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bc3cf21b74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1000"/>
              </a:spcBef>
              <a:spcAft>
                <a:spcPts val="0"/>
              </a:spcAft>
              <a:buNone/>
            </a:pPr>
            <a:r>
              <a:rPr lang="en">
                <a:solidFill>
                  <a:srgbClr val="222222"/>
                </a:solidFill>
                <a:latin typeface="Calibri"/>
                <a:ea typeface="Calibri"/>
                <a:cs typeface="Calibri"/>
                <a:sym typeface="Calibri"/>
              </a:rPr>
              <a:t>Hillary to cover Slides 1-8, 16, 20-21</a:t>
            </a:r>
            <a:endParaRPr>
              <a:solidFill>
                <a:srgbClr val="222222"/>
              </a:solidFill>
              <a:latin typeface="Calibri"/>
              <a:ea typeface="Calibri"/>
              <a:cs typeface="Calibri"/>
              <a:sym typeface="Calibri"/>
            </a:endParaRPr>
          </a:p>
          <a:p>
            <a:pPr indent="0" lvl="0" marL="457200" rtl="0" algn="l">
              <a:lnSpc>
                <a:spcPct val="115000"/>
              </a:lnSpc>
              <a:spcBef>
                <a:spcPts val="1000"/>
              </a:spcBef>
              <a:spcAft>
                <a:spcPts val="0"/>
              </a:spcAft>
              <a:buNone/>
            </a:pPr>
            <a:r>
              <a:rPr lang="en">
                <a:solidFill>
                  <a:srgbClr val="222222"/>
                </a:solidFill>
                <a:latin typeface="Calibri"/>
                <a:ea typeface="Calibri"/>
                <a:cs typeface="Calibri"/>
                <a:sym typeface="Calibri"/>
              </a:rPr>
              <a:t>Emma to cover slides 9-15, 17-19</a:t>
            </a:r>
            <a:endParaRPr>
              <a:solidFill>
                <a:srgbClr val="222222"/>
              </a:solidFill>
              <a:latin typeface="Calibri"/>
              <a:ea typeface="Calibri"/>
              <a:cs typeface="Calibri"/>
              <a:sym typeface="Calibri"/>
            </a:endParaRPr>
          </a:p>
          <a:p>
            <a:pPr indent="0" lvl="0" marL="457200" rtl="0" algn="l">
              <a:lnSpc>
                <a:spcPct val="115000"/>
              </a:lnSpc>
              <a:spcBef>
                <a:spcPts val="1000"/>
              </a:spcBef>
              <a:spcAft>
                <a:spcPts val="0"/>
              </a:spcAft>
              <a:buNone/>
            </a:pPr>
            <a:r>
              <a:rPr lang="en">
                <a:solidFill>
                  <a:srgbClr val="222222"/>
                </a:solidFill>
                <a:latin typeface="Calibri"/>
                <a:ea typeface="Calibri"/>
                <a:cs typeface="Calibri"/>
                <a:sym typeface="Calibri"/>
              </a:rPr>
              <a:t>SC  perspectives from Risa, Clare, Emma, Hillary, any addtl SC members present who want to share</a:t>
            </a:r>
            <a:endParaRPr>
              <a:solidFill>
                <a:srgbClr val="222222"/>
              </a:solidFill>
              <a:latin typeface="Calibri"/>
              <a:ea typeface="Calibri"/>
              <a:cs typeface="Calibri"/>
              <a:sym typeface="Calibri"/>
            </a:endParaRPr>
          </a:p>
          <a:p>
            <a:pPr indent="0" lvl="0" marL="457200" rtl="0" algn="l">
              <a:lnSpc>
                <a:spcPct val="115000"/>
              </a:lnSpc>
              <a:spcBef>
                <a:spcPts val="1000"/>
              </a:spcBef>
              <a:spcAft>
                <a:spcPts val="0"/>
              </a:spcAft>
              <a:buNone/>
            </a:pPr>
            <a:r>
              <a:rPr lang="en">
                <a:solidFill>
                  <a:srgbClr val="222222"/>
                </a:solidFill>
                <a:latin typeface="Calibri"/>
                <a:ea typeface="Calibri"/>
                <a:cs typeface="Calibri"/>
                <a:sym typeface="Calibri"/>
              </a:rPr>
              <a:t>Transition to Questions from the Audience submitted via CHAT or shared via microphone</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65" name="Google Shape;65;gbc3cf21b7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e42ec69ac_0_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31" name="Google Shape;131;gbe42ec69ac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d9a974133_0_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38" name="Google Shape;138;gbd9a974133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be42ec69ac_0_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5" name="Google Shape;145;gbe42ec69ac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be42ec69ac_0_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1000"/>
              </a:spcBef>
              <a:spcAft>
                <a:spcPts val="0"/>
              </a:spcAft>
              <a:buNone/>
            </a:pPr>
            <a:r>
              <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52" name="Google Shape;152;gbe42ec69ac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be42ec69ac_0_4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60" name="Google Shape;160;gbe42ec69ac_0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e42ec69ac_0_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67" name="Google Shape;167;gbe42ec69ac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be42ec69ac_0_5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lang="en">
                <a:solidFill>
                  <a:srgbClr val="222222"/>
                </a:solidFill>
                <a:latin typeface="Calibri"/>
                <a:ea typeface="Calibri"/>
                <a:cs typeface="Calibri"/>
                <a:sym typeface="Calibri"/>
              </a:rPr>
              <a:t>Hillary does 16--ask Brittany for any additional notes</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74" name="Google Shape;174;gbe42ec69ac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be42ec69ac_0_6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lang="en">
                <a:solidFill>
                  <a:srgbClr val="222222"/>
                </a:solidFill>
                <a:latin typeface="Calibri"/>
                <a:ea typeface="Calibri"/>
                <a:cs typeface="Calibri"/>
                <a:sym typeface="Calibri"/>
              </a:rPr>
              <a:t>Emma does 17--ask Risa for any additional notes</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81" name="Google Shape;181;gbe42ec69ac_0_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be42ec69ac_0_6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Emma</a:t>
            </a:r>
            <a:endParaRPr/>
          </a:p>
        </p:txBody>
      </p:sp>
      <p:sp>
        <p:nvSpPr>
          <p:cNvPr id="188" name="Google Shape;188;gbe42ec69ac_0_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bd9a974133_0_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5" name="Google Shape;195;gbd9a974133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cfd77c679_0_6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1000"/>
              </a:spcBef>
              <a:spcAft>
                <a:spcPts val="0"/>
              </a:spcAft>
              <a:buNone/>
            </a:pPr>
            <a:r>
              <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72" name="Google Shape;72;gbcfd77c679_0_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bf848a34ef_2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3" name="Google Shape;203;gbf848a34ef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bd9a974133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1000"/>
              </a:spcBef>
              <a:spcAft>
                <a:spcPts val="0"/>
              </a:spcAft>
              <a:buNone/>
            </a:pPr>
            <a:r>
              <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10" name="Google Shape;210;gbd9a97413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bcfd77c679_0_7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1000"/>
              </a:spcBef>
              <a:spcAft>
                <a:spcPts val="0"/>
              </a:spcAft>
              <a:buNone/>
            </a:pPr>
            <a:r>
              <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79" name="Google Shape;79;gbcfd77c679_0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cfd77c679_0_7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86" name="Google Shape;86;gbcfd77c679_0_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cfd77c679_0_8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4" name="Google Shape;94;gbcfd77c679_0_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cfd77c679_0_9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1000"/>
              </a:spcBef>
              <a:spcAft>
                <a:spcPts val="0"/>
              </a:spcAft>
              <a:buNone/>
            </a:pPr>
            <a:r>
              <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02" name="Google Shape;102;gbcfd77c679_0_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bd9a974133_0_4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1000"/>
              </a:spcBef>
              <a:spcAft>
                <a:spcPts val="0"/>
              </a:spcAft>
              <a:buNone/>
            </a:pPr>
            <a:r>
              <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09" name="Google Shape;109;gbd9a974133_0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99b54ae25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t/>
            </a:r>
            <a:endParaRPr>
              <a:solidFill>
                <a:srgbClr val="222222"/>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16" name="Google Shape;116;g799b54ae25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e42ec69ac_0_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4" name="Google Shape;124;gbe42ec69ac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rm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1301385" y="1200150"/>
            <a:ext cx="3480900" cy="3394500"/>
          </a:xfrm>
          <a:prstGeom prst="rect">
            <a:avLst/>
          </a:prstGeom>
          <a:noFill/>
          <a:ln>
            <a:noFill/>
          </a:ln>
        </p:spPr>
        <p:txBody>
          <a:bodyPr anchorCtr="0" anchor="t" bIns="91425" lIns="91425" spcFirstLastPara="1" rIns="91425" wrap="square" tIns="91425">
            <a:norm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2" type="body"/>
          </p:nvPr>
        </p:nvSpPr>
        <p:spPr>
          <a:xfrm>
            <a:off x="5213382" y="1200150"/>
            <a:ext cx="3473400" cy="3394500"/>
          </a:xfrm>
          <a:prstGeom prst="rect">
            <a:avLst/>
          </a:prstGeom>
          <a:noFill/>
          <a:ln>
            <a:noFill/>
          </a:ln>
        </p:spPr>
        <p:txBody>
          <a:bodyPr anchorCtr="0" anchor="t" bIns="91425" lIns="91425" spcFirstLastPara="1" rIns="91425" wrap="square" tIns="91425">
            <a:norm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0" type="dt"/>
          </p:nvPr>
        </p:nvSpPr>
        <p:spPr>
          <a:xfrm>
            <a:off x="1677690" y="4767263"/>
            <a:ext cx="9642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1" type="ftr"/>
          </p:nvPr>
        </p:nvSpPr>
        <p:spPr>
          <a:xfrm>
            <a:off x="2900679" y="4767263"/>
            <a:ext cx="4272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13"/>
          <p:cNvSpPr txBox="1"/>
          <p:nvPr>
            <p:ph idx="12" type="sldNum"/>
          </p:nvPr>
        </p:nvSpPr>
        <p:spPr>
          <a:xfrm>
            <a:off x="7612324" y="4767263"/>
            <a:ext cx="10746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rm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14"/>
          <p:cNvSpPr txBox="1"/>
          <p:nvPr>
            <p:ph idx="1" type="body"/>
          </p:nvPr>
        </p:nvSpPr>
        <p:spPr>
          <a:xfrm>
            <a:off x="1669850" y="1200150"/>
            <a:ext cx="7017000" cy="3394500"/>
          </a:xfrm>
          <a:prstGeom prst="rect">
            <a:avLst/>
          </a:prstGeom>
          <a:noFill/>
          <a:ln>
            <a:noFill/>
          </a:ln>
        </p:spPr>
        <p:txBody>
          <a:bodyPr anchorCtr="0" anchor="t" bIns="91425" lIns="91425" spcFirstLastPara="1" rIns="91425" wrap="square" tIns="91425">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 name="Google Shape;60;p14"/>
          <p:cNvSpPr txBox="1"/>
          <p:nvPr>
            <p:ph idx="10" type="dt"/>
          </p:nvPr>
        </p:nvSpPr>
        <p:spPr>
          <a:xfrm>
            <a:off x="1669851" y="4767263"/>
            <a:ext cx="11838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1" type="ftr"/>
          </p:nvPr>
        </p:nvSpPr>
        <p:spPr>
          <a:xfrm>
            <a:off x="3124200" y="4767263"/>
            <a:ext cx="41511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4"/>
          <p:cNvSpPr txBox="1"/>
          <p:nvPr>
            <p:ph idx="12" type="sldNum"/>
          </p:nvPr>
        </p:nvSpPr>
        <p:spPr>
          <a:xfrm>
            <a:off x="7573124" y="4767263"/>
            <a:ext cx="11136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mailto:info@ChicagoCulturalAccess.org"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6" name="Shape 66"/>
        <p:cNvGrpSpPr/>
        <p:nvPr/>
      </p:nvGrpSpPr>
      <p:grpSpPr>
        <a:xfrm>
          <a:off x="0" y="0"/>
          <a:ext cx="0" cy="0"/>
          <a:chOff x="0" y="0"/>
          <a:chExt cx="0" cy="0"/>
        </a:xfrm>
      </p:grpSpPr>
      <p:sp>
        <p:nvSpPr>
          <p:cNvPr id="67" name="Google Shape;67;p15"/>
          <p:cNvSpPr txBox="1"/>
          <p:nvPr/>
        </p:nvSpPr>
        <p:spPr>
          <a:xfrm>
            <a:off x="851550" y="1039425"/>
            <a:ext cx="7440900" cy="3814800"/>
          </a:xfrm>
          <a:prstGeom prst="rect">
            <a:avLst/>
          </a:prstGeom>
          <a:noFill/>
          <a:ln>
            <a:noFill/>
          </a:ln>
        </p:spPr>
        <p:txBody>
          <a:bodyPr anchorCtr="0" anchor="t" bIns="91425" lIns="91425" spcFirstLastPara="1" rIns="91425" wrap="square" tIns="91425">
            <a:noAutofit/>
          </a:bodyPr>
          <a:lstStyle/>
          <a:p>
            <a:pPr indent="0" lvl="0" marL="1371600" marR="0" rtl="0" algn="l">
              <a:lnSpc>
                <a:spcPct val="125000"/>
              </a:lnSpc>
              <a:spcBef>
                <a:spcPts val="0"/>
              </a:spcBef>
              <a:spcAft>
                <a:spcPts val="0"/>
              </a:spcAft>
              <a:buClr>
                <a:schemeClr val="dk1"/>
              </a:buClr>
              <a:buSzPts val="1100"/>
              <a:buFont typeface="Arial"/>
              <a:buNone/>
            </a:pPr>
            <a:r>
              <a:rPr lang="en" sz="2400">
                <a:latin typeface="Calibri"/>
                <a:ea typeface="Calibri"/>
                <a:cs typeface="Calibri"/>
                <a:sym typeface="Calibri"/>
              </a:rPr>
              <a:t>History of CCAC</a:t>
            </a:r>
            <a:endParaRPr sz="2400">
              <a:latin typeface="Calibri"/>
              <a:ea typeface="Calibri"/>
              <a:cs typeface="Calibri"/>
              <a:sym typeface="Calibri"/>
            </a:endParaRPr>
          </a:p>
          <a:p>
            <a:pPr indent="0" lvl="0" marL="1371600" marR="0" rtl="0" algn="l">
              <a:lnSpc>
                <a:spcPct val="125000"/>
              </a:lnSpc>
              <a:spcBef>
                <a:spcPts val="0"/>
              </a:spcBef>
              <a:spcAft>
                <a:spcPts val="0"/>
              </a:spcAft>
              <a:buClr>
                <a:schemeClr val="dk1"/>
              </a:buClr>
              <a:buSzPts val="1100"/>
              <a:buFont typeface="Arial"/>
              <a:buNone/>
            </a:pPr>
            <a:r>
              <a:rPr lang="en" sz="2400">
                <a:latin typeface="Calibri"/>
                <a:ea typeface="Calibri"/>
                <a:cs typeface="Calibri"/>
                <a:sym typeface="Calibri"/>
              </a:rPr>
              <a:t>Mission &amp; Philosophy</a:t>
            </a:r>
            <a:endParaRPr sz="2400">
              <a:latin typeface="Calibri"/>
              <a:ea typeface="Calibri"/>
              <a:cs typeface="Calibri"/>
              <a:sym typeface="Calibri"/>
            </a:endParaRPr>
          </a:p>
          <a:p>
            <a:pPr indent="0" lvl="0" marL="1371600" marR="0" rtl="0" algn="l">
              <a:lnSpc>
                <a:spcPct val="125000"/>
              </a:lnSpc>
              <a:spcBef>
                <a:spcPts val="0"/>
              </a:spcBef>
              <a:spcAft>
                <a:spcPts val="0"/>
              </a:spcAft>
              <a:buClr>
                <a:schemeClr val="dk1"/>
              </a:buClr>
              <a:buSzPts val="1100"/>
              <a:buFont typeface="Arial"/>
              <a:buNone/>
            </a:pPr>
            <a:r>
              <a:rPr lang="en" sz="2400">
                <a:latin typeface="Calibri"/>
                <a:ea typeface="Calibri"/>
                <a:cs typeface="Calibri"/>
                <a:sym typeface="Calibri"/>
              </a:rPr>
              <a:t>CCAC Organizational Flow</a:t>
            </a:r>
            <a:endParaRPr sz="2400">
              <a:latin typeface="Calibri"/>
              <a:ea typeface="Calibri"/>
              <a:cs typeface="Calibri"/>
              <a:sym typeface="Calibri"/>
            </a:endParaRPr>
          </a:p>
          <a:p>
            <a:pPr indent="0" lvl="0" marL="1371600" marR="0" rtl="0" algn="l">
              <a:lnSpc>
                <a:spcPct val="125000"/>
              </a:lnSpc>
              <a:spcBef>
                <a:spcPts val="0"/>
              </a:spcBef>
              <a:spcAft>
                <a:spcPts val="0"/>
              </a:spcAft>
              <a:buClr>
                <a:schemeClr val="dk1"/>
              </a:buClr>
              <a:buSzPts val="1100"/>
              <a:buFont typeface="Arial"/>
              <a:buNone/>
            </a:pPr>
            <a:r>
              <a:rPr lang="en" sz="2400">
                <a:latin typeface="Calibri"/>
                <a:ea typeface="Calibri"/>
                <a:cs typeface="Calibri"/>
                <a:sym typeface="Calibri"/>
              </a:rPr>
              <a:t>Steering Committee Expectations</a:t>
            </a:r>
            <a:endParaRPr sz="2400">
              <a:latin typeface="Calibri"/>
              <a:ea typeface="Calibri"/>
              <a:cs typeface="Calibri"/>
              <a:sym typeface="Calibri"/>
            </a:endParaRPr>
          </a:p>
          <a:p>
            <a:pPr indent="0" lvl="0" marL="1371600" marR="0" rtl="0" algn="l">
              <a:lnSpc>
                <a:spcPct val="80000"/>
              </a:lnSpc>
              <a:spcBef>
                <a:spcPts val="1000"/>
              </a:spcBef>
              <a:spcAft>
                <a:spcPts val="0"/>
              </a:spcAft>
              <a:buClr>
                <a:schemeClr val="dk1"/>
              </a:buClr>
              <a:buSzPts val="2800"/>
              <a:buFont typeface="Arial"/>
              <a:buNone/>
            </a:pPr>
            <a:r>
              <a:rPr lang="en" sz="2400">
                <a:latin typeface="Calibri"/>
                <a:ea typeface="Calibri"/>
                <a:cs typeface="Calibri"/>
                <a:sym typeface="Calibri"/>
              </a:rPr>
              <a:t>What programs do SC members support?</a:t>
            </a:r>
            <a:endParaRPr sz="2400">
              <a:latin typeface="Calibri"/>
              <a:ea typeface="Calibri"/>
              <a:cs typeface="Calibri"/>
              <a:sym typeface="Calibri"/>
            </a:endParaRPr>
          </a:p>
          <a:p>
            <a:pPr indent="0" lvl="0" marL="1371600" marR="0" rtl="0" algn="l">
              <a:lnSpc>
                <a:spcPct val="80000"/>
              </a:lnSpc>
              <a:spcBef>
                <a:spcPts val="1000"/>
              </a:spcBef>
              <a:spcAft>
                <a:spcPts val="0"/>
              </a:spcAft>
              <a:buClr>
                <a:schemeClr val="dk1"/>
              </a:buClr>
              <a:buSzPts val="2800"/>
              <a:buFont typeface="Arial"/>
              <a:buNone/>
            </a:pPr>
            <a:r>
              <a:rPr lang="en" sz="2400">
                <a:latin typeface="Calibri"/>
                <a:ea typeface="Calibri"/>
                <a:cs typeface="Calibri"/>
                <a:sym typeface="Calibri"/>
              </a:rPr>
              <a:t>Perspectives from current members</a:t>
            </a:r>
            <a:endParaRPr sz="2400">
              <a:latin typeface="Calibri"/>
              <a:ea typeface="Calibri"/>
              <a:cs typeface="Calibri"/>
              <a:sym typeface="Calibri"/>
            </a:endParaRPr>
          </a:p>
          <a:p>
            <a:pPr indent="0" lvl="0" marL="1371600" marR="0" rtl="0" algn="l">
              <a:lnSpc>
                <a:spcPct val="80000"/>
              </a:lnSpc>
              <a:spcBef>
                <a:spcPts val="1000"/>
              </a:spcBef>
              <a:spcAft>
                <a:spcPts val="0"/>
              </a:spcAft>
              <a:buClr>
                <a:schemeClr val="dk1"/>
              </a:buClr>
              <a:buSzPts val="2800"/>
              <a:buFont typeface="Arial"/>
              <a:buNone/>
            </a:pPr>
            <a:r>
              <a:rPr lang="en" sz="2400">
                <a:latin typeface="Calibri"/>
                <a:ea typeface="Calibri"/>
                <a:cs typeface="Calibri"/>
                <a:sym typeface="Calibri"/>
              </a:rPr>
              <a:t>Questions from the audience!</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68" name="Google Shape;68;p15"/>
          <p:cNvSpPr txBox="1"/>
          <p:nvPr>
            <p:ph type="title"/>
          </p:nvPr>
        </p:nvSpPr>
        <p:spPr>
          <a:xfrm>
            <a:off x="457200" y="205984"/>
            <a:ext cx="82296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  Steering Committee</a:t>
            </a:r>
            <a:endParaRPr b="1" i="0" sz="4100" u="none" cap="none" strike="noStrike">
              <a:solidFill>
                <a:schemeClr val="dk1"/>
              </a:solidFill>
            </a:endParaRPr>
          </a:p>
        </p:txBody>
      </p:sp>
      <p:pic>
        <p:nvPicPr>
          <p:cNvPr id="69" name="Google Shape;69;p15"/>
          <p:cNvPicPr preferRelativeResize="0"/>
          <p:nvPr/>
        </p:nvPicPr>
        <p:blipFill rotWithShape="1">
          <a:blip r:embed="rId3">
            <a:alphaModFix amt="61000"/>
          </a:blip>
          <a:srcRect b="48620" l="0" r="13359" t="0"/>
          <a:stretch/>
        </p:blipFill>
        <p:spPr>
          <a:xfrm>
            <a:off x="-9150" y="36575"/>
            <a:ext cx="1595075" cy="1109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2" name="Shape 132"/>
        <p:cNvGrpSpPr/>
        <p:nvPr/>
      </p:nvGrpSpPr>
      <p:grpSpPr>
        <a:xfrm>
          <a:off x="0" y="0"/>
          <a:ext cx="0" cy="0"/>
          <a:chOff x="0" y="0"/>
          <a:chExt cx="0" cy="0"/>
        </a:xfrm>
      </p:grpSpPr>
      <p:sp>
        <p:nvSpPr>
          <p:cNvPr id="133" name="Google Shape;133;p24"/>
          <p:cNvSpPr txBox="1"/>
          <p:nvPr/>
        </p:nvSpPr>
        <p:spPr>
          <a:xfrm>
            <a:off x="235750" y="1103700"/>
            <a:ext cx="8593500" cy="3707700"/>
          </a:xfrm>
          <a:prstGeom prst="rect">
            <a:avLst/>
          </a:prstGeom>
          <a:noFill/>
          <a:ln>
            <a:noFill/>
          </a:ln>
        </p:spPr>
        <p:txBody>
          <a:bodyPr anchorCtr="0" anchor="t" bIns="91425" lIns="91425" spcFirstLastPara="1" rIns="91425" wrap="square" tIns="91425">
            <a:noAutofit/>
          </a:bodyPr>
          <a:lstStyle/>
          <a:p>
            <a:pPr indent="0" lvl="0" marL="0" marR="0" rtl="0" algn="ctr">
              <a:lnSpc>
                <a:spcPct val="125000"/>
              </a:lnSpc>
              <a:spcBef>
                <a:spcPts val="0"/>
              </a:spcBef>
              <a:spcAft>
                <a:spcPts val="0"/>
              </a:spcAft>
              <a:buNone/>
            </a:pPr>
            <a:r>
              <a:t/>
            </a:r>
            <a:endParaRPr sz="2200">
              <a:solidFill>
                <a:srgbClr val="333333"/>
              </a:solidFill>
              <a:latin typeface="Calibri"/>
              <a:ea typeface="Calibri"/>
              <a:cs typeface="Calibri"/>
              <a:sym typeface="Calibri"/>
            </a:endParaRPr>
          </a:p>
          <a:p>
            <a:pPr indent="0" lvl="0" marL="0" marR="0" rtl="0" algn="ctr">
              <a:lnSpc>
                <a:spcPct val="125000"/>
              </a:lnSpc>
              <a:spcBef>
                <a:spcPts val="0"/>
              </a:spcBef>
              <a:spcAft>
                <a:spcPts val="0"/>
              </a:spcAft>
              <a:buNone/>
            </a:pPr>
            <a:r>
              <a:rPr lang="en" sz="2200">
                <a:solidFill>
                  <a:srgbClr val="333333"/>
                </a:solidFill>
                <a:latin typeface="Calibri"/>
                <a:ea typeface="Calibri"/>
                <a:cs typeface="Calibri"/>
                <a:sym typeface="Calibri"/>
              </a:rPr>
              <a:t>CCAC offers free short-term equipment loans to Chicago-area cultural organizations.</a:t>
            </a:r>
            <a:endParaRPr sz="2200">
              <a:solidFill>
                <a:srgbClr val="333333"/>
              </a:solidFill>
              <a:latin typeface="Calibri"/>
              <a:ea typeface="Calibri"/>
              <a:cs typeface="Calibri"/>
              <a:sym typeface="Calibri"/>
            </a:endParaRPr>
          </a:p>
          <a:p>
            <a:pPr indent="0" lvl="0" marL="0" marR="0" rtl="0" algn="ctr">
              <a:lnSpc>
                <a:spcPct val="125000"/>
              </a:lnSpc>
              <a:spcBef>
                <a:spcPts val="0"/>
              </a:spcBef>
              <a:spcAft>
                <a:spcPts val="0"/>
              </a:spcAft>
              <a:buNone/>
            </a:pPr>
            <a:r>
              <a:t/>
            </a:r>
            <a:endParaRPr sz="2200">
              <a:solidFill>
                <a:srgbClr val="333333"/>
              </a:solidFill>
              <a:latin typeface="Calibri"/>
              <a:ea typeface="Calibri"/>
              <a:cs typeface="Calibri"/>
              <a:sym typeface="Calibri"/>
            </a:endParaRPr>
          </a:p>
          <a:p>
            <a:pPr indent="0" lvl="0" marL="0" marR="0" rtl="0" algn="ctr">
              <a:lnSpc>
                <a:spcPct val="125000"/>
              </a:lnSpc>
              <a:spcBef>
                <a:spcPts val="0"/>
              </a:spcBef>
              <a:spcAft>
                <a:spcPts val="0"/>
              </a:spcAft>
              <a:buNone/>
            </a:pPr>
            <a:r>
              <a:rPr lang="en" sz="2200">
                <a:solidFill>
                  <a:srgbClr val="333333"/>
                </a:solidFill>
                <a:latin typeface="Calibri"/>
                <a:ea typeface="Calibri"/>
                <a:cs typeface="Calibri"/>
                <a:sym typeface="Calibri"/>
              </a:rPr>
              <a:t>We help support organizations that are interested in access, but may not have the funds to support buying accessible technology. You can borrow from us and prove to your colleagues that it is worth it!</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134" name="Google Shape;134;p24"/>
          <p:cNvSpPr txBox="1"/>
          <p:nvPr>
            <p:ph type="title"/>
          </p:nvPr>
        </p:nvSpPr>
        <p:spPr>
          <a:xfrm>
            <a:off x="457200" y="273259"/>
            <a:ext cx="82296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Equipment Loan</a:t>
            </a:r>
            <a:endParaRPr b="1" i="0" sz="4100" u="none" cap="none" strike="noStrike">
              <a:solidFill>
                <a:schemeClr val="dk1"/>
              </a:solidFill>
            </a:endParaRPr>
          </a:p>
        </p:txBody>
      </p:sp>
      <p:pic>
        <p:nvPicPr>
          <p:cNvPr id="135" name="Google Shape;135;p24"/>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9" name="Shape 139"/>
        <p:cNvGrpSpPr/>
        <p:nvPr/>
      </p:nvGrpSpPr>
      <p:grpSpPr>
        <a:xfrm>
          <a:off x="0" y="0"/>
          <a:ext cx="0" cy="0"/>
          <a:chOff x="0" y="0"/>
          <a:chExt cx="0" cy="0"/>
        </a:xfrm>
      </p:grpSpPr>
      <p:sp>
        <p:nvSpPr>
          <p:cNvPr id="140" name="Google Shape;140;p25"/>
          <p:cNvSpPr txBox="1"/>
          <p:nvPr/>
        </p:nvSpPr>
        <p:spPr>
          <a:xfrm>
            <a:off x="235750" y="1103700"/>
            <a:ext cx="8593500" cy="3707700"/>
          </a:xfrm>
          <a:prstGeom prst="rect">
            <a:avLst/>
          </a:prstGeom>
          <a:noFill/>
          <a:ln>
            <a:noFill/>
          </a:ln>
        </p:spPr>
        <p:txBody>
          <a:bodyPr anchorCtr="0" anchor="t" bIns="91425" lIns="91425" spcFirstLastPara="1" rIns="91425" wrap="square" tIns="91425">
            <a:noAutofit/>
          </a:bodyPr>
          <a:lstStyle/>
          <a:p>
            <a:pPr indent="0" lvl="0" marL="0" rtl="0" algn="ctr">
              <a:lnSpc>
                <a:spcPct val="125000"/>
              </a:lnSpc>
              <a:spcBef>
                <a:spcPts val="0"/>
              </a:spcBef>
              <a:spcAft>
                <a:spcPts val="0"/>
              </a:spcAft>
              <a:buClr>
                <a:schemeClr val="dk1"/>
              </a:buClr>
              <a:buSzPts val="1100"/>
              <a:buFont typeface="Arial"/>
              <a:buNone/>
            </a:pPr>
            <a:r>
              <a:rPr lang="en" sz="2200">
                <a:solidFill>
                  <a:srgbClr val="333333"/>
                </a:solidFill>
                <a:latin typeface="Calibri"/>
                <a:ea typeface="Calibri"/>
                <a:cs typeface="Calibri"/>
                <a:sym typeface="Calibri"/>
              </a:rPr>
              <a:t>CCAC maintains an inventory of equipment at the Peggy Notebaert Nature Museum, which then is used all over the Chicagoland area. </a:t>
            </a:r>
            <a:endParaRPr sz="2200">
              <a:solidFill>
                <a:srgbClr val="333333"/>
              </a:solidFill>
              <a:latin typeface="Calibri"/>
              <a:ea typeface="Calibri"/>
              <a:cs typeface="Calibri"/>
              <a:sym typeface="Calibri"/>
            </a:endParaRPr>
          </a:p>
          <a:p>
            <a:pPr indent="0" lvl="0" marL="0" rtl="0" algn="ctr">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368300" lvl="0" marL="457200" rtl="0" algn="l">
              <a:lnSpc>
                <a:spcPct val="125000"/>
              </a:lnSpc>
              <a:spcBef>
                <a:spcPts val="0"/>
              </a:spcBef>
              <a:spcAft>
                <a:spcPts val="0"/>
              </a:spcAft>
              <a:buClr>
                <a:srgbClr val="333333"/>
              </a:buClr>
              <a:buSzPts val="2200"/>
              <a:buFont typeface="Calibri"/>
              <a:buAutoNum type="arabicPeriod"/>
            </a:pPr>
            <a:r>
              <a:rPr lang="en" sz="2200">
                <a:solidFill>
                  <a:srgbClr val="333333"/>
                </a:solidFill>
                <a:latin typeface="Calibri"/>
                <a:ea typeface="Calibri"/>
                <a:cs typeface="Calibri"/>
                <a:sym typeface="Calibri"/>
              </a:rPr>
              <a:t>Organizations submit requests through EL process on our website</a:t>
            </a:r>
            <a:endParaRPr sz="2200">
              <a:solidFill>
                <a:srgbClr val="333333"/>
              </a:solidFill>
              <a:latin typeface="Calibri"/>
              <a:ea typeface="Calibri"/>
              <a:cs typeface="Calibri"/>
              <a:sym typeface="Calibri"/>
            </a:endParaRPr>
          </a:p>
          <a:p>
            <a:pPr indent="-368300" lvl="0" marL="457200" rtl="0" algn="l">
              <a:lnSpc>
                <a:spcPct val="125000"/>
              </a:lnSpc>
              <a:spcBef>
                <a:spcPts val="0"/>
              </a:spcBef>
              <a:spcAft>
                <a:spcPts val="0"/>
              </a:spcAft>
              <a:buClr>
                <a:srgbClr val="333333"/>
              </a:buClr>
              <a:buSzPts val="2200"/>
              <a:buFont typeface="Calibri"/>
              <a:buAutoNum type="arabicPeriod"/>
            </a:pPr>
            <a:r>
              <a:rPr lang="en" sz="2200">
                <a:solidFill>
                  <a:srgbClr val="333333"/>
                </a:solidFill>
                <a:latin typeface="Calibri"/>
                <a:ea typeface="Calibri"/>
                <a:cs typeface="Calibri"/>
                <a:sym typeface="Calibri"/>
              </a:rPr>
              <a:t>Requests are reviewed by Equipment Loan team and required paperwork distributed to organization</a:t>
            </a:r>
            <a:endParaRPr sz="2200">
              <a:solidFill>
                <a:srgbClr val="333333"/>
              </a:solidFill>
              <a:latin typeface="Calibri"/>
              <a:ea typeface="Calibri"/>
              <a:cs typeface="Calibri"/>
              <a:sym typeface="Calibri"/>
            </a:endParaRPr>
          </a:p>
          <a:p>
            <a:pPr indent="-368300" lvl="0" marL="457200" rtl="0" algn="l">
              <a:lnSpc>
                <a:spcPct val="125000"/>
              </a:lnSpc>
              <a:spcBef>
                <a:spcPts val="0"/>
              </a:spcBef>
              <a:spcAft>
                <a:spcPts val="0"/>
              </a:spcAft>
              <a:buClr>
                <a:srgbClr val="333333"/>
              </a:buClr>
              <a:buSzPts val="2200"/>
              <a:buFont typeface="Calibri"/>
              <a:buAutoNum type="arabicPeriod"/>
            </a:pPr>
            <a:r>
              <a:rPr lang="en" sz="2200">
                <a:solidFill>
                  <a:srgbClr val="333333"/>
                </a:solidFill>
                <a:latin typeface="Calibri"/>
                <a:ea typeface="Calibri"/>
                <a:cs typeface="Calibri"/>
                <a:sym typeface="Calibri"/>
              </a:rPr>
              <a:t>Requests are then confirmed/coordinated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141" name="Google Shape;141;p25"/>
          <p:cNvSpPr txBox="1"/>
          <p:nvPr>
            <p:ph type="title"/>
          </p:nvPr>
        </p:nvSpPr>
        <p:spPr>
          <a:xfrm>
            <a:off x="457200" y="273259"/>
            <a:ext cx="82296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Equipment Loan</a:t>
            </a:r>
            <a:endParaRPr b="1" i="0" sz="4100" u="none" cap="none" strike="noStrike">
              <a:solidFill>
                <a:schemeClr val="dk1"/>
              </a:solidFill>
            </a:endParaRPr>
          </a:p>
        </p:txBody>
      </p:sp>
      <p:pic>
        <p:nvPicPr>
          <p:cNvPr id="142" name="Google Shape;142;p25"/>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6" name="Shape 146"/>
        <p:cNvGrpSpPr/>
        <p:nvPr/>
      </p:nvGrpSpPr>
      <p:grpSpPr>
        <a:xfrm>
          <a:off x="0" y="0"/>
          <a:ext cx="0" cy="0"/>
          <a:chOff x="0" y="0"/>
          <a:chExt cx="0" cy="0"/>
        </a:xfrm>
      </p:grpSpPr>
      <p:sp>
        <p:nvSpPr>
          <p:cNvPr id="147" name="Google Shape;147;p26"/>
          <p:cNvSpPr txBox="1"/>
          <p:nvPr/>
        </p:nvSpPr>
        <p:spPr>
          <a:xfrm>
            <a:off x="235750" y="1103700"/>
            <a:ext cx="8593500" cy="37077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None/>
            </a:pPr>
            <a:r>
              <a:rPr lang="en" sz="2200">
                <a:solidFill>
                  <a:srgbClr val="333333"/>
                </a:solidFill>
                <a:latin typeface="Calibri"/>
                <a:ea typeface="Calibri"/>
                <a:cs typeface="Calibri"/>
                <a:sym typeface="Calibri"/>
              </a:rPr>
              <a:t>Types of equipment available:</a:t>
            </a:r>
            <a:endParaRPr sz="2200">
              <a:solidFill>
                <a:srgbClr val="333333"/>
              </a:solidFill>
              <a:latin typeface="Calibri"/>
              <a:ea typeface="Calibri"/>
              <a:cs typeface="Calibri"/>
              <a:sym typeface="Calibri"/>
            </a:endParaRPr>
          </a:p>
          <a:p>
            <a:pPr indent="-368300" lvl="0" marL="457200" marR="0" rtl="0" algn="l">
              <a:lnSpc>
                <a:spcPct val="125000"/>
              </a:lnSpc>
              <a:spcBef>
                <a:spcPts val="0"/>
              </a:spcBef>
              <a:spcAft>
                <a:spcPts val="0"/>
              </a:spcAft>
              <a:buClr>
                <a:srgbClr val="333333"/>
              </a:buClr>
              <a:buSzPts val="2200"/>
              <a:buFont typeface="Calibri"/>
              <a:buChar char="-"/>
            </a:pPr>
            <a:r>
              <a:rPr lang="en" sz="2200">
                <a:solidFill>
                  <a:srgbClr val="333333"/>
                </a:solidFill>
                <a:latin typeface="Calibri"/>
                <a:ea typeface="Calibri"/>
                <a:cs typeface="Calibri"/>
                <a:sym typeface="Calibri"/>
              </a:rPr>
              <a:t>Stationary Audio Description Kit</a:t>
            </a:r>
            <a:endParaRPr sz="2200">
              <a:solidFill>
                <a:srgbClr val="333333"/>
              </a:solidFill>
              <a:latin typeface="Calibri"/>
              <a:ea typeface="Calibri"/>
              <a:cs typeface="Calibri"/>
              <a:sym typeface="Calibri"/>
            </a:endParaRPr>
          </a:p>
          <a:p>
            <a:pPr indent="-368300" lvl="0" marL="457200" marR="0" rtl="0" algn="l">
              <a:lnSpc>
                <a:spcPct val="125000"/>
              </a:lnSpc>
              <a:spcBef>
                <a:spcPts val="0"/>
              </a:spcBef>
              <a:spcAft>
                <a:spcPts val="0"/>
              </a:spcAft>
              <a:buClr>
                <a:srgbClr val="333333"/>
              </a:buClr>
              <a:buSzPts val="2200"/>
              <a:buFont typeface="Calibri"/>
              <a:buChar char="-"/>
            </a:pPr>
            <a:r>
              <a:rPr lang="en" sz="2200">
                <a:solidFill>
                  <a:srgbClr val="333333"/>
                </a:solidFill>
                <a:latin typeface="Calibri"/>
                <a:ea typeface="Calibri"/>
                <a:cs typeface="Calibri"/>
                <a:sym typeface="Calibri"/>
              </a:rPr>
              <a:t>Stationary Assistive Listening System</a:t>
            </a:r>
            <a:endParaRPr sz="2200">
              <a:solidFill>
                <a:srgbClr val="333333"/>
              </a:solidFill>
              <a:latin typeface="Calibri"/>
              <a:ea typeface="Calibri"/>
              <a:cs typeface="Calibri"/>
              <a:sym typeface="Calibri"/>
            </a:endParaRPr>
          </a:p>
          <a:p>
            <a:pPr indent="-368300" lvl="0" marL="457200" marR="0" rtl="0" algn="l">
              <a:lnSpc>
                <a:spcPct val="125000"/>
              </a:lnSpc>
              <a:spcBef>
                <a:spcPts val="0"/>
              </a:spcBef>
              <a:spcAft>
                <a:spcPts val="0"/>
              </a:spcAft>
              <a:buClr>
                <a:srgbClr val="333333"/>
              </a:buClr>
              <a:buSzPts val="2200"/>
              <a:buFont typeface="Calibri"/>
              <a:buChar char="-"/>
            </a:pPr>
            <a:r>
              <a:rPr lang="en" sz="2200">
                <a:solidFill>
                  <a:srgbClr val="333333"/>
                </a:solidFill>
                <a:latin typeface="Calibri"/>
                <a:ea typeface="Calibri"/>
                <a:cs typeface="Calibri"/>
                <a:sym typeface="Calibri"/>
              </a:rPr>
              <a:t>Portable FM Assistive Listening System</a:t>
            </a:r>
            <a:endParaRPr sz="2200">
              <a:solidFill>
                <a:srgbClr val="333333"/>
              </a:solidFill>
              <a:latin typeface="Calibri"/>
              <a:ea typeface="Calibri"/>
              <a:cs typeface="Calibri"/>
              <a:sym typeface="Calibri"/>
            </a:endParaRPr>
          </a:p>
          <a:p>
            <a:pPr indent="-368300" lvl="0" marL="457200" marR="0" rtl="0" algn="l">
              <a:lnSpc>
                <a:spcPct val="125000"/>
              </a:lnSpc>
              <a:spcBef>
                <a:spcPts val="0"/>
              </a:spcBef>
              <a:spcAft>
                <a:spcPts val="0"/>
              </a:spcAft>
              <a:buClr>
                <a:srgbClr val="333333"/>
              </a:buClr>
              <a:buSzPts val="2200"/>
              <a:buFont typeface="Calibri"/>
              <a:buChar char="-"/>
            </a:pPr>
            <a:r>
              <a:rPr lang="en" sz="2200">
                <a:solidFill>
                  <a:srgbClr val="333333"/>
                </a:solidFill>
                <a:latin typeface="Calibri"/>
                <a:ea typeface="Calibri"/>
                <a:cs typeface="Calibri"/>
                <a:sym typeface="Calibri"/>
              </a:rPr>
              <a:t>DIY Captioning Equipment</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148" name="Google Shape;148;p26"/>
          <p:cNvSpPr txBox="1"/>
          <p:nvPr>
            <p:ph type="title"/>
          </p:nvPr>
        </p:nvSpPr>
        <p:spPr>
          <a:xfrm>
            <a:off x="457200" y="273259"/>
            <a:ext cx="82296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Equipment Loan</a:t>
            </a:r>
            <a:endParaRPr b="1" i="0" sz="4100" u="none" cap="none" strike="noStrike">
              <a:solidFill>
                <a:schemeClr val="dk1"/>
              </a:solidFill>
            </a:endParaRPr>
          </a:p>
        </p:txBody>
      </p:sp>
      <p:pic>
        <p:nvPicPr>
          <p:cNvPr id="149" name="Google Shape;149;p26"/>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3" name="Shape 153"/>
        <p:cNvGrpSpPr/>
        <p:nvPr/>
      </p:nvGrpSpPr>
      <p:grpSpPr>
        <a:xfrm>
          <a:off x="0" y="0"/>
          <a:ext cx="0" cy="0"/>
          <a:chOff x="0" y="0"/>
          <a:chExt cx="0" cy="0"/>
        </a:xfrm>
      </p:grpSpPr>
      <p:sp>
        <p:nvSpPr>
          <p:cNvPr id="154" name="Google Shape;154;p27"/>
          <p:cNvSpPr txBox="1"/>
          <p:nvPr/>
        </p:nvSpPr>
        <p:spPr>
          <a:xfrm>
            <a:off x="235750" y="1103700"/>
            <a:ext cx="5880600" cy="26115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None/>
            </a:pPr>
            <a:r>
              <a:rPr lang="en" sz="2000">
                <a:solidFill>
                  <a:srgbClr val="333333"/>
                </a:solidFill>
                <a:latin typeface="Calibri"/>
                <a:ea typeface="Calibri"/>
                <a:cs typeface="Calibri"/>
                <a:sym typeface="Calibri"/>
              </a:rPr>
              <a:t>CCAC has offered over 40 educational programs engaging more than 2,000 cultural administrators. </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rPr lang="en" sz="2000">
                <a:solidFill>
                  <a:srgbClr val="333333"/>
                </a:solidFill>
                <a:latin typeface="Calibri"/>
                <a:ea typeface="Calibri"/>
                <a:cs typeface="Calibri"/>
                <a:sym typeface="Calibri"/>
              </a:rPr>
              <a:t>Zoom has allowed us to expand our reach to engage both audiences and speakers from outside of </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rPr lang="en" sz="2000">
                <a:solidFill>
                  <a:srgbClr val="333333"/>
                </a:solidFill>
                <a:latin typeface="Calibri"/>
                <a:ea typeface="Calibri"/>
                <a:cs typeface="Calibri"/>
                <a:sym typeface="Calibri"/>
              </a:rPr>
              <a:t>t</a:t>
            </a:r>
            <a:r>
              <a:rPr lang="en" sz="2000">
                <a:solidFill>
                  <a:srgbClr val="333333"/>
                </a:solidFill>
                <a:latin typeface="Calibri"/>
                <a:ea typeface="Calibri"/>
                <a:cs typeface="Calibri"/>
                <a:sym typeface="Calibri"/>
              </a:rPr>
              <a:t>he Chicagoland area!</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155" name="Google Shape;155;p27"/>
          <p:cNvSpPr txBox="1"/>
          <p:nvPr>
            <p:ph type="title"/>
          </p:nvPr>
        </p:nvSpPr>
        <p:spPr>
          <a:xfrm>
            <a:off x="457200" y="273259"/>
            <a:ext cx="82296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Professional Development</a:t>
            </a:r>
            <a:endParaRPr b="1" i="0" sz="4100" u="none" cap="none" strike="noStrike">
              <a:solidFill>
                <a:schemeClr val="dk1"/>
              </a:solidFill>
            </a:endParaRPr>
          </a:p>
        </p:txBody>
      </p:sp>
      <p:pic>
        <p:nvPicPr>
          <p:cNvPr id="156" name="Google Shape;156;p27"/>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pic>
        <p:nvPicPr>
          <p:cNvPr descr="View of a room of people with their hands raised. In the background is a PowerPoint presentation." id="157" name="Google Shape;157;p27" title="Professional Development Workshop"/>
          <p:cNvPicPr preferRelativeResize="0"/>
          <p:nvPr/>
        </p:nvPicPr>
        <p:blipFill>
          <a:blip r:embed="rId4">
            <a:alphaModFix/>
          </a:blip>
          <a:stretch>
            <a:fillRect/>
          </a:stretch>
        </p:blipFill>
        <p:spPr>
          <a:xfrm>
            <a:off x="5038750" y="2796775"/>
            <a:ext cx="4006349" cy="22535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1" name="Shape 161"/>
        <p:cNvGrpSpPr/>
        <p:nvPr/>
      </p:nvGrpSpPr>
      <p:grpSpPr>
        <a:xfrm>
          <a:off x="0" y="0"/>
          <a:ext cx="0" cy="0"/>
          <a:chOff x="0" y="0"/>
          <a:chExt cx="0" cy="0"/>
        </a:xfrm>
      </p:grpSpPr>
      <p:sp>
        <p:nvSpPr>
          <p:cNvPr id="162" name="Google Shape;162;p28"/>
          <p:cNvSpPr txBox="1"/>
          <p:nvPr/>
        </p:nvSpPr>
        <p:spPr>
          <a:xfrm>
            <a:off x="235750" y="1103700"/>
            <a:ext cx="8593500" cy="37077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None/>
            </a:pPr>
            <a:r>
              <a:rPr lang="en" sz="2200">
                <a:solidFill>
                  <a:srgbClr val="333333"/>
                </a:solidFill>
                <a:latin typeface="Calibri"/>
                <a:ea typeface="Calibri"/>
                <a:cs typeface="Calibri"/>
                <a:sym typeface="Calibri"/>
              </a:rPr>
              <a:t>Types of trainings offered:</a:t>
            </a:r>
            <a:endParaRPr sz="2200">
              <a:solidFill>
                <a:srgbClr val="333333"/>
              </a:solidFill>
              <a:latin typeface="Calibri"/>
              <a:ea typeface="Calibri"/>
              <a:cs typeface="Calibri"/>
              <a:sym typeface="Calibri"/>
            </a:endParaRPr>
          </a:p>
          <a:p>
            <a:pPr indent="-368300" lvl="0" marL="457200" marR="0" rtl="0" algn="l">
              <a:lnSpc>
                <a:spcPct val="125000"/>
              </a:lnSpc>
              <a:spcBef>
                <a:spcPts val="0"/>
              </a:spcBef>
              <a:spcAft>
                <a:spcPts val="0"/>
              </a:spcAft>
              <a:buClr>
                <a:srgbClr val="333333"/>
              </a:buClr>
              <a:buSzPts val="2200"/>
              <a:buFont typeface="Calibri"/>
              <a:buChar char="-"/>
            </a:pPr>
            <a:r>
              <a:rPr lang="en" sz="2200">
                <a:solidFill>
                  <a:srgbClr val="333333"/>
                </a:solidFill>
                <a:latin typeface="Calibri"/>
                <a:ea typeface="Calibri"/>
                <a:cs typeface="Calibri"/>
                <a:sym typeface="Calibri"/>
              </a:rPr>
              <a:t>Intro to accessibility </a:t>
            </a:r>
            <a:endParaRPr sz="2200">
              <a:solidFill>
                <a:srgbClr val="333333"/>
              </a:solidFill>
              <a:latin typeface="Calibri"/>
              <a:ea typeface="Calibri"/>
              <a:cs typeface="Calibri"/>
              <a:sym typeface="Calibri"/>
            </a:endParaRPr>
          </a:p>
          <a:p>
            <a:pPr indent="-368300" lvl="0" marL="457200" marR="0" rtl="0" algn="l">
              <a:lnSpc>
                <a:spcPct val="125000"/>
              </a:lnSpc>
              <a:spcBef>
                <a:spcPts val="0"/>
              </a:spcBef>
              <a:spcAft>
                <a:spcPts val="0"/>
              </a:spcAft>
              <a:buClr>
                <a:srgbClr val="333333"/>
              </a:buClr>
              <a:buSzPts val="2200"/>
              <a:buFont typeface="Calibri"/>
              <a:buChar char="-"/>
            </a:pPr>
            <a:r>
              <a:rPr lang="en" sz="2200">
                <a:solidFill>
                  <a:srgbClr val="333333"/>
                </a:solidFill>
                <a:latin typeface="Calibri"/>
                <a:ea typeface="Calibri"/>
                <a:cs typeface="Calibri"/>
                <a:sym typeface="Calibri"/>
              </a:rPr>
              <a:t>Deeper dives into specific topics</a:t>
            </a:r>
            <a:endParaRPr sz="2200">
              <a:solidFill>
                <a:srgbClr val="333333"/>
              </a:solidFill>
              <a:latin typeface="Calibri"/>
              <a:ea typeface="Calibri"/>
              <a:cs typeface="Calibri"/>
              <a:sym typeface="Calibri"/>
            </a:endParaRPr>
          </a:p>
          <a:p>
            <a:pPr indent="-368300" lvl="0" marL="457200" marR="0" rtl="0" algn="l">
              <a:lnSpc>
                <a:spcPct val="125000"/>
              </a:lnSpc>
              <a:spcBef>
                <a:spcPts val="0"/>
              </a:spcBef>
              <a:spcAft>
                <a:spcPts val="0"/>
              </a:spcAft>
              <a:buClr>
                <a:srgbClr val="333333"/>
              </a:buClr>
              <a:buSzPts val="2200"/>
              <a:buFont typeface="Calibri"/>
              <a:buChar char="-"/>
            </a:pPr>
            <a:r>
              <a:rPr lang="en" sz="2200">
                <a:solidFill>
                  <a:srgbClr val="333333"/>
                </a:solidFill>
                <a:latin typeface="Calibri"/>
                <a:ea typeface="Calibri"/>
                <a:cs typeface="Calibri"/>
                <a:sym typeface="Calibri"/>
              </a:rPr>
              <a:t>Book club style events - where participants are encouraged to read or watch </a:t>
            </a:r>
            <a:r>
              <a:rPr lang="en" sz="2200">
                <a:solidFill>
                  <a:srgbClr val="333333"/>
                </a:solidFill>
                <a:latin typeface="Calibri"/>
                <a:ea typeface="Calibri"/>
                <a:cs typeface="Calibri"/>
                <a:sym typeface="Calibri"/>
              </a:rPr>
              <a:t>something</a:t>
            </a:r>
            <a:r>
              <a:rPr lang="en" sz="2200">
                <a:solidFill>
                  <a:srgbClr val="333333"/>
                </a:solidFill>
                <a:latin typeface="Calibri"/>
                <a:ea typeface="Calibri"/>
                <a:cs typeface="Calibri"/>
                <a:sym typeface="Calibri"/>
              </a:rPr>
              <a:t> before attending.</a:t>
            </a:r>
            <a:endParaRPr sz="2200">
              <a:solidFill>
                <a:srgbClr val="333333"/>
              </a:solidFill>
              <a:latin typeface="Calibri"/>
              <a:ea typeface="Calibri"/>
              <a:cs typeface="Calibri"/>
              <a:sym typeface="Calibri"/>
            </a:endParaRPr>
          </a:p>
          <a:p>
            <a:pPr indent="-368300" lvl="0" marL="457200" marR="0" rtl="0" algn="l">
              <a:lnSpc>
                <a:spcPct val="125000"/>
              </a:lnSpc>
              <a:spcBef>
                <a:spcPts val="0"/>
              </a:spcBef>
              <a:spcAft>
                <a:spcPts val="0"/>
              </a:spcAft>
              <a:buClr>
                <a:srgbClr val="333333"/>
              </a:buClr>
              <a:buSzPts val="2200"/>
              <a:buFont typeface="Calibri"/>
              <a:buChar char="-"/>
            </a:pPr>
            <a:r>
              <a:rPr lang="en" sz="2200">
                <a:solidFill>
                  <a:srgbClr val="333333"/>
                </a:solidFill>
                <a:latin typeface="Calibri"/>
                <a:ea typeface="Calibri"/>
                <a:cs typeface="Calibri"/>
                <a:sym typeface="Calibri"/>
              </a:rPr>
              <a:t>Lunch and Learns - casual conversations with peers on topics</a:t>
            </a:r>
            <a:endParaRPr sz="2200">
              <a:solidFill>
                <a:srgbClr val="333333"/>
              </a:solidFill>
              <a:latin typeface="Calibri"/>
              <a:ea typeface="Calibri"/>
              <a:cs typeface="Calibri"/>
              <a:sym typeface="Calibri"/>
            </a:endParaRPr>
          </a:p>
          <a:p>
            <a:pPr indent="-368300" lvl="0" marL="457200" marR="0" rtl="0" algn="l">
              <a:lnSpc>
                <a:spcPct val="125000"/>
              </a:lnSpc>
              <a:spcBef>
                <a:spcPts val="0"/>
              </a:spcBef>
              <a:spcAft>
                <a:spcPts val="0"/>
              </a:spcAft>
              <a:buClr>
                <a:srgbClr val="333333"/>
              </a:buClr>
              <a:buSzPts val="2200"/>
              <a:buFont typeface="Calibri"/>
              <a:buChar char="-"/>
            </a:pPr>
            <a:r>
              <a:rPr lang="en" sz="2200">
                <a:solidFill>
                  <a:srgbClr val="333333"/>
                </a:solidFill>
                <a:latin typeface="Calibri"/>
                <a:ea typeface="Calibri"/>
                <a:cs typeface="Calibri"/>
                <a:sym typeface="Calibri"/>
              </a:rPr>
              <a:t>Socials - opportunities to meet others in the field of access</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163" name="Google Shape;163;p28"/>
          <p:cNvSpPr txBox="1"/>
          <p:nvPr>
            <p:ph type="title"/>
          </p:nvPr>
        </p:nvSpPr>
        <p:spPr>
          <a:xfrm>
            <a:off x="457200" y="273259"/>
            <a:ext cx="82296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Professional Development</a:t>
            </a:r>
            <a:endParaRPr b="1" i="0" sz="4100" u="none" cap="none" strike="noStrike">
              <a:solidFill>
                <a:schemeClr val="dk1"/>
              </a:solidFill>
            </a:endParaRPr>
          </a:p>
        </p:txBody>
      </p:sp>
      <p:pic>
        <p:nvPicPr>
          <p:cNvPr id="164" name="Google Shape;164;p28"/>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8" name="Shape 168"/>
        <p:cNvGrpSpPr/>
        <p:nvPr/>
      </p:nvGrpSpPr>
      <p:grpSpPr>
        <a:xfrm>
          <a:off x="0" y="0"/>
          <a:ext cx="0" cy="0"/>
          <a:chOff x="0" y="0"/>
          <a:chExt cx="0" cy="0"/>
        </a:xfrm>
      </p:grpSpPr>
      <p:sp>
        <p:nvSpPr>
          <p:cNvPr id="169" name="Google Shape;169;p29"/>
          <p:cNvSpPr txBox="1"/>
          <p:nvPr/>
        </p:nvSpPr>
        <p:spPr>
          <a:xfrm>
            <a:off x="235750" y="1103700"/>
            <a:ext cx="8593500" cy="37077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rPr lang="en" sz="2200">
                <a:solidFill>
                  <a:srgbClr val="333333"/>
                </a:solidFill>
                <a:latin typeface="Calibri"/>
                <a:ea typeface="Calibri"/>
                <a:cs typeface="Calibri"/>
                <a:sym typeface="Calibri"/>
              </a:rPr>
              <a:t>The desired audience for programs differs based on content (museum professionals, theatre professionals, gallery spaces, educational staff)</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rPr lang="en" sz="2200">
                <a:solidFill>
                  <a:srgbClr val="333333"/>
                </a:solidFill>
                <a:latin typeface="Calibri"/>
                <a:ea typeface="Calibri"/>
                <a:cs typeface="Calibri"/>
                <a:sym typeface="Calibri"/>
              </a:rPr>
              <a:t>We want professional development to be engaging and not too intimidating for anyone! It’s all about the incremental changes!</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170" name="Google Shape;170;p29"/>
          <p:cNvSpPr txBox="1"/>
          <p:nvPr>
            <p:ph type="title"/>
          </p:nvPr>
        </p:nvSpPr>
        <p:spPr>
          <a:xfrm>
            <a:off x="457200" y="273259"/>
            <a:ext cx="82296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Professional Development</a:t>
            </a:r>
            <a:endParaRPr b="1" i="0" sz="4100" u="none" cap="none" strike="noStrike">
              <a:solidFill>
                <a:schemeClr val="dk1"/>
              </a:solidFill>
            </a:endParaRPr>
          </a:p>
        </p:txBody>
      </p:sp>
      <p:pic>
        <p:nvPicPr>
          <p:cNvPr id="171" name="Google Shape;171;p29"/>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5" name="Shape 175"/>
        <p:cNvGrpSpPr/>
        <p:nvPr/>
      </p:nvGrpSpPr>
      <p:grpSpPr>
        <a:xfrm>
          <a:off x="0" y="0"/>
          <a:ext cx="0" cy="0"/>
          <a:chOff x="0" y="0"/>
          <a:chExt cx="0" cy="0"/>
        </a:xfrm>
      </p:grpSpPr>
      <p:sp>
        <p:nvSpPr>
          <p:cNvPr id="176" name="Google Shape;176;p30"/>
          <p:cNvSpPr txBox="1"/>
          <p:nvPr/>
        </p:nvSpPr>
        <p:spPr>
          <a:xfrm>
            <a:off x="235750" y="1103700"/>
            <a:ext cx="8593500" cy="370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000">
                <a:solidFill>
                  <a:srgbClr val="333333"/>
                </a:solidFill>
                <a:latin typeface="Calibri"/>
                <a:ea typeface="Calibri"/>
                <a:cs typeface="Calibri"/>
                <a:sym typeface="Calibri"/>
              </a:rPr>
              <a:t>Illinois Cultural Accessibility Network (ICAN) is a state-wide volunteer network connecting arts and cultural organizations to become more accessible to people with disabilities and older adults. ICAN is made possible through funding from the Illinois Arts Council Alliance. </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rPr lang="en" sz="2000">
                <a:solidFill>
                  <a:srgbClr val="333333"/>
                </a:solidFill>
                <a:latin typeface="Calibri"/>
                <a:ea typeface="Calibri"/>
                <a:cs typeface="Calibri"/>
                <a:sym typeface="Calibri"/>
              </a:rPr>
              <a:t>We have a calendar of professional development opportunities which is specifically meant to engage those in all of Illinois doing or interested in accessible cultural work. Goal is to create more leadership in accessibility and invite allies across the state to be part of the planning and execution. </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177" name="Google Shape;177;p30"/>
          <p:cNvSpPr txBox="1"/>
          <p:nvPr>
            <p:ph type="title"/>
          </p:nvPr>
        </p:nvSpPr>
        <p:spPr>
          <a:xfrm>
            <a:off x="457200" y="273259"/>
            <a:ext cx="82296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ICAN Initiative</a:t>
            </a:r>
            <a:endParaRPr b="1" i="0" sz="4100" u="none" cap="none" strike="noStrike">
              <a:solidFill>
                <a:schemeClr val="dk1"/>
              </a:solidFill>
            </a:endParaRPr>
          </a:p>
        </p:txBody>
      </p:sp>
      <p:pic>
        <p:nvPicPr>
          <p:cNvPr id="178" name="Google Shape;178;p30"/>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2" name="Shape 182"/>
        <p:cNvGrpSpPr/>
        <p:nvPr/>
      </p:nvGrpSpPr>
      <p:grpSpPr>
        <a:xfrm>
          <a:off x="0" y="0"/>
          <a:ext cx="0" cy="0"/>
          <a:chOff x="0" y="0"/>
          <a:chExt cx="0" cy="0"/>
        </a:xfrm>
      </p:grpSpPr>
      <p:sp>
        <p:nvSpPr>
          <p:cNvPr id="183" name="Google Shape;183;p31"/>
          <p:cNvSpPr txBox="1"/>
          <p:nvPr/>
        </p:nvSpPr>
        <p:spPr>
          <a:xfrm>
            <a:off x="235750" y="1103700"/>
            <a:ext cx="8593500" cy="37077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None/>
            </a:pPr>
            <a:r>
              <a:rPr lang="en" sz="2200">
                <a:solidFill>
                  <a:srgbClr val="333333"/>
                </a:solidFill>
                <a:latin typeface="Calibri"/>
                <a:ea typeface="Calibri"/>
                <a:cs typeface="Calibri"/>
                <a:sym typeface="Calibri"/>
              </a:rPr>
              <a:t>Interested steering committee members can help with seeking out funding or grant opportunities, creating smaller funding events</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rPr lang="en" sz="2200">
                <a:solidFill>
                  <a:srgbClr val="333333"/>
                </a:solidFill>
                <a:latin typeface="Calibri"/>
                <a:ea typeface="Calibri"/>
                <a:cs typeface="Calibri"/>
                <a:sym typeface="Calibri"/>
              </a:rPr>
              <a:t>SC members also assist with reconciliation of annual fund gifts, such as writing thank you notes, some light bookkeeping</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None/>
            </a:pPr>
            <a:r>
              <a:rPr lang="en" sz="2200">
                <a:solidFill>
                  <a:srgbClr val="333333"/>
                </a:solidFill>
                <a:latin typeface="Calibri"/>
                <a:ea typeface="Calibri"/>
                <a:cs typeface="Calibri"/>
                <a:sym typeface="Calibri"/>
              </a:rPr>
              <a:t>We also host at least one large fundraising event each year, solicitations and getting the word out is a critical communication piece for CCAC!</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184" name="Google Shape;184;p31"/>
          <p:cNvSpPr txBox="1"/>
          <p:nvPr>
            <p:ph type="title"/>
          </p:nvPr>
        </p:nvSpPr>
        <p:spPr>
          <a:xfrm>
            <a:off x="1188400" y="273250"/>
            <a:ext cx="74985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Fundraising and Grant Writing</a:t>
            </a:r>
            <a:endParaRPr b="1" i="0" sz="4100" u="none" cap="none" strike="noStrike">
              <a:solidFill>
                <a:schemeClr val="dk1"/>
              </a:solidFill>
            </a:endParaRPr>
          </a:p>
        </p:txBody>
      </p:sp>
      <p:pic>
        <p:nvPicPr>
          <p:cNvPr id="185" name="Google Shape;185;p31"/>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9" name="Shape 189"/>
        <p:cNvGrpSpPr/>
        <p:nvPr/>
      </p:nvGrpSpPr>
      <p:grpSpPr>
        <a:xfrm>
          <a:off x="0" y="0"/>
          <a:ext cx="0" cy="0"/>
          <a:chOff x="0" y="0"/>
          <a:chExt cx="0" cy="0"/>
        </a:xfrm>
      </p:grpSpPr>
      <p:sp>
        <p:nvSpPr>
          <p:cNvPr id="190" name="Google Shape;190;p32"/>
          <p:cNvSpPr txBox="1"/>
          <p:nvPr/>
        </p:nvSpPr>
        <p:spPr>
          <a:xfrm>
            <a:off x="235750" y="1103700"/>
            <a:ext cx="8593500" cy="37077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25000"/>
              </a:lnSpc>
              <a:spcBef>
                <a:spcPts val="0"/>
              </a:spcBef>
              <a:spcAft>
                <a:spcPts val="0"/>
              </a:spcAft>
              <a:buClr>
                <a:srgbClr val="333333"/>
              </a:buClr>
              <a:buSzPts val="2200"/>
              <a:buFont typeface="Calibri"/>
              <a:buChar char="-"/>
            </a:pPr>
            <a:r>
              <a:rPr lang="en" sz="2200">
                <a:solidFill>
                  <a:srgbClr val="333333"/>
                </a:solidFill>
                <a:latin typeface="Calibri"/>
                <a:ea typeface="Calibri"/>
                <a:cs typeface="Calibri"/>
                <a:sym typeface="Calibri"/>
              </a:rPr>
              <a:t>Promoting </a:t>
            </a:r>
            <a:r>
              <a:rPr lang="en" sz="2200">
                <a:solidFill>
                  <a:srgbClr val="333333"/>
                </a:solidFill>
                <a:latin typeface="Calibri"/>
                <a:ea typeface="Calibri"/>
                <a:cs typeface="Calibri"/>
                <a:sym typeface="Calibri"/>
              </a:rPr>
              <a:t>CCAC</a:t>
            </a:r>
            <a:r>
              <a:rPr lang="en" sz="2200">
                <a:solidFill>
                  <a:srgbClr val="333333"/>
                </a:solidFill>
                <a:latin typeface="Calibri"/>
                <a:ea typeface="Calibri"/>
                <a:cs typeface="Calibri"/>
                <a:sym typeface="Calibri"/>
              </a:rPr>
              <a:t> Professional Development work (including possibly managing social media accounts)</a:t>
            </a:r>
            <a:endParaRPr sz="2200">
              <a:solidFill>
                <a:srgbClr val="333333"/>
              </a:solidFill>
              <a:latin typeface="Calibri"/>
              <a:ea typeface="Calibri"/>
              <a:cs typeface="Calibri"/>
              <a:sym typeface="Calibri"/>
            </a:endParaRPr>
          </a:p>
          <a:p>
            <a:pPr indent="-368300" lvl="1" marL="914400" marR="0" rtl="0" algn="l">
              <a:lnSpc>
                <a:spcPct val="125000"/>
              </a:lnSpc>
              <a:spcBef>
                <a:spcPts val="0"/>
              </a:spcBef>
              <a:spcAft>
                <a:spcPts val="0"/>
              </a:spcAft>
              <a:buClr>
                <a:srgbClr val="333333"/>
              </a:buClr>
              <a:buSzPts val="2200"/>
              <a:buFont typeface="Calibri"/>
              <a:buChar char="-"/>
            </a:pPr>
            <a:r>
              <a:rPr lang="en" sz="2200">
                <a:solidFill>
                  <a:srgbClr val="333333"/>
                </a:solidFill>
                <a:latin typeface="Calibri"/>
                <a:ea typeface="Calibri"/>
                <a:cs typeface="Calibri"/>
                <a:sym typeface="Calibri"/>
              </a:rPr>
              <a:t>Twitter</a:t>
            </a:r>
            <a:endParaRPr sz="2200">
              <a:solidFill>
                <a:srgbClr val="333333"/>
              </a:solidFill>
              <a:latin typeface="Calibri"/>
              <a:ea typeface="Calibri"/>
              <a:cs typeface="Calibri"/>
              <a:sym typeface="Calibri"/>
            </a:endParaRPr>
          </a:p>
          <a:p>
            <a:pPr indent="-368300" lvl="1" marL="914400" marR="0" rtl="0" algn="l">
              <a:lnSpc>
                <a:spcPct val="125000"/>
              </a:lnSpc>
              <a:spcBef>
                <a:spcPts val="0"/>
              </a:spcBef>
              <a:spcAft>
                <a:spcPts val="0"/>
              </a:spcAft>
              <a:buClr>
                <a:srgbClr val="333333"/>
              </a:buClr>
              <a:buSzPts val="2200"/>
              <a:buFont typeface="Calibri"/>
              <a:buChar char="-"/>
            </a:pPr>
            <a:r>
              <a:rPr lang="en" sz="2200">
                <a:solidFill>
                  <a:srgbClr val="333333"/>
                </a:solidFill>
                <a:latin typeface="Calibri"/>
                <a:ea typeface="Calibri"/>
                <a:cs typeface="Calibri"/>
                <a:sym typeface="Calibri"/>
              </a:rPr>
              <a:t>Facebook</a:t>
            </a:r>
            <a:endParaRPr sz="2200">
              <a:solidFill>
                <a:srgbClr val="333333"/>
              </a:solidFill>
              <a:latin typeface="Calibri"/>
              <a:ea typeface="Calibri"/>
              <a:cs typeface="Calibri"/>
              <a:sym typeface="Calibri"/>
            </a:endParaRPr>
          </a:p>
          <a:p>
            <a:pPr indent="-368300" lvl="1" marL="914400" marR="0" rtl="0" algn="l">
              <a:lnSpc>
                <a:spcPct val="125000"/>
              </a:lnSpc>
              <a:spcBef>
                <a:spcPts val="0"/>
              </a:spcBef>
              <a:spcAft>
                <a:spcPts val="0"/>
              </a:spcAft>
              <a:buClr>
                <a:srgbClr val="333333"/>
              </a:buClr>
              <a:buSzPts val="2200"/>
              <a:buFont typeface="Calibri"/>
              <a:buChar char="-"/>
            </a:pPr>
            <a:r>
              <a:rPr lang="en" sz="2200">
                <a:solidFill>
                  <a:srgbClr val="333333"/>
                </a:solidFill>
                <a:latin typeface="Calibri"/>
                <a:ea typeface="Calibri"/>
                <a:cs typeface="Calibri"/>
                <a:sym typeface="Calibri"/>
              </a:rPr>
              <a:t>LinkedIn</a:t>
            </a:r>
            <a:endParaRPr sz="2200">
              <a:solidFill>
                <a:srgbClr val="333333"/>
              </a:solidFill>
              <a:latin typeface="Calibri"/>
              <a:ea typeface="Calibri"/>
              <a:cs typeface="Calibri"/>
              <a:sym typeface="Calibri"/>
            </a:endParaRPr>
          </a:p>
          <a:p>
            <a:pPr indent="-368300" lvl="0" marL="457200" marR="0" rtl="0" algn="l">
              <a:lnSpc>
                <a:spcPct val="125000"/>
              </a:lnSpc>
              <a:spcBef>
                <a:spcPts val="0"/>
              </a:spcBef>
              <a:spcAft>
                <a:spcPts val="0"/>
              </a:spcAft>
              <a:buClr>
                <a:srgbClr val="333333"/>
              </a:buClr>
              <a:buSzPts val="2200"/>
              <a:buFont typeface="Calibri"/>
              <a:buChar char="-"/>
            </a:pPr>
            <a:r>
              <a:rPr lang="en" sz="2200">
                <a:solidFill>
                  <a:srgbClr val="333333"/>
                </a:solidFill>
                <a:latin typeface="Calibri"/>
                <a:ea typeface="Calibri"/>
                <a:cs typeface="Calibri"/>
                <a:sym typeface="Calibri"/>
              </a:rPr>
              <a:t>Sharing material on social platforms, or personal platforms, so that CCAC’s pages stay visible</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191" name="Google Shape;191;p32"/>
          <p:cNvSpPr txBox="1"/>
          <p:nvPr>
            <p:ph type="title"/>
          </p:nvPr>
        </p:nvSpPr>
        <p:spPr>
          <a:xfrm>
            <a:off x="1188400" y="273250"/>
            <a:ext cx="74985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Social Media</a:t>
            </a:r>
            <a:endParaRPr b="1" i="0" sz="4100" u="none" cap="none" strike="noStrike">
              <a:solidFill>
                <a:schemeClr val="dk1"/>
              </a:solidFill>
            </a:endParaRPr>
          </a:p>
        </p:txBody>
      </p:sp>
      <p:pic>
        <p:nvPicPr>
          <p:cNvPr id="192" name="Google Shape;192;p32"/>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6" name="Shape 196"/>
        <p:cNvGrpSpPr/>
        <p:nvPr/>
      </p:nvGrpSpPr>
      <p:grpSpPr>
        <a:xfrm>
          <a:off x="0" y="0"/>
          <a:ext cx="0" cy="0"/>
          <a:chOff x="0" y="0"/>
          <a:chExt cx="0" cy="0"/>
        </a:xfrm>
      </p:grpSpPr>
      <p:sp>
        <p:nvSpPr>
          <p:cNvPr id="197" name="Google Shape;197;p33"/>
          <p:cNvSpPr txBox="1"/>
          <p:nvPr/>
        </p:nvSpPr>
        <p:spPr>
          <a:xfrm>
            <a:off x="932250" y="900125"/>
            <a:ext cx="7897200" cy="3911400"/>
          </a:xfrm>
          <a:prstGeom prst="rect">
            <a:avLst/>
          </a:prstGeom>
          <a:noFill/>
          <a:ln>
            <a:noFill/>
          </a:ln>
        </p:spPr>
        <p:txBody>
          <a:bodyPr anchorCtr="0" anchor="t" bIns="91425" lIns="91425" spcFirstLastPara="1" rIns="91425" wrap="square" tIns="91425">
            <a:noAutofit/>
          </a:bodyPr>
          <a:lstStyle/>
          <a:p>
            <a:pPr indent="0" lvl="0" marL="0" marR="0" rtl="0" algn="ctr">
              <a:lnSpc>
                <a:spcPct val="125000"/>
              </a:lnSpc>
              <a:spcBef>
                <a:spcPts val="0"/>
              </a:spcBef>
              <a:spcAft>
                <a:spcPts val="0"/>
              </a:spcAft>
              <a:buNone/>
            </a:pPr>
            <a:r>
              <a:rPr lang="en" sz="2000">
                <a:solidFill>
                  <a:srgbClr val="333333"/>
                </a:solidFill>
                <a:latin typeface="Calibri"/>
                <a:ea typeface="Calibri"/>
                <a:cs typeface="Calibri"/>
                <a:sym typeface="Calibri"/>
              </a:rPr>
              <a:t>Involvement with the CCAC Steering Committee is about collaborating with passionate peers in a fun, open environment who are all advocating for the same thing--</a:t>
            </a:r>
            <a:r>
              <a:rPr b="1" lang="en" sz="2000">
                <a:solidFill>
                  <a:srgbClr val="333333"/>
                </a:solidFill>
                <a:latin typeface="Calibri"/>
                <a:ea typeface="Calibri"/>
                <a:cs typeface="Calibri"/>
                <a:sym typeface="Calibri"/>
              </a:rPr>
              <a:t>the inclusion of more people in</a:t>
            </a:r>
            <a:r>
              <a:rPr b="1" lang="en" sz="2200">
                <a:solidFill>
                  <a:srgbClr val="333333"/>
                </a:solidFill>
                <a:latin typeface="Calibri"/>
                <a:ea typeface="Calibri"/>
                <a:cs typeface="Calibri"/>
                <a:sym typeface="Calibri"/>
              </a:rPr>
              <a:t> </a:t>
            </a:r>
            <a:r>
              <a:rPr b="1" lang="en" sz="2000">
                <a:solidFill>
                  <a:srgbClr val="333333"/>
                </a:solidFill>
                <a:latin typeface="Calibri"/>
                <a:ea typeface="Calibri"/>
                <a:cs typeface="Calibri"/>
                <a:sym typeface="Calibri"/>
              </a:rPr>
              <a:t>cultural experiences!</a:t>
            </a:r>
            <a:endParaRPr b="1"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198" name="Google Shape;198;p33"/>
          <p:cNvSpPr txBox="1"/>
          <p:nvPr>
            <p:ph type="title"/>
          </p:nvPr>
        </p:nvSpPr>
        <p:spPr>
          <a:xfrm>
            <a:off x="1188400" y="273250"/>
            <a:ext cx="7498500" cy="677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3800"/>
              <a:t>Most importantly...</a:t>
            </a:r>
            <a:endParaRPr b="1" i="0" sz="3800" u="none" cap="none" strike="noStrike">
              <a:solidFill>
                <a:schemeClr val="dk1"/>
              </a:solidFill>
            </a:endParaRPr>
          </a:p>
        </p:txBody>
      </p:sp>
      <p:pic>
        <p:nvPicPr>
          <p:cNvPr id="199" name="Google Shape;199;p33"/>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pic>
        <p:nvPicPr>
          <p:cNvPr descr="View of past and present Steering Committee members, sticking tongues out and making silly faces" id="200" name="Google Shape;200;p33" title="Lagunitas Fundraiser"/>
          <p:cNvPicPr preferRelativeResize="0"/>
          <p:nvPr/>
        </p:nvPicPr>
        <p:blipFill>
          <a:blip r:embed="rId4">
            <a:alphaModFix/>
          </a:blip>
          <a:stretch>
            <a:fillRect/>
          </a:stretch>
        </p:blipFill>
        <p:spPr>
          <a:xfrm>
            <a:off x="1741150" y="2132200"/>
            <a:ext cx="5844726" cy="2907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3" name="Shape 73"/>
        <p:cNvGrpSpPr/>
        <p:nvPr/>
      </p:nvGrpSpPr>
      <p:grpSpPr>
        <a:xfrm>
          <a:off x="0" y="0"/>
          <a:ext cx="0" cy="0"/>
          <a:chOff x="0" y="0"/>
          <a:chExt cx="0" cy="0"/>
        </a:xfrm>
      </p:grpSpPr>
      <p:sp>
        <p:nvSpPr>
          <p:cNvPr id="74" name="Google Shape;74;p16"/>
          <p:cNvSpPr txBox="1"/>
          <p:nvPr/>
        </p:nvSpPr>
        <p:spPr>
          <a:xfrm>
            <a:off x="851550" y="996550"/>
            <a:ext cx="7440900" cy="38148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chemeClr val="dk1"/>
              </a:buClr>
              <a:buSzPts val="1100"/>
              <a:buFont typeface="Arial"/>
              <a:buNone/>
            </a:pPr>
            <a:r>
              <a:rPr lang="en" sz="3000">
                <a:solidFill>
                  <a:srgbClr val="333333"/>
                </a:solidFill>
                <a:latin typeface="Calibri"/>
                <a:ea typeface="Calibri"/>
                <a:cs typeface="Calibri"/>
                <a:sym typeface="Calibri"/>
              </a:rPr>
              <a:t>		</a:t>
            </a:r>
            <a:endParaRPr sz="3000">
              <a:solidFill>
                <a:srgbClr val="333333"/>
              </a:solidFill>
              <a:latin typeface="Calibri"/>
              <a:ea typeface="Calibri"/>
              <a:cs typeface="Calibri"/>
              <a:sym typeface="Calibri"/>
            </a:endParaRPr>
          </a:p>
          <a:p>
            <a:pPr indent="457200" lvl="0" marL="0" marR="0" rtl="0" algn="l">
              <a:lnSpc>
                <a:spcPct val="125000"/>
              </a:lnSpc>
              <a:spcBef>
                <a:spcPts val="0"/>
              </a:spcBef>
              <a:spcAft>
                <a:spcPts val="0"/>
              </a:spcAft>
              <a:buClr>
                <a:schemeClr val="dk1"/>
              </a:buClr>
              <a:buSzPts val="1100"/>
              <a:buFont typeface="Arial"/>
              <a:buNone/>
            </a:pPr>
            <a:r>
              <a:rPr lang="en" sz="3000">
                <a:solidFill>
                  <a:srgbClr val="333333"/>
                </a:solidFill>
                <a:latin typeface="Calibri"/>
                <a:ea typeface="Calibri"/>
                <a:cs typeface="Calibri"/>
                <a:sym typeface="Calibri"/>
              </a:rPr>
              <a:t>The Beginnings (2013-2015)</a:t>
            </a:r>
            <a:endParaRPr sz="3000">
              <a:solidFill>
                <a:srgbClr val="333333"/>
              </a:solidFill>
              <a:latin typeface="Calibri"/>
              <a:ea typeface="Calibri"/>
              <a:cs typeface="Calibri"/>
              <a:sym typeface="Calibri"/>
            </a:endParaRPr>
          </a:p>
          <a:p>
            <a:pPr indent="457200" lvl="0" marL="0" marR="0" rtl="0" algn="l">
              <a:lnSpc>
                <a:spcPct val="125000"/>
              </a:lnSpc>
              <a:spcBef>
                <a:spcPts val="0"/>
              </a:spcBef>
              <a:spcAft>
                <a:spcPts val="0"/>
              </a:spcAft>
              <a:buClr>
                <a:schemeClr val="dk1"/>
              </a:buClr>
              <a:buSzPts val="1100"/>
              <a:buFont typeface="Arial"/>
              <a:buNone/>
            </a:pPr>
            <a:r>
              <a:rPr lang="en" sz="3000">
                <a:solidFill>
                  <a:srgbClr val="333333"/>
                </a:solidFill>
                <a:latin typeface="Calibri"/>
                <a:ea typeface="Calibri"/>
                <a:cs typeface="Calibri"/>
                <a:sym typeface="Calibri"/>
              </a:rPr>
              <a:t>Equipment Loan Program (2016)</a:t>
            </a:r>
            <a:endParaRPr sz="3000">
              <a:solidFill>
                <a:srgbClr val="333333"/>
              </a:solidFill>
              <a:latin typeface="Calibri"/>
              <a:ea typeface="Calibri"/>
              <a:cs typeface="Calibri"/>
              <a:sym typeface="Calibri"/>
            </a:endParaRPr>
          </a:p>
          <a:p>
            <a:pPr indent="457200" lvl="0" marL="0" marR="0" rtl="0" algn="l">
              <a:lnSpc>
                <a:spcPct val="125000"/>
              </a:lnSpc>
              <a:spcBef>
                <a:spcPts val="0"/>
              </a:spcBef>
              <a:spcAft>
                <a:spcPts val="0"/>
              </a:spcAft>
              <a:buClr>
                <a:schemeClr val="dk1"/>
              </a:buClr>
              <a:buSzPts val="1100"/>
              <a:buFont typeface="Arial"/>
              <a:buNone/>
            </a:pPr>
            <a:r>
              <a:rPr lang="en" sz="3000">
                <a:solidFill>
                  <a:srgbClr val="333333"/>
                </a:solidFill>
                <a:latin typeface="Calibri"/>
                <a:ea typeface="Calibri"/>
                <a:cs typeface="Calibri"/>
                <a:sym typeface="Calibri"/>
              </a:rPr>
              <a:t>Non-profit incorporation (2018)</a:t>
            </a:r>
            <a:endParaRPr sz="3000">
              <a:solidFill>
                <a:srgbClr val="333333"/>
              </a:solidFill>
              <a:latin typeface="Calibri"/>
              <a:ea typeface="Calibri"/>
              <a:cs typeface="Calibri"/>
              <a:sym typeface="Calibri"/>
            </a:endParaRPr>
          </a:p>
          <a:p>
            <a:pPr indent="0" lvl="0" marL="457200" marR="0" rtl="0" algn="l">
              <a:lnSpc>
                <a:spcPct val="125000"/>
              </a:lnSpc>
              <a:spcBef>
                <a:spcPts val="0"/>
              </a:spcBef>
              <a:spcAft>
                <a:spcPts val="0"/>
              </a:spcAft>
              <a:buClr>
                <a:schemeClr val="dk1"/>
              </a:buClr>
              <a:buSzPts val="1100"/>
              <a:buFont typeface="Arial"/>
              <a:buNone/>
            </a:pPr>
            <a:r>
              <a:rPr lang="en" sz="3000">
                <a:solidFill>
                  <a:srgbClr val="333333"/>
                </a:solidFill>
                <a:latin typeface="Calibri"/>
                <a:ea typeface="Calibri"/>
                <a:cs typeface="Calibri"/>
                <a:sym typeface="Calibri"/>
              </a:rPr>
              <a:t>New initiatives &amp; Strategic Planning (2020)</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75" name="Google Shape;75;p16"/>
          <p:cNvSpPr txBox="1"/>
          <p:nvPr>
            <p:ph type="title"/>
          </p:nvPr>
        </p:nvSpPr>
        <p:spPr>
          <a:xfrm>
            <a:off x="457200" y="205984"/>
            <a:ext cx="82296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History of CCAC</a:t>
            </a:r>
            <a:endParaRPr b="1" i="0" sz="4100" u="none" cap="none" strike="noStrike">
              <a:solidFill>
                <a:schemeClr val="dk1"/>
              </a:solidFill>
            </a:endParaRPr>
          </a:p>
        </p:txBody>
      </p:sp>
      <p:pic>
        <p:nvPicPr>
          <p:cNvPr id="76" name="Google Shape;76;p16"/>
          <p:cNvPicPr preferRelativeResize="0"/>
          <p:nvPr/>
        </p:nvPicPr>
        <p:blipFill rotWithShape="1">
          <a:blip r:embed="rId3">
            <a:alphaModFix amt="61000"/>
          </a:blip>
          <a:srcRect b="48620" l="0" r="13359" t="0"/>
          <a:stretch/>
        </p:blipFill>
        <p:spPr>
          <a:xfrm>
            <a:off x="-9150" y="36575"/>
            <a:ext cx="1595075" cy="11635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4" name="Shape 204"/>
        <p:cNvGrpSpPr/>
        <p:nvPr/>
      </p:nvGrpSpPr>
      <p:grpSpPr>
        <a:xfrm>
          <a:off x="0" y="0"/>
          <a:ext cx="0" cy="0"/>
          <a:chOff x="0" y="0"/>
          <a:chExt cx="0" cy="0"/>
        </a:xfrm>
      </p:grpSpPr>
      <p:sp>
        <p:nvSpPr>
          <p:cNvPr id="205" name="Google Shape;205;p34"/>
          <p:cNvSpPr txBox="1"/>
          <p:nvPr/>
        </p:nvSpPr>
        <p:spPr>
          <a:xfrm>
            <a:off x="932250" y="900125"/>
            <a:ext cx="7897200" cy="39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p>
          <a:p>
            <a:pPr indent="0" lvl="0" marL="0" rtl="0" algn="l">
              <a:spcBef>
                <a:spcPts val="0"/>
              </a:spcBef>
              <a:spcAft>
                <a:spcPts val="0"/>
              </a:spcAft>
              <a:buNone/>
            </a:pPr>
            <a:r>
              <a:rPr lang="en" sz="2000"/>
              <a:t>Why did you join the Steering Committee? What keeps you engaged?</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What professional development growth or skill set has involvement with the Steering Committee helped develop or hone for you?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What areas of leadership in CCAC are the most exciting for you? How has CCAC built or contributed to your "access allies" network and/or toolkit for your organization?</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000">
                <a:solidFill>
                  <a:srgbClr val="333333"/>
                </a:solidFill>
                <a:latin typeface="Calibri"/>
                <a:ea typeface="Calibri"/>
                <a:cs typeface="Calibri"/>
                <a:sym typeface="Calibri"/>
              </a:rPr>
              <a:t> </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206" name="Google Shape;206;p34"/>
          <p:cNvSpPr txBox="1"/>
          <p:nvPr>
            <p:ph type="title"/>
          </p:nvPr>
        </p:nvSpPr>
        <p:spPr>
          <a:xfrm>
            <a:off x="1188400" y="273250"/>
            <a:ext cx="7498500" cy="630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3500"/>
              <a:t>Perspectives from current members</a:t>
            </a:r>
            <a:endParaRPr b="1" i="0" sz="3500" u="none" cap="none" strike="noStrike">
              <a:solidFill>
                <a:schemeClr val="dk1"/>
              </a:solidFill>
            </a:endParaRPr>
          </a:p>
        </p:txBody>
      </p:sp>
      <p:pic>
        <p:nvPicPr>
          <p:cNvPr id="207" name="Google Shape;207;p34"/>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1" name="Shape 211"/>
        <p:cNvGrpSpPr/>
        <p:nvPr/>
      </p:nvGrpSpPr>
      <p:grpSpPr>
        <a:xfrm>
          <a:off x="0" y="0"/>
          <a:ext cx="0" cy="0"/>
          <a:chOff x="0" y="0"/>
          <a:chExt cx="0" cy="0"/>
        </a:xfrm>
      </p:grpSpPr>
      <p:sp>
        <p:nvSpPr>
          <p:cNvPr id="212" name="Google Shape;212;p35"/>
          <p:cNvSpPr txBox="1"/>
          <p:nvPr/>
        </p:nvSpPr>
        <p:spPr>
          <a:xfrm>
            <a:off x="235750" y="1103700"/>
            <a:ext cx="8593500" cy="3707700"/>
          </a:xfrm>
          <a:prstGeom prst="rect">
            <a:avLst/>
          </a:prstGeom>
          <a:noFill/>
          <a:ln>
            <a:noFill/>
          </a:ln>
        </p:spPr>
        <p:txBody>
          <a:bodyPr anchorCtr="0" anchor="t" bIns="91425" lIns="91425" spcFirstLastPara="1" rIns="91425" wrap="square" tIns="91425">
            <a:noAutofit/>
          </a:bodyPr>
          <a:lstStyle/>
          <a:p>
            <a:pPr indent="0" lvl="0" marL="457200" marR="0" rtl="0" algn="l">
              <a:lnSpc>
                <a:spcPct val="125000"/>
              </a:lnSpc>
              <a:spcBef>
                <a:spcPts val="0"/>
              </a:spcBef>
              <a:spcAft>
                <a:spcPts val="0"/>
              </a:spcAft>
              <a:buNone/>
            </a:pPr>
            <a:r>
              <a:rPr lang="en" sz="2000">
                <a:solidFill>
                  <a:srgbClr val="333333"/>
                </a:solidFill>
                <a:latin typeface="Calibri"/>
                <a:ea typeface="Calibri"/>
                <a:cs typeface="Calibri"/>
                <a:sym typeface="Calibri"/>
              </a:rPr>
              <a:t>If you have any questions or are interested in learning more about what we do, email </a:t>
            </a:r>
            <a:r>
              <a:rPr lang="en" sz="2000" u="sng">
                <a:solidFill>
                  <a:schemeClr val="hlink"/>
                </a:solidFill>
                <a:latin typeface="Calibri"/>
                <a:ea typeface="Calibri"/>
                <a:cs typeface="Calibri"/>
                <a:sym typeface="Calibri"/>
                <a:hlinkClick r:id="rId3"/>
              </a:rPr>
              <a:t>info@ChicagoCulturalAccess.org</a:t>
            </a:r>
            <a:endParaRPr sz="2000">
              <a:solidFill>
                <a:srgbClr val="333333"/>
              </a:solidFill>
              <a:latin typeface="Calibri"/>
              <a:ea typeface="Calibri"/>
              <a:cs typeface="Calibri"/>
              <a:sym typeface="Calibri"/>
            </a:endParaRPr>
          </a:p>
          <a:p>
            <a:pPr indent="0" lvl="0" marL="457200" marR="0" rtl="0" algn="l">
              <a:lnSpc>
                <a:spcPct val="125000"/>
              </a:lnSpc>
              <a:spcBef>
                <a:spcPts val="0"/>
              </a:spcBef>
              <a:spcAft>
                <a:spcPts val="0"/>
              </a:spcAft>
              <a:buNone/>
            </a:pPr>
            <a:r>
              <a:t/>
            </a:r>
            <a:endParaRPr sz="2000">
              <a:solidFill>
                <a:srgbClr val="333333"/>
              </a:solidFill>
              <a:latin typeface="Calibri"/>
              <a:ea typeface="Calibri"/>
              <a:cs typeface="Calibri"/>
              <a:sym typeface="Calibri"/>
            </a:endParaRPr>
          </a:p>
          <a:p>
            <a:pPr indent="0" lvl="0" marL="457200" marR="0" rtl="0" algn="l">
              <a:lnSpc>
                <a:spcPct val="125000"/>
              </a:lnSpc>
              <a:spcBef>
                <a:spcPts val="0"/>
              </a:spcBef>
              <a:spcAft>
                <a:spcPts val="0"/>
              </a:spcAft>
              <a:buNone/>
            </a:pPr>
            <a:r>
              <a:rPr lang="en" sz="2000">
                <a:solidFill>
                  <a:srgbClr val="333333"/>
                </a:solidFill>
                <a:latin typeface="Calibri"/>
                <a:ea typeface="Calibri"/>
                <a:cs typeface="Calibri"/>
                <a:sym typeface="Calibri"/>
              </a:rPr>
              <a:t>The Call for Applications Material is found in the CHAT and will also be emailed out to everyone. </a:t>
            </a:r>
            <a:endParaRPr sz="2000">
              <a:solidFill>
                <a:srgbClr val="333333"/>
              </a:solidFill>
              <a:latin typeface="Calibri"/>
              <a:ea typeface="Calibri"/>
              <a:cs typeface="Calibri"/>
              <a:sym typeface="Calibri"/>
            </a:endParaRPr>
          </a:p>
          <a:p>
            <a:pPr indent="0" lvl="0" marL="457200" marR="0" rtl="0" algn="l">
              <a:lnSpc>
                <a:spcPct val="125000"/>
              </a:lnSpc>
              <a:spcBef>
                <a:spcPts val="0"/>
              </a:spcBef>
              <a:spcAft>
                <a:spcPts val="0"/>
              </a:spcAft>
              <a:buNone/>
            </a:pPr>
            <a:r>
              <a:t/>
            </a:r>
            <a:endParaRPr sz="2000">
              <a:solidFill>
                <a:srgbClr val="333333"/>
              </a:solidFill>
              <a:latin typeface="Calibri"/>
              <a:ea typeface="Calibri"/>
              <a:cs typeface="Calibri"/>
              <a:sym typeface="Calibri"/>
            </a:endParaRPr>
          </a:p>
          <a:p>
            <a:pPr indent="0" lvl="0" marL="457200" marR="0" rtl="0" algn="l">
              <a:lnSpc>
                <a:spcPct val="125000"/>
              </a:lnSpc>
              <a:spcBef>
                <a:spcPts val="0"/>
              </a:spcBef>
              <a:spcAft>
                <a:spcPts val="0"/>
              </a:spcAft>
              <a:buNone/>
            </a:pPr>
            <a:r>
              <a:rPr lang="en" sz="2000">
                <a:solidFill>
                  <a:srgbClr val="333333"/>
                </a:solidFill>
                <a:latin typeface="Calibri"/>
                <a:ea typeface="Calibri"/>
                <a:cs typeface="Calibri"/>
                <a:sym typeface="Calibri"/>
              </a:rPr>
              <a:t>Application period opens today and will be sent out via the Chicago Cultural Access Listserv.</a:t>
            </a:r>
            <a:r>
              <a:rPr b="1" lang="en" sz="2000">
                <a:solidFill>
                  <a:srgbClr val="333333"/>
                </a:solidFill>
                <a:latin typeface="Calibri"/>
                <a:ea typeface="Calibri"/>
                <a:cs typeface="Calibri"/>
                <a:sym typeface="Calibri"/>
              </a:rPr>
              <a:t> Deadline to apply is Wednesday, March 31st.</a:t>
            </a:r>
            <a:r>
              <a:rPr b="1" lang="en" sz="2100">
                <a:solidFill>
                  <a:srgbClr val="333333"/>
                </a:solidFill>
                <a:latin typeface="Calibri"/>
                <a:ea typeface="Calibri"/>
                <a:cs typeface="Calibri"/>
                <a:sym typeface="Calibri"/>
              </a:rPr>
              <a:t> </a:t>
            </a:r>
            <a:endParaRPr b="1" sz="21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213" name="Google Shape;213;p35"/>
          <p:cNvSpPr txBox="1"/>
          <p:nvPr>
            <p:ph type="title"/>
          </p:nvPr>
        </p:nvSpPr>
        <p:spPr>
          <a:xfrm>
            <a:off x="1188400" y="273250"/>
            <a:ext cx="74985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Questions?</a:t>
            </a:r>
            <a:endParaRPr b="1" i="0" sz="4100" u="none" cap="none" strike="noStrike">
              <a:solidFill>
                <a:schemeClr val="dk1"/>
              </a:solidFill>
            </a:endParaRPr>
          </a:p>
        </p:txBody>
      </p:sp>
      <p:pic>
        <p:nvPicPr>
          <p:cNvPr id="214" name="Google Shape;214;p35"/>
          <p:cNvPicPr preferRelativeResize="0"/>
          <p:nvPr/>
        </p:nvPicPr>
        <p:blipFill rotWithShape="1">
          <a:blip r:embed="rId4">
            <a:alphaModFix amt="61000"/>
          </a:blip>
          <a:srcRect b="48620" l="0" r="13359" t="0"/>
          <a:stretch/>
        </p:blipFill>
        <p:spPr>
          <a:xfrm>
            <a:off x="-9150" y="36575"/>
            <a:ext cx="1595075" cy="1067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0" name="Shape 80"/>
        <p:cNvGrpSpPr/>
        <p:nvPr/>
      </p:nvGrpSpPr>
      <p:grpSpPr>
        <a:xfrm>
          <a:off x="0" y="0"/>
          <a:ext cx="0" cy="0"/>
          <a:chOff x="0" y="0"/>
          <a:chExt cx="0" cy="0"/>
        </a:xfrm>
      </p:grpSpPr>
      <p:sp>
        <p:nvSpPr>
          <p:cNvPr id="81" name="Google Shape;81;p17"/>
          <p:cNvSpPr txBox="1"/>
          <p:nvPr/>
        </p:nvSpPr>
        <p:spPr>
          <a:xfrm>
            <a:off x="235750" y="1103700"/>
            <a:ext cx="8056800" cy="3707700"/>
          </a:xfrm>
          <a:prstGeom prst="rect">
            <a:avLst/>
          </a:prstGeom>
          <a:noFill/>
          <a:ln>
            <a:noFill/>
          </a:ln>
        </p:spPr>
        <p:txBody>
          <a:bodyPr anchorCtr="0" anchor="t" bIns="91425" lIns="91425" spcFirstLastPara="1" rIns="91425" wrap="square" tIns="91425">
            <a:noAutofit/>
          </a:bodyPr>
          <a:lstStyle/>
          <a:p>
            <a:pPr indent="0" lvl="0" marL="0" marR="0" rtl="0" algn="ctr">
              <a:lnSpc>
                <a:spcPct val="125000"/>
              </a:lnSpc>
              <a:spcBef>
                <a:spcPts val="0"/>
              </a:spcBef>
              <a:spcAft>
                <a:spcPts val="0"/>
              </a:spcAft>
              <a:buClr>
                <a:schemeClr val="dk1"/>
              </a:buClr>
              <a:buSzPts val="1100"/>
              <a:buFont typeface="Arial"/>
              <a:buNone/>
            </a:pPr>
            <a:r>
              <a:rPr b="1" i="1" lang="en" sz="2400">
                <a:solidFill>
                  <a:srgbClr val="333333"/>
                </a:solidFill>
                <a:latin typeface="Calibri"/>
                <a:ea typeface="Calibri"/>
                <a:cs typeface="Calibri"/>
                <a:sym typeface="Calibri"/>
              </a:rPr>
              <a:t>To empower Chicago’s cultural spaces to become more accessible to visitors with disabilities</a:t>
            </a:r>
            <a:endParaRPr b="1" i="1" sz="2400">
              <a:solidFill>
                <a:srgbClr val="333333"/>
              </a:solidFill>
              <a:latin typeface="Calibri"/>
              <a:ea typeface="Calibri"/>
              <a:cs typeface="Calibri"/>
              <a:sym typeface="Calibri"/>
            </a:endParaRPr>
          </a:p>
          <a:p>
            <a:pPr indent="0" lvl="0" marL="45720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How do we serve this mission?</a:t>
            </a:r>
            <a:endParaRPr sz="2800">
              <a:solidFill>
                <a:srgbClr val="333333"/>
              </a:solidFill>
              <a:latin typeface="Calibri"/>
              <a:ea typeface="Calibri"/>
              <a:cs typeface="Calibri"/>
              <a:sym typeface="Calibri"/>
            </a:endParaRPr>
          </a:p>
          <a:p>
            <a:pPr indent="0" lvl="0" marL="457200" marR="0" rtl="0" algn="l">
              <a:lnSpc>
                <a:spcPct val="125000"/>
              </a:lnSpc>
              <a:spcBef>
                <a:spcPts val="0"/>
              </a:spcBef>
              <a:spcAft>
                <a:spcPts val="0"/>
              </a:spcAft>
              <a:buClr>
                <a:schemeClr val="dk1"/>
              </a:buClr>
              <a:buSzPts val="1100"/>
              <a:buFont typeface="Arial"/>
              <a:buNone/>
            </a:pPr>
            <a:r>
              <a:rPr lang="en" sz="2200">
                <a:solidFill>
                  <a:srgbClr val="333333"/>
                </a:solidFill>
                <a:latin typeface="Calibri"/>
                <a:ea typeface="Calibri"/>
                <a:cs typeface="Calibri"/>
                <a:sym typeface="Calibri"/>
              </a:rPr>
              <a:t>Acknowledge that everyone is at different places on their access journey</a:t>
            </a:r>
            <a:endParaRPr sz="2200">
              <a:solidFill>
                <a:srgbClr val="333333"/>
              </a:solidFill>
              <a:latin typeface="Calibri"/>
              <a:ea typeface="Calibri"/>
              <a:cs typeface="Calibri"/>
              <a:sym typeface="Calibri"/>
            </a:endParaRPr>
          </a:p>
          <a:p>
            <a:pPr indent="0" lvl="0" marL="457200" marR="0" rtl="0" algn="l">
              <a:lnSpc>
                <a:spcPct val="125000"/>
              </a:lnSpc>
              <a:spcBef>
                <a:spcPts val="0"/>
              </a:spcBef>
              <a:spcAft>
                <a:spcPts val="0"/>
              </a:spcAft>
              <a:buClr>
                <a:schemeClr val="dk1"/>
              </a:buClr>
              <a:buSzPts val="1100"/>
              <a:buFont typeface="Arial"/>
              <a:buNone/>
            </a:pPr>
            <a:r>
              <a:rPr lang="en" sz="2200">
                <a:solidFill>
                  <a:srgbClr val="333333"/>
                </a:solidFill>
                <a:latin typeface="Calibri"/>
                <a:ea typeface="Calibri"/>
                <a:cs typeface="Calibri"/>
                <a:sym typeface="Calibri"/>
              </a:rPr>
              <a:t>Incremental change leads to lasting change</a:t>
            </a:r>
            <a:endParaRPr sz="2200">
              <a:solidFill>
                <a:srgbClr val="333333"/>
              </a:solidFill>
              <a:latin typeface="Calibri"/>
              <a:ea typeface="Calibri"/>
              <a:cs typeface="Calibri"/>
              <a:sym typeface="Calibri"/>
            </a:endParaRPr>
          </a:p>
          <a:p>
            <a:pPr indent="0" lvl="0" marL="457200" marR="0" rtl="0" algn="l">
              <a:lnSpc>
                <a:spcPct val="125000"/>
              </a:lnSpc>
              <a:spcBef>
                <a:spcPts val="0"/>
              </a:spcBef>
              <a:spcAft>
                <a:spcPts val="0"/>
              </a:spcAft>
              <a:buClr>
                <a:schemeClr val="dk1"/>
              </a:buClr>
              <a:buSzPts val="1100"/>
              <a:buFont typeface="Arial"/>
              <a:buNone/>
            </a:pPr>
            <a:r>
              <a:rPr lang="en" sz="2200">
                <a:solidFill>
                  <a:srgbClr val="333333"/>
                </a:solidFill>
                <a:latin typeface="Calibri"/>
                <a:ea typeface="Calibri"/>
                <a:cs typeface="Calibri"/>
                <a:sym typeface="Calibri"/>
              </a:rPr>
              <a:t>Positive encouragement and striving to go beyond compliance</a:t>
            </a:r>
            <a:endParaRPr sz="2200">
              <a:solidFill>
                <a:srgbClr val="333333"/>
              </a:solidFill>
              <a:latin typeface="Calibri"/>
              <a:ea typeface="Calibri"/>
              <a:cs typeface="Calibri"/>
              <a:sym typeface="Calibri"/>
            </a:endParaRPr>
          </a:p>
          <a:p>
            <a:pPr indent="0" lvl="0" marL="457200" marR="0" rtl="0" algn="l">
              <a:lnSpc>
                <a:spcPct val="125000"/>
              </a:lnSpc>
              <a:spcBef>
                <a:spcPts val="0"/>
              </a:spcBef>
              <a:spcAft>
                <a:spcPts val="0"/>
              </a:spcAft>
              <a:buClr>
                <a:schemeClr val="dk1"/>
              </a:buClr>
              <a:buSzPts val="1100"/>
              <a:buFont typeface="Arial"/>
              <a:buNone/>
            </a:pPr>
            <a:r>
              <a:rPr lang="en" sz="2200">
                <a:solidFill>
                  <a:srgbClr val="333333"/>
                </a:solidFill>
                <a:latin typeface="Calibri"/>
                <a:ea typeface="Calibri"/>
                <a:cs typeface="Calibri"/>
                <a:sym typeface="Calibri"/>
              </a:rPr>
              <a:t>Volunteer-run at every level of the organization</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82" name="Google Shape;82;p17"/>
          <p:cNvSpPr txBox="1"/>
          <p:nvPr>
            <p:ph type="title"/>
          </p:nvPr>
        </p:nvSpPr>
        <p:spPr>
          <a:xfrm>
            <a:off x="457200" y="273259"/>
            <a:ext cx="82296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Mission &amp; Philosophy</a:t>
            </a:r>
            <a:endParaRPr b="1" i="0" sz="4100" u="none" cap="none" strike="noStrike">
              <a:solidFill>
                <a:schemeClr val="dk1"/>
              </a:solidFill>
            </a:endParaRPr>
          </a:p>
        </p:txBody>
      </p:sp>
      <p:pic>
        <p:nvPicPr>
          <p:cNvPr id="83" name="Google Shape;83;p17"/>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7" name="Shape 87"/>
        <p:cNvGrpSpPr/>
        <p:nvPr/>
      </p:nvGrpSpPr>
      <p:grpSpPr>
        <a:xfrm>
          <a:off x="0" y="0"/>
          <a:ext cx="0" cy="0"/>
          <a:chOff x="0" y="0"/>
          <a:chExt cx="0" cy="0"/>
        </a:xfrm>
      </p:grpSpPr>
      <p:sp>
        <p:nvSpPr>
          <p:cNvPr id="88" name="Google Shape;88;p18"/>
          <p:cNvSpPr txBox="1"/>
          <p:nvPr/>
        </p:nvSpPr>
        <p:spPr>
          <a:xfrm>
            <a:off x="235750" y="1103700"/>
            <a:ext cx="8056800" cy="37077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chemeClr val="dk1"/>
              </a:buClr>
              <a:buSzPts val="1100"/>
              <a:buFont typeface="Arial"/>
              <a:buNone/>
            </a:pPr>
            <a:r>
              <a:rPr b="1" lang="en" sz="2200">
                <a:solidFill>
                  <a:srgbClr val="333333"/>
                </a:solidFill>
                <a:latin typeface="Calibri"/>
                <a:ea typeface="Calibri"/>
                <a:cs typeface="Calibri"/>
                <a:sym typeface="Calibri"/>
              </a:rPr>
              <a:t>Executive Committee of the Board</a:t>
            </a:r>
            <a:endParaRPr b="1"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200">
                <a:solidFill>
                  <a:srgbClr val="333333"/>
                </a:solidFill>
                <a:latin typeface="Calibri"/>
                <a:ea typeface="Calibri"/>
                <a:cs typeface="Calibri"/>
                <a:sym typeface="Calibri"/>
              </a:rPr>
              <a:t>	</a:t>
            </a:r>
            <a:r>
              <a:rPr lang="en" sz="2100">
                <a:solidFill>
                  <a:srgbClr val="333333"/>
                </a:solidFill>
                <a:latin typeface="Calibri"/>
                <a:ea typeface="Calibri"/>
                <a:cs typeface="Calibri"/>
                <a:sym typeface="Calibri"/>
              </a:rPr>
              <a:t>Can act on behalf of the board</a:t>
            </a:r>
            <a:endParaRPr sz="21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100">
                <a:solidFill>
                  <a:srgbClr val="333333"/>
                </a:solidFill>
                <a:latin typeface="Calibri"/>
                <a:ea typeface="Calibri"/>
                <a:cs typeface="Calibri"/>
                <a:sym typeface="Calibri"/>
              </a:rPr>
              <a:t>	Oversees Co-Chair selection</a:t>
            </a:r>
            <a:endParaRPr sz="21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100">
                <a:solidFill>
                  <a:srgbClr val="333333"/>
                </a:solidFill>
                <a:latin typeface="Calibri"/>
                <a:ea typeface="Calibri"/>
                <a:cs typeface="Calibri"/>
                <a:sym typeface="Calibri"/>
              </a:rPr>
              <a:t>	Meets </a:t>
            </a:r>
            <a:r>
              <a:rPr lang="en" sz="2100">
                <a:solidFill>
                  <a:srgbClr val="333333"/>
                </a:solidFill>
                <a:latin typeface="Calibri"/>
                <a:ea typeface="Calibri"/>
                <a:cs typeface="Calibri"/>
                <a:sym typeface="Calibri"/>
              </a:rPr>
              <a:t>regularly</a:t>
            </a:r>
            <a:r>
              <a:rPr lang="en" sz="2100">
                <a:solidFill>
                  <a:srgbClr val="333333"/>
                </a:solidFill>
                <a:latin typeface="Calibri"/>
                <a:ea typeface="Calibri"/>
                <a:cs typeface="Calibri"/>
                <a:sym typeface="Calibri"/>
              </a:rPr>
              <a:t> with current Co-chairs</a:t>
            </a:r>
            <a:endParaRPr b="1" sz="21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b="1" lang="en" sz="2100">
                <a:solidFill>
                  <a:srgbClr val="333333"/>
                </a:solidFill>
                <a:latin typeface="Calibri"/>
                <a:ea typeface="Calibri"/>
                <a:cs typeface="Calibri"/>
                <a:sym typeface="Calibri"/>
              </a:rPr>
              <a:t>Board of Directors</a:t>
            </a:r>
            <a:endParaRPr b="1" sz="21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200">
                <a:solidFill>
                  <a:srgbClr val="333333"/>
                </a:solidFill>
                <a:latin typeface="Calibri"/>
                <a:ea typeface="Calibri"/>
                <a:cs typeface="Calibri"/>
                <a:sym typeface="Calibri"/>
              </a:rPr>
              <a:t>	Oversees legal and fiduciary responsibilities</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200">
                <a:solidFill>
                  <a:srgbClr val="333333"/>
                </a:solidFill>
                <a:latin typeface="Calibri"/>
                <a:ea typeface="Calibri"/>
                <a:cs typeface="Calibri"/>
                <a:sym typeface="Calibri"/>
              </a:rPr>
              <a:t>	Relationship and partnership building</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200">
                <a:solidFill>
                  <a:srgbClr val="333333"/>
                </a:solidFill>
                <a:latin typeface="Calibri"/>
                <a:ea typeface="Calibri"/>
                <a:cs typeface="Calibri"/>
                <a:sym typeface="Calibri"/>
              </a:rPr>
              <a:t>	Fundraising and grant writing oversight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89" name="Google Shape;89;p18"/>
          <p:cNvSpPr txBox="1"/>
          <p:nvPr>
            <p:ph type="title"/>
          </p:nvPr>
        </p:nvSpPr>
        <p:spPr>
          <a:xfrm>
            <a:off x="457200" y="273259"/>
            <a:ext cx="82296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Organizational Flow</a:t>
            </a:r>
            <a:endParaRPr b="1" i="0" sz="4100" u="none" cap="none" strike="noStrike">
              <a:solidFill>
                <a:schemeClr val="dk1"/>
              </a:solidFill>
            </a:endParaRPr>
          </a:p>
        </p:txBody>
      </p:sp>
      <p:pic>
        <p:nvPicPr>
          <p:cNvPr id="90" name="Google Shape;90;p18"/>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pic>
        <p:nvPicPr>
          <p:cNvPr id="91" name="Google Shape;91;p18"/>
          <p:cNvPicPr preferRelativeResize="0"/>
          <p:nvPr/>
        </p:nvPicPr>
        <p:blipFill>
          <a:blip r:embed="rId4">
            <a:alphaModFix/>
          </a:blip>
          <a:stretch>
            <a:fillRect/>
          </a:stretch>
        </p:blipFill>
        <p:spPr>
          <a:xfrm>
            <a:off x="6845079" y="1103700"/>
            <a:ext cx="1655097" cy="35645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5" name="Shape 95"/>
        <p:cNvGrpSpPr/>
        <p:nvPr/>
      </p:nvGrpSpPr>
      <p:grpSpPr>
        <a:xfrm>
          <a:off x="0" y="0"/>
          <a:ext cx="0" cy="0"/>
          <a:chOff x="0" y="0"/>
          <a:chExt cx="0" cy="0"/>
        </a:xfrm>
      </p:grpSpPr>
      <p:sp>
        <p:nvSpPr>
          <p:cNvPr id="96" name="Google Shape;96;p19"/>
          <p:cNvSpPr txBox="1"/>
          <p:nvPr/>
        </p:nvSpPr>
        <p:spPr>
          <a:xfrm>
            <a:off x="235750" y="1103700"/>
            <a:ext cx="8056800" cy="37077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chemeClr val="dk1"/>
              </a:buClr>
              <a:buSzPts val="1100"/>
              <a:buFont typeface="Arial"/>
              <a:buNone/>
            </a:pPr>
            <a:r>
              <a:rPr b="1" lang="en" sz="2200">
                <a:solidFill>
                  <a:srgbClr val="333333"/>
                </a:solidFill>
                <a:latin typeface="Calibri"/>
                <a:ea typeface="Calibri"/>
                <a:cs typeface="Calibri"/>
                <a:sym typeface="Calibri"/>
              </a:rPr>
              <a:t>Steering Committee Co-Chairs</a:t>
            </a:r>
            <a:endParaRPr b="1"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200">
                <a:solidFill>
                  <a:srgbClr val="333333"/>
                </a:solidFill>
                <a:latin typeface="Calibri"/>
                <a:ea typeface="Calibri"/>
                <a:cs typeface="Calibri"/>
                <a:sym typeface="Calibri"/>
              </a:rPr>
              <a:t>	</a:t>
            </a:r>
            <a:r>
              <a:rPr lang="en" sz="2100">
                <a:solidFill>
                  <a:srgbClr val="333333"/>
                </a:solidFill>
                <a:latin typeface="Calibri"/>
                <a:ea typeface="Calibri"/>
                <a:cs typeface="Calibri"/>
                <a:sym typeface="Calibri"/>
              </a:rPr>
              <a:t>Oversees day-to-day work of CCAC and SC</a:t>
            </a:r>
            <a:endParaRPr sz="21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100">
                <a:solidFill>
                  <a:srgbClr val="333333"/>
                </a:solidFill>
                <a:latin typeface="Calibri"/>
                <a:ea typeface="Calibri"/>
                <a:cs typeface="Calibri"/>
                <a:sym typeface="Calibri"/>
              </a:rPr>
              <a:t>	Maintaining financial records and tracking</a:t>
            </a:r>
            <a:endParaRPr sz="21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100">
                <a:solidFill>
                  <a:srgbClr val="333333"/>
                </a:solidFill>
                <a:latin typeface="Calibri"/>
                <a:ea typeface="Calibri"/>
                <a:cs typeface="Calibri"/>
                <a:sym typeface="Calibri"/>
              </a:rPr>
              <a:t>	Ensures program goals are mission-based/obtainable</a:t>
            </a:r>
            <a:endParaRPr b="1" sz="21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b="1" lang="en" sz="2100">
                <a:solidFill>
                  <a:srgbClr val="333333"/>
                </a:solidFill>
                <a:latin typeface="Calibri"/>
                <a:ea typeface="Calibri"/>
                <a:cs typeface="Calibri"/>
                <a:sym typeface="Calibri"/>
              </a:rPr>
              <a:t>Steering Committee Members</a:t>
            </a:r>
            <a:endParaRPr b="1" sz="21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1700">
                <a:solidFill>
                  <a:srgbClr val="333333"/>
                </a:solidFill>
                <a:latin typeface="Calibri"/>
                <a:ea typeface="Calibri"/>
                <a:cs typeface="Calibri"/>
                <a:sym typeface="Calibri"/>
              </a:rPr>
              <a:t>	</a:t>
            </a:r>
            <a:r>
              <a:rPr lang="en" sz="1900">
                <a:solidFill>
                  <a:srgbClr val="333333"/>
                </a:solidFill>
                <a:latin typeface="Calibri"/>
                <a:ea typeface="Calibri"/>
                <a:cs typeface="Calibri"/>
                <a:sym typeface="Calibri"/>
              </a:rPr>
              <a:t>Oversees planning, execution, support of mission-based </a:t>
            </a:r>
            <a:endParaRPr sz="1900">
              <a:solidFill>
                <a:srgbClr val="333333"/>
              </a:solidFill>
              <a:latin typeface="Calibri"/>
              <a:ea typeface="Calibri"/>
              <a:cs typeface="Calibri"/>
              <a:sym typeface="Calibri"/>
            </a:endParaRPr>
          </a:p>
          <a:p>
            <a:pPr indent="457200" lvl="0" marL="0" marR="0" rtl="0" algn="l">
              <a:lnSpc>
                <a:spcPct val="125000"/>
              </a:lnSpc>
              <a:spcBef>
                <a:spcPts val="0"/>
              </a:spcBef>
              <a:spcAft>
                <a:spcPts val="0"/>
              </a:spcAft>
              <a:buClr>
                <a:schemeClr val="dk1"/>
              </a:buClr>
              <a:buSzPts val="1100"/>
              <a:buFont typeface="Arial"/>
              <a:buNone/>
            </a:pPr>
            <a:r>
              <a:rPr lang="en" sz="1900">
                <a:solidFill>
                  <a:srgbClr val="333333"/>
                </a:solidFill>
                <a:latin typeface="Calibri"/>
                <a:ea typeface="Calibri"/>
                <a:cs typeface="Calibri"/>
                <a:sym typeface="Calibri"/>
              </a:rPr>
              <a:t>programming	</a:t>
            </a:r>
            <a:endParaRPr sz="1900">
              <a:solidFill>
                <a:srgbClr val="333333"/>
              </a:solidFill>
              <a:latin typeface="Calibri"/>
              <a:ea typeface="Calibri"/>
              <a:cs typeface="Calibri"/>
              <a:sym typeface="Calibri"/>
            </a:endParaRPr>
          </a:p>
          <a:p>
            <a:pPr indent="0" lvl="0" marL="457200" marR="0" rtl="0" algn="l">
              <a:lnSpc>
                <a:spcPct val="125000"/>
              </a:lnSpc>
              <a:spcBef>
                <a:spcPts val="0"/>
              </a:spcBef>
              <a:spcAft>
                <a:spcPts val="0"/>
              </a:spcAft>
              <a:buClr>
                <a:schemeClr val="dk1"/>
              </a:buClr>
              <a:buSzPts val="1100"/>
              <a:buFont typeface="Arial"/>
              <a:buNone/>
            </a:pPr>
            <a:r>
              <a:rPr lang="en" sz="1900">
                <a:solidFill>
                  <a:srgbClr val="333333"/>
                </a:solidFill>
                <a:latin typeface="Calibri"/>
                <a:ea typeface="Calibri"/>
                <a:cs typeface="Calibri"/>
                <a:sym typeface="Calibri"/>
              </a:rPr>
              <a:t>Builds relationships with cultural orgs &amp; disability communities</a:t>
            </a:r>
            <a:endParaRPr sz="1900">
              <a:solidFill>
                <a:srgbClr val="333333"/>
              </a:solidFill>
              <a:latin typeface="Calibri"/>
              <a:ea typeface="Calibri"/>
              <a:cs typeface="Calibri"/>
              <a:sym typeface="Calibri"/>
            </a:endParaRPr>
          </a:p>
          <a:p>
            <a:pPr indent="457200" lvl="0" marL="0" marR="0" rtl="0" algn="l">
              <a:lnSpc>
                <a:spcPct val="125000"/>
              </a:lnSpc>
              <a:spcBef>
                <a:spcPts val="0"/>
              </a:spcBef>
              <a:spcAft>
                <a:spcPts val="0"/>
              </a:spcAft>
              <a:buClr>
                <a:schemeClr val="dk1"/>
              </a:buClr>
              <a:buSzPts val="1100"/>
              <a:buFont typeface="Arial"/>
              <a:buNone/>
            </a:pPr>
            <a:r>
              <a:rPr lang="en" sz="1900">
                <a:solidFill>
                  <a:srgbClr val="333333"/>
                </a:solidFill>
                <a:latin typeface="Calibri"/>
                <a:ea typeface="Calibri"/>
                <a:cs typeface="Calibri"/>
                <a:sym typeface="Calibri"/>
              </a:rPr>
              <a:t>Support other administrative needs as necessary</a:t>
            </a:r>
            <a:endParaRPr sz="19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97" name="Google Shape;97;p19"/>
          <p:cNvSpPr txBox="1"/>
          <p:nvPr>
            <p:ph type="title"/>
          </p:nvPr>
        </p:nvSpPr>
        <p:spPr>
          <a:xfrm>
            <a:off x="457200" y="273259"/>
            <a:ext cx="82296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Organizational Flow Cont...</a:t>
            </a:r>
            <a:endParaRPr b="1" i="0" sz="4100" u="none" cap="none" strike="noStrike">
              <a:solidFill>
                <a:schemeClr val="dk1"/>
              </a:solidFill>
            </a:endParaRPr>
          </a:p>
        </p:txBody>
      </p:sp>
      <p:pic>
        <p:nvPicPr>
          <p:cNvPr id="98" name="Google Shape;98;p19"/>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pic>
        <p:nvPicPr>
          <p:cNvPr id="99" name="Google Shape;99;p19"/>
          <p:cNvPicPr preferRelativeResize="0"/>
          <p:nvPr/>
        </p:nvPicPr>
        <p:blipFill>
          <a:blip r:embed="rId4">
            <a:alphaModFix/>
          </a:blip>
          <a:stretch>
            <a:fillRect/>
          </a:stretch>
        </p:blipFill>
        <p:spPr>
          <a:xfrm>
            <a:off x="6979525" y="996550"/>
            <a:ext cx="1964450" cy="344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3" name="Shape 103"/>
        <p:cNvGrpSpPr/>
        <p:nvPr/>
      </p:nvGrpSpPr>
      <p:grpSpPr>
        <a:xfrm>
          <a:off x="0" y="0"/>
          <a:ext cx="0" cy="0"/>
          <a:chOff x="0" y="0"/>
          <a:chExt cx="0" cy="0"/>
        </a:xfrm>
      </p:grpSpPr>
      <p:sp>
        <p:nvSpPr>
          <p:cNvPr id="104" name="Google Shape;104;p20"/>
          <p:cNvSpPr txBox="1"/>
          <p:nvPr/>
        </p:nvSpPr>
        <p:spPr>
          <a:xfrm>
            <a:off x="235750" y="968675"/>
            <a:ext cx="8056800" cy="38427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chemeClr val="dk1"/>
              </a:buClr>
              <a:buSzPts val="1100"/>
              <a:buFont typeface="Arial"/>
              <a:buNone/>
            </a:pPr>
            <a:r>
              <a:rPr b="1" lang="en" sz="2400">
                <a:solidFill>
                  <a:srgbClr val="333333"/>
                </a:solidFill>
                <a:latin typeface="Calibri"/>
                <a:ea typeface="Calibri"/>
                <a:cs typeface="Calibri"/>
                <a:sym typeface="Calibri"/>
              </a:rPr>
              <a:t>Qualifications for Applicants (not an “all or nothing” deal)</a:t>
            </a:r>
            <a:endParaRPr b="1" sz="24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100">
                <a:solidFill>
                  <a:srgbClr val="333333"/>
                </a:solidFill>
                <a:latin typeface="Calibri"/>
                <a:ea typeface="Calibri"/>
                <a:cs typeface="Calibri"/>
                <a:sym typeface="Calibri"/>
              </a:rPr>
              <a:t>Experience with program creation, admin skills, knowledge of accessible technology</a:t>
            </a:r>
            <a:endParaRPr sz="21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100">
                <a:solidFill>
                  <a:srgbClr val="333333"/>
                </a:solidFill>
                <a:latin typeface="Calibri"/>
                <a:ea typeface="Calibri"/>
                <a:cs typeface="Calibri"/>
                <a:sym typeface="Calibri"/>
              </a:rPr>
              <a:t>Professional or personal experience with disability and accessibility at cultural institutions</a:t>
            </a:r>
            <a:endParaRPr sz="21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100">
                <a:solidFill>
                  <a:srgbClr val="333333"/>
                </a:solidFill>
                <a:latin typeface="Calibri"/>
                <a:ea typeface="Calibri"/>
                <a:cs typeface="Calibri"/>
                <a:sym typeface="Calibri"/>
              </a:rPr>
              <a:t>Have a passion for making cultural spaces more accessible, are a great communicator, and are able to manage your time independently</a:t>
            </a:r>
            <a:endParaRPr sz="21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000">
                <a:solidFill>
                  <a:srgbClr val="333333"/>
                </a:solidFill>
                <a:latin typeface="Calibri"/>
                <a:ea typeface="Calibri"/>
                <a:cs typeface="Calibri"/>
                <a:sym typeface="Calibri"/>
              </a:rPr>
              <a:t>CCAC values the experiences of people who have disabilities; individuals with disabilities are encouraged to apply</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400">
                <a:solidFill>
                  <a:srgbClr val="333333"/>
                </a:solidFill>
                <a:latin typeface="Calibri"/>
                <a:ea typeface="Calibri"/>
                <a:cs typeface="Calibri"/>
                <a:sym typeface="Calibri"/>
              </a:rPr>
              <a:t>	</a:t>
            </a:r>
            <a:endParaRPr sz="24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105" name="Google Shape;105;p20"/>
          <p:cNvSpPr txBox="1"/>
          <p:nvPr>
            <p:ph type="title"/>
          </p:nvPr>
        </p:nvSpPr>
        <p:spPr>
          <a:xfrm>
            <a:off x="457200" y="273259"/>
            <a:ext cx="8229600" cy="60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3300"/>
              <a:t>Steering Committee Expectations</a:t>
            </a:r>
            <a:endParaRPr b="1" i="0" sz="3300" u="none" cap="none" strike="noStrike">
              <a:solidFill>
                <a:schemeClr val="dk1"/>
              </a:solidFill>
            </a:endParaRPr>
          </a:p>
        </p:txBody>
      </p:sp>
      <p:pic>
        <p:nvPicPr>
          <p:cNvPr id="106" name="Google Shape;106;p20"/>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0" name="Shape 110"/>
        <p:cNvGrpSpPr/>
        <p:nvPr/>
      </p:nvGrpSpPr>
      <p:grpSpPr>
        <a:xfrm>
          <a:off x="0" y="0"/>
          <a:ext cx="0" cy="0"/>
          <a:chOff x="0" y="0"/>
          <a:chExt cx="0" cy="0"/>
        </a:xfrm>
      </p:grpSpPr>
      <p:sp>
        <p:nvSpPr>
          <p:cNvPr id="111" name="Google Shape;111;p21"/>
          <p:cNvSpPr txBox="1"/>
          <p:nvPr/>
        </p:nvSpPr>
        <p:spPr>
          <a:xfrm>
            <a:off x="235750" y="1103700"/>
            <a:ext cx="8056800" cy="37077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chemeClr val="dk1"/>
              </a:buClr>
              <a:buSzPts val="1100"/>
              <a:buFont typeface="Arial"/>
              <a:buNone/>
            </a:pPr>
            <a:r>
              <a:rPr b="1" lang="en" sz="2400">
                <a:solidFill>
                  <a:srgbClr val="333333"/>
                </a:solidFill>
                <a:latin typeface="Calibri"/>
                <a:ea typeface="Calibri"/>
                <a:cs typeface="Calibri"/>
                <a:sym typeface="Calibri"/>
              </a:rPr>
              <a:t>Term Details</a:t>
            </a:r>
            <a:endParaRPr b="1" sz="2400">
              <a:solidFill>
                <a:srgbClr val="333333"/>
              </a:solidFill>
              <a:latin typeface="Calibri"/>
              <a:ea typeface="Calibri"/>
              <a:cs typeface="Calibri"/>
              <a:sym typeface="Calibri"/>
            </a:endParaRPr>
          </a:p>
          <a:p>
            <a:pPr indent="0" lvl="0" marL="0" rtl="0" algn="l">
              <a:lnSpc>
                <a:spcPct val="125000"/>
              </a:lnSpc>
              <a:spcBef>
                <a:spcPts val="0"/>
              </a:spcBef>
              <a:spcAft>
                <a:spcPts val="0"/>
              </a:spcAft>
              <a:buClr>
                <a:schemeClr val="dk1"/>
              </a:buClr>
              <a:buSzPts val="1100"/>
              <a:buFont typeface="Arial"/>
              <a:buNone/>
            </a:pPr>
            <a:r>
              <a:rPr lang="en" sz="2400">
                <a:solidFill>
                  <a:srgbClr val="333333"/>
                </a:solidFill>
                <a:latin typeface="Calibri"/>
                <a:ea typeface="Calibri"/>
                <a:cs typeface="Calibri"/>
                <a:sym typeface="Calibri"/>
              </a:rPr>
              <a:t>SC members commit to a 2-year term</a:t>
            </a:r>
            <a:endParaRPr sz="2400">
              <a:solidFill>
                <a:srgbClr val="333333"/>
              </a:solidFill>
              <a:latin typeface="Calibri"/>
              <a:ea typeface="Calibri"/>
              <a:cs typeface="Calibri"/>
              <a:sym typeface="Calibri"/>
            </a:endParaRPr>
          </a:p>
          <a:p>
            <a:pPr indent="0" lvl="0" marL="0" rtl="0" algn="l">
              <a:lnSpc>
                <a:spcPct val="125000"/>
              </a:lnSpc>
              <a:spcBef>
                <a:spcPts val="0"/>
              </a:spcBef>
              <a:spcAft>
                <a:spcPts val="0"/>
              </a:spcAft>
              <a:buClr>
                <a:schemeClr val="dk1"/>
              </a:buClr>
              <a:buSzPts val="1100"/>
              <a:buFont typeface="Arial"/>
              <a:buNone/>
            </a:pPr>
            <a:r>
              <a:rPr lang="en" sz="2400">
                <a:solidFill>
                  <a:srgbClr val="333333"/>
                </a:solidFill>
                <a:latin typeface="Calibri"/>
                <a:ea typeface="Calibri"/>
                <a:cs typeface="Calibri"/>
                <a:sym typeface="Calibri"/>
              </a:rPr>
              <a:t>Involvement with subcommittee assigned on annual basis</a:t>
            </a:r>
            <a:endParaRPr sz="2400">
              <a:solidFill>
                <a:srgbClr val="333333"/>
              </a:solidFill>
              <a:latin typeface="Calibri"/>
              <a:ea typeface="Calibri"/>
              <a:cs typeface="Calibri"/>
              <a:sym typeface="Calibri"/>
            </a:endParaRPr>
          </a:p>
          <a:p>
            <a:pPr indent="0" lvl="0" marL="0" rtl="0" algn="l">
              <a:lnSpc>
                <a:spcPct val="125000"/>
              </a:lnSpc>
              <a:spcBef>
                <a:spcPts val="0"/>
              </a:spcBef>
              <a:spcAft>
                <a:spcPts val="0"/>
              </a:spcAft>
              <a:buClr>
                <a:schemeClr val="dk1"/>
              </a:buClr>
              <a:buSzPts val="1100"/>
              <a:buFont typeface="Arial"/>
              <a:buNone/>
            </a:pPr>
            <a:r>
              <a:rPr lang="en" sz="2400">
                <a:solidFill>
                  <a:srgbClr val="333333"/>
                </a:solidFill>
                <a:latin typeface="Calibri"/>
                <a:ea typeface="Calibri"/>
                <a:cs typeface="Calibri"/>
                <a:sym typeface="Calibri"/>
              </a:rPr>
              <a:t>Status/Progress check-ins with Co-chairs </a:t>
            </a:r>
            <a:endParaRPr sz="2400">
              <a:solidFill>
                <a:srgbClr val="333333"/>
              </a:solidFill>
              <a:latin typeface="Calibri"/>
              <a:ea typeface="Calibri"/>
              <a:cs typeface="Calibri"/>
              <a:sym typeface="Calibri"/>
            </a:endParaRPr>
          </a:p>
          <a:p>
            <a:pPr indent="0" lvl="0" marL="0" rtl="0" algn="l">
              <a:lnSpc>
                <a:spcPct val="125000"/>
              </a:lnSpc>
              <a:spcBef>
                <a:spcPts val="0"/>
              </a:spcBef>
              <a:spcAft>
                <a:spcPts val="0"/>
              </a:spcAft>
              <a:buClr>
                <a:schemeClr val="dk1"/>
              </a:buClr>
              <a:buSzPts val="1100"/>
              <a:buFont typeface="Arial"/>
              <a:buNone/>
            </a:pPr>
            <a:r>
              <a:rPr lang="en" sz="2400">
                <a:solidFill>
                  <a:srgbClr val="333333"/>
                </a:solidFill>
                <a:latin typeface="Calibri"/>
                <a:ea typeface="Calibri"/>
                <a:cs typeface="Calibri"/>
                <a:sym typeface="Calibri"/>
              </a:rPr>
              <a:t>Opportunity to remain on the SC for additional term(s) upon annual review and goal-setting with Co-Chairs</a:t>
            </a:r>
            <a:endParaRPr sz="24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400">
                <a:solidFill>
                  <a:srgbClr val="333333"/>
                </a:solidFill>
                <a:latin typeface="Calibri"/>
                <a:ea typeface="Calibri"/>
                <a:cs typeface="Calibri"/>
                <a:sym typeface="Calibri"/>
              </a:rPr>
              <a:t>	</a:t>
            </a:r>
            <a:endParaRPr sz="24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112" name="Google Shape;112;p21"/>
          <p:cNvSpPr txBox="1"/>
          <p:nvPr>
            <p:ph type="title"/>
          </p:nvPr>
        </p:nvSpPr>
        <p:spPr>
          <a:xfrm>
            <a:off x="457200" y="273259"/>
            <a:ext cx="8229600" cy="60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3300"/>
              <a:t>Steering Committee Expectations</a:t>
            </a:r>
            <a:endParaRPr b="1" i="0" sz="3300" u="none" cap="none" strike="noStrike">
              <a:solidFill>
                <a:schemeClr val="dk1"/>
              </a:solidFill>
            </a:endParaRPr>
          </a:p>
        </p:txBody>
      </p:sp>
      <p:pic>
        <p:nvPicPr>
          <p:cNvPr id="113" name="Google Shape;113;p21"/>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sp>
        <p:nvSpPr>
          <p:cNvPr id="118" name="Google Shape;118;p22"/>
          <p:cNvSpPr txBox="1"/>
          <p:nvPr/>
        </p:nvSpPr>
        <p:spPr>
          <a:xfrm>
            <a:off x="457200" y="985825"/>
            <a:ext cx="8056800" cy="37077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chemeClr val="dk1"/>
              </a:buClr>
              <a:buSzPts val="1100"/>
              <a:buFont typeface="Arial"/>
              <a:buNone/>
            </a:pPr>
            <a:r>
              <a:rPr b="1" lang="en" sz="2400">
                <a:solidFill>
                  <a:srgbClr val="333333"/>
                </a:solidFill>
                <a:latin typeface="Calibri"/>
                <a:ea typeface="Calibri"/>
                <a:cs typeface="Calibri"/>
                <a:sym typeface="Calibri"/>
              </a:rPr>
              <a:t>Time Commitment &amp; Additional Responsibilities </a:t>
            </a:r>
            <a:endParaRPr b="1" sz="24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000">
                <a:solidFill>
                  <a:srgbClr val="333333"/>
                </a:solidFill>
                <a:latin typeface="Calibri"/>
                <a:ea typeface="Calibri"/>
                <a:cs typeface="Calibri"/>
                <a:sym typeface="Calibri"/>
              </a:rPr>
              <a:t>Monthly SC Meetings (in-person or via conference/virtual), attend PD events</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000">
                <a:solidFill>
                  <a:srgbClr val="333333"/>
                </a:solidFill>
                <a:latin typeface="Calibri"/>
                <a:ea typeface="Calibri"/>
                <a:cs typeface="Calibri"/>
                <a:sym typeface="Calibri"/>
              </a:rPr>
              <a:t>Participation in additional subcommittee communication and meetings</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000">
                <a:solidFill>
                  <a:srgbClr val="333333"/>
                </a:solidFill>
                <a:latin typeface="Calibri"/>
                <a:ea typeface="Calibri"/>
                <a:cs typeface="Calibri"/>
                <a:sym typeface="Calibri"/>
              </a:rPr>
              <a:t>Email communication is a MUST, with high rate of response time</a:t>
            </a:r>
            <a:endParaRPr sz="24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b="1" lang="en" sz="2400">
                <a:solidFill>
                  <a:srgbClr val="333333"/>
                </a:solidFill>
                <a:latin typeface="Calibri"/>
                <a:ea typeface="Calibri"/>
                <a:cs typeface="Calibri"/>
                <a:sym typeface="Calibri"/>
              </a:rPr>
              <a:t>Leadership Areas</a:t>
            </a:r>
            <a:endParaRPr b="1" sz="24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000">
                <a:solidFill>
                  <a:srgbClr val="333333"/>
                </a:solidFill>
                <a:latin typeface="Calibri"/>
                <a:ea typeface="Calibri"/>
                <a:cs typeface="Calibri"/>
                <a:sym typeface="Calibri"/>
              </a:rPr>
              <a:t>Programming PD Topics </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000">
                <a:solidFill>
                  <a:srgbClr val="333333"/>
                </a:solidFill>
                <a:latin typeface="Calibri"/>
                <a:ea typeface="Calibri"/>
                <a:cs typeface="Calibri"/>
                <a:sym typeface="Calibri"/>
              </a:rPr>
              <a:t>Leading PD Programs</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000">
                <a:solidFill>
                  <a:srgbClr val="333333"/>
                </a:solidFill>
                <a:latin typeface="Calibri"/>
                <a:ea typeface="Calibri"/>
                <a:cs typeface="Calibri"/>
                <a:sym typeface="Calibri"/>
              </a:rPr>
              <a:t>Subcommittee Leads</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000">
                <a:solidFill>
                  <a:srgbClr val="333333"/>
                </a:solidFill>
                <a:latin typeface="Calibri"/>
                <a:ea typeface="Calibri"/>
                <a:cs typeface="Calibri"/>
                <a:sym typeface="Calibri"/>
              </a:rPr>
              <a:t>Examining/improving processes</a:t>
            </a:r>
            <a:endParaRPr sz="2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119" name="Google Shape;119;p22"/>
          <p:cNvSpPr txBox="1"/>
          <p:nvPr>
            <p:ph type="title"/>
          </p:nvPr>
        </p:nvSpPr>
        <p:spPr>
          <a:xfrm>
            <a:off x="457200" y="273259"/>
            <a:ext cx="8229600" cy="60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3300"/>
              <a:t>Steering Committee Expectations</a:t>
            </a:r>
            <a:endParaRPr b="1" i="0" sz="3300" u="none" cap="none" strike="noStrike">
              <a:solidFill>
                <a:schemeClr val="dk1"/>
              </a:solidFill>
            </a:endParaRPr>
          </a:p>
        </p:txBody>
      </p:sp>
      <p:pic>
        <p:nvPicPr>
          <p:cNvPr id="120" name="Google Shape;120;p22"/>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pic>
        <p:nvPicPr>
          <p:cNvPr descr="Image of a Zoom display of 12 Steering Committee Members on a virtual meeting. All smiling and looking straight out" id="121" name="Google Shape;121;p22" title="Steering Committee Meeting"/>
          <p:cNvPicPr preferRelativeResize="0"/>
          <p:nvPr/>
        </p:nvPicPr>
        <p:blipFill>
          <a:blip r:embed="rId4">
            <a:alphaModFix/>
          </a:blip>
          <a:stretch>
            <a:fillRect/>
          </a:stretch>
        </p:blipFill>
        <p:spPr>
          <a:xfrm>
            <a:off x="4352374" y="2722650"/>
            <a:ext cx="3879601" cy="2265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5" name="Shape 125"/>
        <p:cNvGrpSpPr/>
        <p:nvPr/>
      </p:nvGrpSpPr>
      <p:grpSpPr>
        <a:xfrm>
          <a:off x="0" y="0"/>
          <a:ext cx="0" cy="0"/>
          <a:chOff x="0" y="0"/>
          <a:chExt cx="0" cy="0"/>
        </a:xfrm>
      </p:grpSpPr>
      <p:sp>
        <p:nvSpPr>
          <p:cNvPr id="126" name="Google Shape;126;p23"/>
          <p:cNvSpPr txBox="1"/>
          <p:nvPr/>
        </p:nvSpPr>
        <p:spPr>
          <a:xfrm>
            <a:off x="235750" y="1103700"/>
            <a:ext cx="8056800" cy="3707700"/>
          </a:xfrm>
          <a:prstGeom prst="rect">
            <a:avLst/>
          </a:prstGeom>
          <a:noFill/>
          <a:ln>
            <a:noFill/>
          </a:ln>
        </p:spPr>
        <p:txBody>
          <a:bodyPr anchorCtr="0" anchor="t" bIns="91425" lIns="91425" spcFirstLastPara="1" rIns="91425" wrap="square" tIns="91425">
            <a:noAutofit/>
          </a:bodyPr>
          <a:lstStyle/>
          <a:p>
            <a:pPr indent="0" lvl="0" marL="0" marR="0" rtl="0" algn="ctr">
              <a:lnSpc>
                <a:spcPct val="125000"/>
              </a:lnSpc>
              <a:spcBef>
                <a:spcPts val="0"/>
              </a:spcBef>
              <a:spcAft>
                <a:spcPts val="0"/>
              </a:spcAft>
              <a:buClr>
                <a:schemeClr val="dk1"/>
              </a:buClr>
              <a:buSzPts val="1100"/>
              <a:buFont typeface="Arial"/>
              <a:buNone/>
            </a:pPr>
            <a:r>
              <a:rPr lang="en" sz="2200">
                <a:solidFill>
                  <a:srgbClr val="333333"/>
                </a:solidFill>
                <a:latin typeface="Calibri"/>
                <a:ea typeface="Calibri"/>
                <a:cs typeface="Calibri"/>
                <a:sym typeface="Calibri"/>
              </a:rPr>
              <a:t>CCAC maintains a calendar of accessible events presented all over the Chicagoland area. </a:t>
            </a:r>
            <a:endParaRPr sz="2200">
              <a:solidFill>
                <a:srgbClr val="333333"/>
              </a:solidFill>
              <a:latin typeface="Calibri"/>
              <a:ea typeface="Calibri"/>
              <a:cs typeface="Calibri"/>
              <a:sym typeface="Calibri"/>
            </a:endParaRPr>
          </a:p>
          <a:p>
            <a:pPr indent="0" lvl="0" marL="0" marR="0" rtl="0" algn="ctr">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368300" lvl="0" marL="457200" marR="0" rtl="0" algn="l">
              <a:lnSpc>
                <a:spcPct val="125000"/>
              </a:lnSpc>
              <a:spcBef>
                <a:spcPts val="0"/>
              </a:spcBef>
              <a:spcAft>
                <a:spcPts val="0"/>
              </a:spcAft>
              <a:buClr>
                <a:srgbClr val="333333"/>
              </a:buClr>
              <a:buSzPts val="2200"/>
              <a:buFont typeface="Calibri"/>
              <a:buAutoNum type="arabicPeriod"/>
            </a:pPr>
            <a:r>
              <a:rPr lang="en" sz="2200">
                <a:solidFill>
                  <a:srgbClr val="333333"/>
                </a:solidFill>
                <a:latin typeface="Calibri"/>
                <a:ea typeface="Calibri"/>
                <a:cs typeface="Calibri"/>
                <a:sym typeface="Calibri"/>
              </a:rPr>
              <a:t>Organizations submit events and indicate which accessible services will be provided.</a:t>
            </a:r>
            <a:endParaRPr sz="2200">
              <a:solidFill>
                <a:srgbClr val="333333"/>
              </a:solidFill>
              <a:latin typeface="Calibri"/>
              <a:ea typeface="Calibri"/>
              <a:cs typeface="Calibri"/>
              <a:sym typeface="Calibri"/>
            </a:endParaRPr>
          </a:p>
          <a:p>
            <a:pPr indent="-368300" lvl="0" marL="457200" marR="0" rtl="0" algn="l">
              <a:lnSpc>
                <a:spcPct val="125000"/>
              </a:lnSpc>
              <a:spcBef>
                <a:spcPts val="0"/>
              </a:spcBef>
              <a:spcAft>
                <a:spcPts val="0"/>
              </a:spcAft>
              <a:buClr>
                <a:srgbClr val="333333"/>
              </a:buClr>
              <a:buSzPts val="2200"/>
              <a:buFont typeface="Calibri"/>
              <a:buAutoNum type="arabicPeriod"/>
            </a:pPr>
            <a:r>
              <a:rPr lang="en" sz="2200">
                <a:solidFill>
                  <a:srgbClr val="333333"/>
                </a:solidFill>
                <a:latin typeface="Calibri"/>
                <a:ea typeface="Calibri"/>
                <a:cs typeface="Calibri"/>
                <a:sym typeface="Calibri"/>
              </a:rPr>
              <a:t>Events are reviewed by Access Calendar team (1 lead, 2 supports)</a:t>
            </a:r>
            <a:endParaRPr sz="2200">
              <a:solidFill>
                <a:srgbClr val="333333"/>
              </a:solidFill>
              <a:latin typeface="Calibri"/>
              <a:ea typeface="Calibri"/>
              <a:cs typeface="Calibri"/>
              <a:sym typeface="Calibri"/>
            </a:endParaRPr>
          </a:p>
          <a:p>
            <a:pPr indent="-368300" lvl="0" marL="457200" marR="0" rtl="0" algn="l">
              <a:lnSpc>
                <a:spcPct val="125000"/>
              </a:lnSpc>
              <a:spcBef>
                <a:spcPts val="0"/>
              </a:spcBef>
              <a:spcAft>
                <a:spcPts val="0"/>
              </a:spcAft>
              <a:buClr>
                <a:srgbClr val="333333"/>
              </a:buClr>
              <a:buSzPts val="2200"/>
              <a:buFont typeface="Calibri"/>
              <a:buAutoNum type="arabicPeriod"/>
            </a:pPr>
            <a:r>
              <a:rPr lang="en" sz="2200">
                <a:solidFill>
                  <a:srgbClr val="333333"/>
                </a:solidFill>
                <a:latin typeface="Calibri"/>
                <a:ea typeface="Calibri"/>
                <a:cs typeface="Calibri"/>
                <a:sym typeface="Calibri"/>
              </a:rPr>
              <a:t>Events are put into CCAC’s online Access Calendar. Also shared on a monthly basis by The League of Chicago Theatres</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2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rPr lang="en" sz="2800">
                <a:solidFill>
                  <a:srgbClr val="333333"/>
                </a:solidFill>
                <a:latin typeface="Calibri"/>
                <a:ea typeface="Calibri"/>
                <a:cs typeface="Calibri"/>
                <a:sym typeface="Calibri"/>
              </a:rPr>
              <a:t> </a:t>
            </a:r>
            <a:endParaRPr sz="28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3000">
              <a:solidFill>
                <a:srgbClr val="333333"/>
              </a:solidFill>
              <a:latin typeface="Calibri"/>
              <a:ea typeface="Calibri"/>
              <a:cs typeface="Calibri"/>
              <a:sym typeface="Calibri"/>
            </a:endParaRPr>
          </a:p>
          <a:p>
            <a:pPr indent="0" lvl="0" marL="0" marR="0" rtl="0" algn="l">
              <a:lnSpc>
                <a:spcPct val="12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a:p>
            <a:pPr indent="0" lvl="0" marL="0" marR="0" rtl="0" algn="l">
              <a:lnSpc>
                <a:spcPct val="80000"/>
              </a:lnSpc>
              <a:spcBef>
                <a:spcPts val="0"/>
              </a:spcBef>
              <a:spcAft>
                <a:spcPts val="0"/>
              </a:spcAft>
              <a:buClr>
                <a:schemeClr val="dk1"/>
              </a:buClr>
              <a:buSzPts val="2800"/>
              <a:buFont typeface="Arial"/>
              <a:buNone/>
            </a:pPr>
            <a:r>
              <a:t/>
            </a:r>
            <a:endParaRPr sz="2800">
              <a:solidFill>
                <a:schemeClr val="dk1"/>
              </a:solidFill>
            </a:endParaRPr>
          </a:p>
        </p:txBody>
      </p:sp>
      <p:sp>
        <p:nvSpPr>
          <p:cNvPr id="127" name="Google Shape;127;p23"/>
          <p:cNvSpPr txBox="1"/>
          <p:nvPr>
            <p:ph type="title"/>
          </p:nvPr>
        </p:nvSpPr>
        <p:spPr>
          <a:xfrm>
            <a:off x="457200" y="273259"/>
            <a:ext cx="8229600" cy="72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Calibri"/>
              <a:buNone/>
            </a:pPr>
            <a:r>
              <a:rPr b="1" lang="en" sz="4100"/>
              <a:t>Access Calendar</a:t>
            </a:r>
            <a:endParaRPr b="1" i="0" sz="4100" u="none" cap="none" strike="noStrike">
              <a:solidFill>
                <a:schemeClr val="dk1"/>
              </a:solidFill>
            </a:endParaRPr>
          </a:p>
        </p:txBody>
      </p:sp>
      <p:pic>
        <p:nvPicPr>
          <p:cNvPr id="128" name="Google Shape;128;p23"/>
          <p:cNvPicPr preferRelativeResize="0"/>
          <p:nvPr/>
        </p:nvPicPr>
        <p:blipFill rotWithShape="1">
          <a:blip r:embed="rId3">
            <a:alphaModFix amt="61000"/>
          </a:blip>
          <a:srcRect b="48620" l="0" r="13359" t="0"/>
          <a:stretch/>
        </p:blipFill>
        <p:spPr>
          <a:xfrm>
            <a:off x="-9150" y="36575"/>
            <a:ext cx="1595075" cy="10671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