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8" r:id="rId4"/>
    <p:sldId id="257" r:id="rId5"/>
    <p:sldId id="261" r:id="rId6"/>
    <p:sldId id="258" r:id="rId7"/>
    <p:sldId id="260" r:id="rId8"/>
    <p:sldId id="259" r:id="rId9"/>
    <p:sldId id="262" r:id="rId10"/>
    <p:sldId id="263" r:id="rId11"/>
    <p:sldId id="264" r:id="rId12"/>
    <p:sldId id="265" r:id="rId13"/>
    <p:sldId id="277" r:id="rId14"/>
    <p:sldId id="279" r:id="rId15"/>
    <p:sldId id="292" r:id="rId16"/>
    <p:sldId id="293" r:id="rId17"/>
    <p:sldId id="299" r:id="rId18"/>
    <p:sldId id="283" r:id="rId19"/>
    <p:sldId id="294" r:id="rId20"/>
    <p:sldId id="290" r:id="rId21"/>
    <p:sldId id="282" r:id="rId22"/>
    <p:sldId id="295" r:id="rId23"/>
    <p:sldId id="284" r:id="rId24"/>
    <p:sldId id="296" r:id="rId25"/>
    <p:sldId id="285" r:id="rId26"/>
    <p:sldId id="297" r:id="rId27"/>
    <p:sldId id="287" r:id="rId28"/>
    <p:sldId id="289" r:id="rId29"/>
    <p:sldId id="291" r:id="rId30"/>
    <p:sldId id="286" r:id="rId3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67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r>
              <a:rPr lang="en-US" dirty="0" smtClean="0"/>
              <a:t>ADA 101:  The ADA And Cultural Spaces</a:t>
            </a:r>
          </a:p>
          <a:p>
            <a:r>
              <a:rPr lang="en-US" dirty="0" smtClean="0"/>
              <a:t>February 3,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B0EA0A2E-8517-4C2B-BEED-3B08EE019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91E442A2-9E00-4992-9859-76613621610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86FC3125-76D0-43F6-A00D-D4E486E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A2A2E-347C-414A-AD87-3912326BDA25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43751E3-BA82-47F5-B75F-91A620DEDB6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B3DF7-99AC-46DB-96A8-CB36176E250A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1AB0-AA54-4D6E-AE79-F909F0CF8E63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3751E3-BA82-47F5-B75F-91A620DEDB6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D4C6-CE2F-491C-87CB-2BA608368BA7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s://fbcdn-profile-a.akamaihd.net/hprofile-ak-ash3/t1/c5.5.64.64/p74x74/1017210_591973104166448_52964412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F530-8D6B-4D02-876B-1B48EEC4ABEF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C7E4-DFEC-43BA-B48D-2F1828A27713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5A7-AACD-4D67-9744-76837FB5888A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257-0202-451A-9A5C-A2BEFDF23CC1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  <p:pic>
        <p:nvPicPr>
          <p:cNvPr id="7" name="Picture 2" descr="https://fbcdn-profile-a.akamaihd.net/hprofile-ak-ash3/t1/c5.5.64.64/p74x74/1017210_591973104166448_52964412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84B-D6EA-4F3C-9428-51A20E292F4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8C5CBD-7117-4255-9001-3B90F3D04F58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CD4C6-CE2F-491C-87CB-2BA608368BA7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8B4588-E489-426A-B747-5417D9CCA177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3DF7-99AC-46DB-96A8-CB36176E250A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1AB0-AA54-4D6E-AE79-F909F0CF8E63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53F530-8D6B-4D02-876B-1B48EEC4ABEF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7C7E4-DFEC-43BA-B48D-2F1828A27713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5E5A7-AACD-4D67-9744-76837FB5888A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7D257-0202-451A-9A5C-A2BEFDF23CC1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AC84B-D6EA-4F3C-9428-51A20E292F4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C5CBD-7117-4255-9001-3B90F3D04F58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8B4588-E489-426A-B747-5417D9CCA177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A0DE7872-C44A-478E-B4AB-3820720658B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DE7872-C44A-478E-B4AB-3820720658B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388A84-DEB0-4720-B8C7-D92976C1D4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a.gov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QSEBUUEhQVFRQVGRcZGRcYGR4bGBggGxsWGh0aFRsfHiYfFx4kHRggIC8gIygqLCwsHh4xODAqNygtLSkBCQoKBQUFDQUFDSkYEhgpKSkpKSkpKSkpKSkpKSkpKSkpKSkpKSkpKSkpKSkpKSkpKSkpKSkpKSkpKSkpKSkpKf/AABEIAH8BjgMBIgACEQEDEQH/xAAcAAEAAgIDAQAAAAAAAAAAAAAABgcEBQEDCAL/xABNEAACAQMCAwUCBg4IBQQDAAABAgMABBEFEgYTIQciMUFRFGEIIzJxgZEVFhdCUlVyc3SUsbLS4iQzNTZDYoKhNJKzwcKDk8PRGCUm/8QAFAEBAAAAAAAAAAAAAAAAAAAAAP/EABQRAQAAAAAAAAAAAAAAAAAAAAD/2gAMAwEAAhEDEQA/ALxpSlApSlApSlApSlApSlApSlApSlApSlArhjgZ/ZUf146nzR7ELHlbRnnmUPuyc42DGMY9/jWt3a76aV9dx/DQc/dJP4s1X9V/np90k/izVf1X+euM676aV9dx/DTOu+mlfXcfw0HP3ST+LNV/Vf56fdJP4s1X9V/nrjOu+mlfXcfw0zrvppX13H8NBz90k/izVf1X+en3ST+LNV/Vf564zrvppX13H8NM676aV9dx/DQc/dJP4s1X9V/np90k/izVf1X+euM676aV9dx/DTOu+mlfXcfw0HP3ST+LNV/Vf56fdJP4s1X9V/nrjOu+mlfXcfw0zrvppX13H8NBz90k/izVf1X+en3ST+LNV/Vf564zrvppX13H8NM676aV9dx/DQc/dJP4s1X9V/nqT6VqHPhSXlyxbhnZKuyRepHfXJwemfH0qL51300r67j+Gm7XfTSvruP4aCZ0qGhtd9NK+u4/+qmVApSlApSlApSlApSlApSlApSlApSlApSlApSlApSlApSlApSlApSlApSlApSlApSlArzrod0/2R4gG9sLbaljvHpiTpj0r0VVSab2T3cd3qszPBtvYbyOIBmyDO+5eZ3OgA8cE/TQVwl4/wBrDNvfP2SAzuOcezjpnPhW21q6f23h8b2w1tp+ep65lOc+tSFexe9+wpsuZb803guM732beTy8Z5ed2fLGMedZ+o9k13Jc6VKHg22MNrHLlmyTDJubl9zqMeGcfRQRnTLl/s5rQ3NgQahgZOBgjGPSpR8HSZmsbgsxY8/zJP8Ahp6122XZZdJqWo3ReDl3cV0kYDNuBmI27xswB064J+mt12ScDT6XbSxXDRMzybxy2YjG1V67lXrkUFaaTdP9mNdG5sC31LAycDDjGPStHbXj/azK298/ZBBncc45PhnNWVYdlV0moancF4Nl5FeJGAzbgZ2yu8bMADzwT9Na2HsYvRoz2W+35rXSzg732bRHswTy87s+WPpoIzr10/O0Dvt3oLXPePX43z9a2en3LfbHqg3NgQ3mBk4HdHgPKt9qnZHdySaWyvBiyigSTLN1Mcm48vudRjwzis207MLpdXvbwvDyriO4VBubeDIAF3DZgD1wT9NBV2k3j/a7eHe2RdW/Xcc/J9c1cvCkhPDKEk59kmOc9fkyedRKx7GL1NIuLMvb82WeKRSHfZhBg5PLyD9FWFofC8sOjLZMUMogkiyCdmWDgdcA473pQUNp14/2t3J3vn2yEZ3HPyPXNZ/Et04TQcO3WGPPePX40ePrUptOxi9XSJrMvb82S4jlB3vs2quCCeXnOfdWTrHZDdyrpgV4P6FGiSZd+pVwx2dzqMDzxQamyuG+2q+Xc2BHc9MnH9SPKonoN4/2v6id75E1pg7jkdT4HNWrb9mdyut3N8Wh5MyzKo3NvG+MKNw2YHX3mtFpnYvex6Vd2jPb8yeSB1Id9gEZJO48vIPpgGgnfZG5Oi2hJJJRup6n+sephWg4D0GSy06C2lKmSJSGKElerM3QkA+B9K39ApSlApSlApSlApSlApSlApSlApSlApSlApSlApSlApSlApSlApSlApSlApSlApWs1Dia1t5BHPPFC7LuUSMEDDJHdZsBjkdQDkdPUVhSceWWdqXCTv8AgW+Z3/5YgxH00Egrgmo8b++uP6iFLVD/AIlz35PnWCNsD/XID6rXH2kxy9b2WW8PTuykLD9ECBYz/rDH30G3sNZgnLrDNFKYyA4R1bYTnAbBOD0Pj6VmVDZuGrq1nlfTFslS45ZdZVddjIoQbBEMFdozt6YO45612pwXLP11G7knB/wIcwW/zMFPMlH5bY91Bm6tx7ZW5ZXnVpFBLRxAyyLgZO5YwxT52wK22l6ilxBHNHnZKiuuRg4YAjI8uhr5stHhhi5UUUcceCNiKFXr45AHXNRuLg+8VFhXUnS2QBFEcEaz7QMKrTMWGQABuCAmgkOr69b2qb7iaOJfIuwGfco8WPuGTWt0fjeG5ueQkdwpMZlV5IWjR1DKpKb8MerDxUV2aPwVa2z8xYzJOfGeZjLMf/Uckj5lwPdX1r3C4uXSQTz28iKyb4GVWKsVJVtysMZQEEYI69epoNrdXiRIXkdUQeLOwVR85PQVHZu0O3IPsyXF5jztoWdP/dOIj9DVzYdnNnG4kkV7qUeEl07TsPmD5VT71UVJgoxjyoMDQNZW7tYrhFdFlUOqvgMAfDOCR1HXx8CK7dS1eG3TfPLHEv4UjhR9BJGajh4GlGI49RuorVRhIYxEGQDwVZthfaB0GckADrWdpXAlnA/MEXMm6fHTEzS59d8hJX/Tig6rDj63nuY4YlnYSh9k3KZYWKLuIV3xu6dcqCPfUkJrX63oUd1GEk3jadyPG7JIjYK7kdSCpwxHvBINaNOzCyOOcJrkjzuJ5ZB9Kltp+qgzNW7QNPtsiW7hDDxRW3uPnRMsPqqQZrAtOHraKNo4reGONwVZEjVVYEYIYAdcj1rQL2cqD3L/AFJE8oxdEqo9FLKWAH5VBL66ZrtE+U6r85A/bUebs7tWGJmuZ/zt1O4/5eZt/wBq7IeznTVHSxtj+VErH62BNBIIZldQyMGU+BByD8xHjX3WLpumRW8SxQosca52oowBkknA+ck1lUClKUClKUClKUClKUClKUClKUClKUClYmr3nKt5ZM45cbvn02qT/wBqrXh3iTiGW1ik9ktXDIpDyPsdwQMOyh8KSOvgPmFBatKom+7cdShuzaPa2omVxGQC5G4kAdd+PPxqR69xfr9rbvPJY2myMEsUdnKj8IqJMkDxOPL3UFp0ry/2g8V6qvJhurslJbeKYCLEYZZFPSTaAWOQcjqPSvTsXyR8woPulKUClKUClKhfHvEOoWMUtzDHay28YUlWMglGcAnp3SAT7unrQTSlVBwT2q6jqsrx29vaJy13M8jSYGTgABepJ/7HrVlapJdLbAwm2E4ClzLvEPQd/BHeAz4E+XjQZ15YRyrtljSRfHDqGH1EGvuC2VF2oqqo8lAA+odKqzhHtF1bUi3s9naiNSVM7tIIsjyX75z7gOnTOM1Z+n83lLz9nNx3+XnZn/Lu64+egyKUpQKUpQKUpQKUpQKUpQKUqO8czXqWrvYNArorMxmDHuqM/F46bun3wIoJFSqM7CeI7m81K5kuZnlbkD5R6D4xeiqO6o9wAq86BSlKBSlKBSq44p7ZooZ/ZbGJr26J27UOEDem4AlyPMKMDrkjBrIto+IJVDu+n2+f8Pa7ke5jkjPzE0E/pVY6zx3qulqHv7SC4gyAZrZmXbnw3q4OM+HgBnpmp5w5rqXlrFcxqyrKu4Bsbh1I64JHlQbKlKUClKUClKUClKUClKUClKUHRfWSTRPFIN0cisjrkjKsCCMggjIOOldkUQVQqjCqAAPQAYAr7pQeVuMP7yS/pafvJXqO8tEljeOQbkkVkZfVWBBHTr1Bry5xh/eSX9LT95K9U0Hmr4QFssepQog2olpEqj0CvMAPqFXzrPGNnZKvtVxHESAQpOWI9QoyxHvxiqL+EV/a0f6NH/1JqtS77HdPmhfmJJJPIuTcSSO0xbHRic7enpjHuoJVofEdveR8y1mSVQcEqeoPowPVT84rt1bWoLWPmXEqRJ4bnYAE+gz4n3DrXn74O10y6nKu7CNbuWHl3XjwT82T9ZracLcVrqGsT3tzDcXEduNttFFC0yxbidrMBkK21ScnxYk/ejAWxo3aHp91JyoLqNpD4IcqzfkhgN30ZqRVRXa/FLqD28tlYXwmiLbpDbOhx3SozjJIIJHpk+tXHw3cSvZ273ClZmijMikYIcqN2R5dc9KDZVEu1f8Asa8/Nf8AktS2ol2r/wBjXn5r/wAloKv+DX/xF5+bj/eaplrl/Jrdy1jaOUsITi7uV/xSP8CE+f8AmPh9GA9OcCJeGz1H2E9/lR8wDPMMe594ix4N6+eN2OuKlfYZ2ki3cWFyQIpG+Jc9NjsfkN/lY+B8j7j0C+tN02O3iSKFAkcYCqo8AB+31yepOTTUdSigjMk8iRRr4s7BVH0n9lZNUQ3FC6jxA5njnntbLfyoYomlBZWCcx0XyJy2T6IKC0dN7StOuJRFFdxGRuiqcruPkFLABifIDxqSk1S3bATqVvELbT74zxyZ3tauuEKtuXJGTltpx7j9O71LRpLzhoNf8+O4gtpnI3MjFolfaZl8H3BFJ3DPU4xmgntpxLbSvKkc8btCA0m1gQgOflHwHyT59POtTF2n6Y03KW9hLk4HU7Sfc+Nh+uqX7DOFob57pLgyNEqxExK5VJDmTHNC4LBcZAzjr519dunA1rYPbSWicoTcwMgJK5Tl4YZJIyHwR4dB76D0dmtba8SW0kkkcc8bvCA0gVgdgOflkdB4HpnpUFudIW+4ZiaZ5d0dnzAVkZdzJEccweEg7o+UD5+FVz2GcLxX0tylwZDEqxkxK5RJO82ObtwWA8QM4z60F0p2oaYZuUL2HfnHidufc+Nn+9SmvOfbpwLa2BtpLSPlCXmK6AkrldhBGScfKIPl0HvzLtZ46ls+F7SRGPtE8ccKP5rhTuf5wq4B9SDQT3Wu0CwtH5c91GjjxQZZl/KCglfpxWz0fXILuPmW0qSp4ZQ5wfRvNT7j1quezvU4LPT419ivnklQPNILSRuazjce9jvr1wPIjr5mo92YaZd22uytHaXMFjcGYYkiZFVRveLdnoCMBR+UR50F4XN0kaF5GVEUZZmIVQPUk9BUJ1vtS0x4J4lvIi7RyqPlYJKMAA23b/vUHvtXOucQrZuSbG2ZyYwcLIYgcs/4W58KPRfDBJqy+M+ErWbT5o3gjwkTlNqhTGVUkGMgd3BHl0Pgcigp/wCDrOqXd27sFVbfczE4CgOpJJPQADrmrs+3nT8Z9utMfpEf8VUt8G9c3tyD4cgfvrWu7a+G/YNUS4hVVjnxKowNokQjeMeBBO1iP85oPQz8RWwgE5uIRAxwJTIojPUjo+dp6gjx8q+dP4ltZ32QXMEr4LbY5UdsDGThSTjqOvvrWPxRbnSPbiqmHkc3YQMZx/V+md/c+etd2ScJiz06NmQCef42Q4wRv6qnqAq4G3yO6gm1V3238XtZadsiYrLcsYww6FVAy7KfI4wvu3Z8qsSqN+Ewh/oJ8v6QPp+I/wC1BkfBz4ZTlTXrgFy3JjJ+9ACs5H5RYD/SfWrqqt+wGYHRlA8VllB+fIb9jCrIoMbUdPSeF4ZV3RyKyMPUMMGtXwToT2Onw20rKzRBgWXOCN7EeOPvSM/TW9qn+3XipxJb6bEzr7RtaYoCXZWfYqKB1bJDEr54UeZyE2uu1HTI5NjXkW7OOmWUH0LqCo+upLa3aSorxsrowyrKQysPUEdCKrzUtRtjpsllFpt/y+UyInsbgZ2na2SPlbsHceuetR/sd4bums7uyvorqCBjG0ed8TAndvCN0OO6pI8PHI60FrtxFbi4W250ftDAkRBsvhRk5A+T09cVqdQ7TNNgl5Ul5EHBwQCWAPozKCqn5z0rz/2b6Ck2t+zM8qx5uFJR9rsqq+VLDqAwGDjGQTU47ZezSytdOFxawiF43RThmIZWyMMGJ6g4OfnoLjn1eFIDO0qCELu5m4bNp8CG8CD5Y8arfh3tnhutVlVpY4LKOFtjSsqGV98feJbGO7nC+mSevQYHZRpsV7w8yXUazJDLOY1bqFIQMCPpkb66g/YXw/b3l/NHcxJKiwFgrDIB5kQz9RP10HpHT9TiuE5kEiSoSRuRgy5HiMjpWi1LtL02CQxyXcQcHBC5fafRioIU+41Bu2LWF0uxisbBRB7SXLcvptQY3AeYLswGfQMPOt3pN/aW9iLNdOv2i2bXHsUnxpIwzPkdSx65Ph7sUE90/UY541khkSSNvB0IZT8xFY11xDbxzJA80YmkOEj3d89CfkjqBgeJ6VTvYvw9eI13a3cF1DazR78tzIiHVlHccYIZlPXHiF69KhWl8PL9sZtFkkWMXMse4N8YUG8EbvHJXK7vfmg9E2/HthJdeypdRNPkgIDnJHiobG0n3A5rf1XNn2H2UOoRXcLSRrEVcQZ3LuXwO5iWxnB29evnjpVjUChpWt1uyuJEAtrgW7Z6sYhLkYPQAsAOvXPWg80cYH/+kl/S0/eSvVNU7efB5EsrzSahK0rsXZ+UoJYnJPR+nX0qyuHtMuoQRc3ftIwoU8lY2GM5LFWIbPTyHh76Ch/hFf2tH+jR/vzV6MT5A+YfsqsOJuxR9Qn591fs0m0INsCqAoJIAAf1Y+PrUyXRb32ble3Dm7uk3syZCbcbdm7aTnru+jFBRPYHDv1KZc43Wswz6ZaIV9di/Ey6dqUsF0REso5TFugSSNjt3nyGdy58iR5ZqwuGuxN9Pm59rfssm0od0CspBwSCC/qAforv7QexKHUJTcQycidvl93dHIfDcQCCrepGc+mcmgsae6RELuyqgGS7EBQPUsegHvr407UI54klibdHIAytgjIPgQCAetVRwx8H5Y3Vr65M6IciBQVjJH4ZJyR7gB8/lVvIgAAAAA6ADwHuFB9VEu1f+xrz81/5LUtqIcacGXGoK8XtxhtnC5iWBSxxg4MhbJBIzgAenWgrH4Nf/EXn5uP95qw+2zsy9lkN7bL/AEeRvjEA6RO3mB5Ix+gE48CBU44Z7GJdPlMlpqLozDawaBXVhnOGBf18xg++rHksBJByp9soZNkmVwr5GG7vXAPpnpQVr2LdpvtkQtLlv6TEvdYnrMg88+bqPHzI69e9VdcDa2NI1+Vbk7ULywSMfBQXBVz7sqpz+CSam8HweBFPzYL+WJlbdGRGNydene3jJA6ZwM+lbTi3sVF+iyS3P9NUYacRBVlA+TzI1bAYDA3A+HkcDAWSLlCm/cuzG7dkbceOc+GPfUe4k1WK50e8lgcSRm2ugGHgdqSKdp8xkHqOh8Rmq94f+DxtYe2XZkhBzyYgyhvymJ6D5hn3irH4j4Yee1FrbTLawlGiZViV8oV27UyQEwMjI9fKgqj4NP8AW3v5EP7ZayvhL/Jsfyrj9kNSbgzskk0yUvbXxw+zmK0CkOFOcA78qepGR6+dd3HHZXJqkime9KxxlzFGsC9wNtyC27LnujqfTwoOzRf7rL+gP/0nqBfBq/r7z83F+89WBb9n92ll7Euo/EbDF/wybwhBUru3+hxnGaweDuyKTTJS9tfHD7RIrQKQwU5wDvyp8RkevnQR34S39VZflzfsirR8eacz8M6XKASsXRvdvDYJ92Vx9IqxuOuy2TVJFM16VijLGONYV7m7Gctuy57o6mtnoPARismsrmcXVqU2KjRBCoyT8pWJPlg9CCAc0Gu7G+MorvToodw59uixume9hO6rgeJBUDr65qY3WswxzRwvIolmJ2J4s20FicDqAAp7x6eWeoqm734N7ibNteBY89N6Heo+dThj7+7VhcBdmcGmBnDNNcOMPO/jj8FBk7F6epJ6ZPQYCjuzfU/sfr+24Owb5oJCfvSxKgk+Q3gZPp1r0hxEf6HcfmZf3GqD9onYxFqMvtEUnInON527kkwMAsMgq2OmR6Dp51j6L2R3QhMV5qU00QQqkCs6xZwQvMO7c6D8DoOg8ulBDPg3f8dc/mB++tWP21cMe16VIyjMlv8AHL64UHeP+TJx6qK1/A/YqNPfme2zmQ43CICNGAIba2dzMMjyK5qy5ACCDjGOufDHvoPOPZpqUl/DBpBBMS3HPlP3vJTDmI+5pcfSwr0hVYdiXCsUK3V3FkxzzSJAT48mN2Cn/Uf3Vqz6BUG7YODm1DTmWIZnhbmxjzbAIZB7yp6epC1OaUHnnsE40W1uJLKdtizsDGW6ASDulTnwLDA6+agedehqgvGnY9ZagxlIaCc+MkeO8fWRD0Y+8YJ9aw9N4M1m1URw6pHLGOiieHLAfPkt9G6gnerapHbQSTTMFjjUsxPoPT1J8APMkCvNfaVqVw1xYajIoVpoUlTAIUFJXZVGSc4RoyT5knwq09U7Kru/K/ZLUnkjU55MESxpn1zkgn3lSRUk1/s8tbuwjsnDBIVRYnB78exQoIPn0GCD0P1EBsuGOJYL+2SeBgysBlc95D5o48iP9/EdDWTBrMLzvAkitLGqs6r12BiQN5HRScHuk588YqmLf4OMyS9L8LH+EsbByPTG/H+9Wbo/A62Nkbewk5DkgtM6CV2PTJcEqCSOg8h6UFI9lH95T+Vdfskq0O3r+xpPzkP71a/RexF7S6F1DqDCcFzuaBWB3ghsrv8APJqRca8CT6lEsMl5y4cJvVYFJd1zltxbKgnrtHhjxNBGOwv+wp/zs/8A046h3wcT/wDs5/0Zv+pDVq8C9nkmmqYlu+bbMWZomhUEllC5DhsgdB0wfoqEj4PMsd1vtr8xR5O1grCZQfvQVYAnHTORn0oML4SWnsJrSfrsKPHn0YMGH1hj/wApq1uBOMItRs45UZTJtUSp98j47wI8cE9QfMYrrn7O7WTTzYyB3jJ3GRmzKZD15u8/f5PzY6Yx0qsf/wAcJVlzHfKqfhctg4HpgNg/WKC5/szD7R7OJFM+wvyx1YKCo3Nj5PVhjOM+WcGvPWkf3wb9Mn/+Srm4c7PU0+0eKzk2TyYL3MiCRmIPmuQMYyAuemc9TnMXg7EHS99tXUH9p5jSb+QmNzZz3d2MHJ6UFq0rC0i2mjj23EwmfJ74jEYx5DaGPh65rNoFKVharrMNsgedwik4BOfHBPkPQUGbStRYcWWs+3lTo25lRcZ7zMrsAuR1yqMenkDWRfa7BCJDLKqcpUZ8n5IkZkQn8plIHvFBn0rW6VxFb3JYQSByoBOARjPzgVmTXqIyIzANISqA+LEKzkD1wqk/RQd1K00XGFo03JWdC5YoPHaWHiivjYzj8EHPQ9KzfsvDslfmLshLiRs9EKDLbvTA6mgzKViW2rQySPGkitIgRmUHvKHGVJHoRXB1iH2f2jmLyNnM5me7txndn0x1oMylazS+Jbe5YrDKHYDJABGBkDPUDzNZlxepGUDsFMjbEB++bazbR79qk/QaDvpWruuKLaMOXmQCN1jc5ztdhkIcffY8vHqK6ouMLRkLidNgZELHKgM5woyQPE0G5pWBfa7BDv5sqJy0EjZPyUJK7j7sjFdk+qxIVDSKNyu69fFUClmHqAGBz7xQZdK0tjxlaTMFinViQWGAeoALE5xjGBmvvTOLrS4cJDPG7sNyqDgsPElAcbhjr0zQbelYC67AYkmEqGORlVGz0Zmbaqr6kt0x45z6V9arrMNsgeeQICQq56lifvUUZLHoTgAnoaDNpWnbi60EInM6cpn5Ybr8vqShGMhgAe6RkYrmHi20ZQwnTaZFiBOQC7/JUZA6mg29K1+oa/BAWEsiqVCEjqSA5cKSAPMxsP8ASawoeOLJ42kW4Qom3Ldcd5tq9cdct06UG9pWlj4ytGjeQTrsj272OQF3naviPNugrI0viK3uWZYZUdlAJUdGAPQEqcHGemfCg2VK09/xfaQyNFLOqyLgsvUkZGRnAOMjrTUeL7SBtss6q20MR1O1T4NJgHlqfVsDxoNxVRcf6TrlxqZjtXdLORFQMrKI1VlAkMo8S2Sx8M4xirI1Dim1gKrLMil13qOp3L4bhgHI99ZMWsQvBz0kVodpbepyuFznw9MHI9xoOdJ0xLeCOCMYSJFRfmUAdff0zWXWit+ObJywW4QlQzN490Kpdi3TphRnr5VtX1CMcvLgc07Y/wDOdrPhfXuqT8wNBkUrSWXGlnK6pHOjs5woGep9xxisrVeIbe2KieVULhioOSSF25IAB8Nw+sUGxpWmuOMLNEjdriPZMGMZB3B9uA23GfAkA+hpJxjaLGkhnULIWCHB7xX5WBjPSg3NK07cXWghE3tEfKL8vcDnv4J2EDqGwM4IzQcXWnJabnpylYIWOR3jjCgEZZjnoACTQbilamLiu1aF5hMnLiOJCcgoTjAdSAyk5HQjzFcW3F1pIJCs8Z5SGR8nBVB4uQcHaPXwoNvSsCbXYFhSZpUEUuwI+e6/Mxs2nzznpXD8QW4IBmQEy8gAnxkxnl/lY8qDYUrDm1iFObvlReSqtJuIARWyQXJ6AHafqrp0niO3uSwhkDMoBK4KsAfBtrAHafJsYNBsqVi3upxQ7BK6pzXWNNxxuds4VfUnHhWJqfFFtbycuaZUcqH29SdpJAOAD0ypH0Gg2tK0l1xrZRhGe4jCyKGRgcqwJKgggEHJGPnrmbjG0VEczDbJu2YVmZghwxChS2AfE4wMj1oN1Suq1uklRZI2V0cBlZTlWB6ggjxFdtArqux8W+PHa37DXbSggP2MlbT9GjXmxOjW25lQF4sWkwJZXUhep2ncOhPrisLiTSZ09u3STzEppZWXlKWGy7mZtixxgOUHfxtJ69emKsulBHuF9R5jOPaLic4B+OtjAF8fknkxhs+nXwrUavfNd3VvFEksc0Et3vLIwCLyLiGOXft2kOXRlwSevuOJxSgreW5Emkx6dHDKl2I4YuWYnAhdCnxpk27NileYHDd7AxknFLvQbhrTVis1xGGkvCsKxxkSAxjG3dGZDu8O6fmqyKUFeRaTMlzcXcUbc6D2YhcEc+P2eITQgnox7uV9JEXwyayWspPtY5ex+Z7Dt2bTvzysbduM5z5VOqUGptontld57ma4Xu4BiXK9cd1YowzZyM+OMZ6da1vHWnyTexrEzxn2oZkRdzRryLkFhkEKeuAx6AkHr4GUUoKyu4ZIrGK2KSRSWd3BvlihZw65Zhcxja/MLA5cHcQ+7PkTmakou7eOJnuLtfa7bmCa2aLCFiGGOUgZcA5PXHmR0qwaUFU6pplyGu4ZEll5VrDEku0tz1FwWUkgd5wh2uPMqW8CKzb3SJobn2cRu9vHbXxgcAkKsqxbYCfwkZSFHmhQeINWTSgr/hW9Ps8cTXF27ezbeTJaNGikReHM5C+GCBluvvNdemzG4ttLt445hLbtavIzwyxrCIo8SZd0UEt1jwpJO4+QJqxKUERseHguqyHv8hEW4jQj4pZ5zLHKy9PlbY92M9DNIfvq7+IZOTfW1zIrtAkVxGWVC/KeQwMrsFBYArGybsdMjOAak9KCveILzmrFPFFNbp7arc9IWaWRRbSpzjDyywGSIgWU5AB6AivrUIFvYreJ3nukN2BIZbdoSqNBOPDlR9AT8vHQkdfCrApQQ3hKK4F9crcq5aKC2hExGFnCyXTCQHwLFJF3jyfd5YrVtaSLoNqpEqOk1qzbY2aSMLdIxcR7SSVUbsbT4eBqxqUFf6nO89lIkdxczyCayIMlqYimLmEllXkxiQDG4+OAvXArZ6dp08eqhp5DODauEk5YQR4liLIdvdYv3T16jYcedS2lBDrbSJ31G+dJ5bdCbfG2NCsmIhkgyIc48O6a+LHVFsprxblJd007SoyxSSCZGSMKqlFOWXby9hwegPgc1NKUFa8PcPXaTWyh2tytm4J5YkCBrjesJJ7oKIQvQ/e+lSjgW2eO2dJM8wXF1vYqV5hM8h5oXwUOCGAHTr0qRUoIZd2j+za0NjkyNNsGDl/6FbqNn4XeBXp5giuoaLOkmmM888yrLlkaOILH/RbkbiUiVhgkL3jjr64qcUoK57Prxo4raKS4uwwG027WjCMHqNpl5AIA8dxfy8a32vWE8mo2xgkMWLa6DScvmL1ks8IckAE4JHXPdNSilBXer6SbO4s9s9yo237SXEcHOZnmkt5CGRYnVAzbiO6MBcZ8c5NxHLcTWDQTzEr7UGuJLba3yUwHjZEC58AcDOPPrU7pQVrNpFxzCheQzfZONzcLEBlTZgLIEIKAKPis9RlevU1utZtJLeaznmeW5igebmNywWTmJtSTlxIMhcMpIUkCQnwBqYUoKz4mR7v2ue2SXlmG2iDctgZXW5D7kRgGdY1J72MHcQD0Nd/FOk3IabmSPcltO1BIysO3Y5EPd7md5kGMA9fizjxNWLSgqrVdJmKG2EUhhs5UliO04bnzwGMJ068qN50IHyQFNZs3DxuJTFLHJy31K6YkKQQps5Asitju4fG1/wAIDHWrIpQVa1ndvJcNPFI7QS6cZdqHFysDys0kIHR+hWXYMkEFepAzINN1ZptTRoyZYDFMOYbZo+UcwkRCVgC2cEkY+9XzqZUoIFxho9zfXMiQogSCHYjyl0xNKVkEkRCHeYxHH16DLsPWvqxW6urwTxtJaF7G23hod3f5lyWjO/GChPh6EH0qd0oIBb2Mg0aKMo/NW6h3jadzFdRRnl2/ehsGTp0APToKzuK2WO7WTmXFq/J2rcRxiaJ++SYpU2PgjAYHuk7iAehFTGlBpuD2c2UZkjWJu/3VjMQI3vtflnrGXXDlT1BYg1ua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UUEhQVFRQVGRcZGRcYGR4bGBggGxsWGh0aFRsfHiYfFx4kHRggIC8gIygqLCwsHh4xODAqNygtLSkBCQoKBQUFDQUFDSkYEhgpKSkpKSkpKSkpKSkpKSkpKSkpKSkpKSkpKSkpKSkpKSkpKSkpKSkpKSkpKSkpKSkpKf/AABEIAH8BjgMBIgACEQEDEQH/xAAcAAEAAgIDAQAAAAAAAAAAAAAABgcEBQEDCAL/xABNEAACAQMCAwUCBg4IBQQDAAABAgMABBEFEgYTIQciMUFRFGEIIzJxgZEVFhdCUlVyc3SUsbLS4iQzNTZDYoKhNJKzwcKDk8PRGCUm/8QAFAEBAAAAAAAAAAAAAAAAAAAAAP/EABQRAQAAAAAAAAAAAAAAAAAAAAD/2gAMAwEAAhEDEQA/ALxpSlApSlApSlApSlApSlApSlApSlApSlArhjgZ/ZUf146nzR7ELHlbRnnmUPuyc42DGMY9/jWt3a76aV9dx/DQc/dJP4s1X9V/np90k/izVf1X+euM676aV9dx/DTOu+mlfXcfw0HP3ST+LNV/Vf56fdJP4s1X9V/nrjOu+mlfXcfw0zrvppX13H8NBz90k/izVf1X+en3ST+LNV/Vf564zrvppX13H8NM676aV9dx/DQc/dJP4s1X9V/np90k/izVf1X+euM676aV9dx/DTOu+mlfXcfw0HP3ST+LNV/Vf56fdJP4s1X9V/nrjOu+mlfXcfw0zrvppX13H8NBz90k/izVf1X+en3ST+LNV/Vf564zrvppX13H8NM676aV9dx/DQc/dJP4s1X9V/nqT6VqHPhSXlyxbhnZKuyRepHfXJwemfH0qL51300r67j+Gm7XfTSvruP4aCZ0qGhtd9NK+u4/+qmVApSlApSlApSlApSlApSlApSlApSlApSlApSlApSlApSlApSlApSlApSlApSlApSlArzrod0/2R4gG9sLbaljvHpiTpj0r0VVSab2T3cd3qszPBtvYbyOIBmyDO+5eZ3OgA8cE/TQVwl4/wBrDNvfP2SAzuOcezjpnPhW21q6f23h8b2w1tp+ep65lOc+tSFexe9+wpsuZb803guM732beTy8Z5ed2fLGMedZ+o9k13Jc6VKHg22MNrHLlmyTDJubl9zqMeGcfRQRnTLl/s5rQ3NgQahgZOBgjGPSpR8HSZmsbgsxY8/zJP8Ahp6122XZZdJqWo3ReDl3cV0kYDNuBmI27xswB064J+mt12ScDT6XbSxXDRMzybxy2YjG1V67lXrkUFaaTdP9mNdG5sC31LAycDDjGPStHbXj/azK298/ZBBncc45PhnNWVYdlV0moancF4Nl5FeJGAzbgZ2yu8bMADzwT9Na2HsYvRoz2W+35rXSzg732bRHswTy87s+WPpoIzr10/O0Dvt3oLXPePX43z9a2en3LfbHqg3NgQ3mBk4HdHgPKt9qnZHdySaWyvBiyigSTLN1Mcm48vudRjwzis207MLpdXvbwvDyriO4VBubeDIAF3DZgD1wT9NBV2k3j/a7eHe2RdW/Xcc/J9c1cvCkhPDKEk59kmOc9fkyedRKx7GL1NIuLMvb82WeKRSHfZhBg5PLyD9FWFofC8sOjLZMUMogkiyCdmWDgdcA473pQUNp14/2t3J3vn2yEZ3HPyPXNZ/Et04TQcO3WGPPePX40ePrUptOxi9XSJrMvb82S4jlB3vs2quCCeXnOfdWTrHZDdyrpgV4P6FGiSZd+pVwx2dzqMDzxQamyuG+2q+Xc2BHc9MnH9SPKonoN4/2v6id75E1pg7jkdT4HNWrb9mdyut3N8Wh5MyzKo3NvG+MKNw2YHX3mtFpnYvex6Vd2jPb8yeSB1Id9gEZJO48vIPpgGgnfZG5Oi2hJJJRup6n+sephWg4D0GSy06C2lKmSJSGKElerM3QkA+B9K39ApSlApSlApSlApSlApSlApSlApSlApSlApSlApSlApSlApSlApSlApSlApSlApWs1Dia1t5BHPPFC7LuUSMEDDJHdZsBjkdQDkdPUVhSceWWdqXCTv8AgW+Z3/5YgxH00Egrgmo8b++uP6iFLVD/AIlz35PnWCNsD/XID6rXH2kxy9b2WW8PTuykLD9ECBYz/rDH30G3sNZgnLrDNFKYyA4R1bYTnAbBOD0Pj6VmVDZuGrq1nlfTFslS45ZdZVddjIoQbBEMFdozt6YO45612pwXLP11G7knB/wIcwW/zMFPMlH5bY91Bm6tx7ZW5ZXnVpFBLRxAyyLgZO5YwxT52wK22l6ilxBHNHnZKiuuRg4YAjI8uhr5stHhhi5UUUcceCNiKFXr45AHXNRuLg+8VFhXUnS2QBFEcEaz7QMKrTMWGQABuCAmgkOr69b2qb7iaOJfIuwGfco8WPuGTWt0fjeG5ueQkdwpMZlV5IWjR1DKpKb8MerDxUV2aPwVa2z8xYzJOfGeZjLMf/Uckj5lwPdX1r3C4uXSQTz28iKyb4GVWKsVJVtysMZQEEYI69epoNrdXiRIXkdUQeLOwVR85PQVHZu0O3IPsyXF5jztoWdP/dOIj9DVzYdnNnG4kkV7qUeEl07TsPmD5VT71UVJgoxjyoMDQNZW7tYrhFdFlUOqvgMAfDOCR1HXx8CK7dS1eG3TfPLHEv4UjhR9BJGajh4GlGI49RuorVRhIYxEGQDwVZthfaB0GckADrWdpXAlnA/MEXMm6fHTEzS59d8hJX/Tig6rDj63nuY4YlnYSh9k3KZYWKLuIV3xu6dcqCPfUkJrX63oUd1GEk3jadyPG7JIjYK7kdSCpwxHvBINaNOzCyOOcJrkjzuJ5ZB9Kltp+qgzNW7QNPtsiW7hDDxRW3uPnRMsPqqQZrAtOHraKNo4reGONwVZEjVVYEYIYAdcj1rQL2cqD3L/AFJE8oxdEqo9FLKWAH5VBL66ZrtE+U6r85A/bUebs7tWGJmuZ/zt1O4/5eZt/wBq7IeznTVHSxtj+VErH62BNBIIZldQyMGU+BByD8xHjX3WLpumRW8SxQosca52oowBkknA+ck1lUClKUClKUClKUClKUClKUClKUClKUClYmr3nKt5ZM45cbvn02qT/wBqrXh3iTiGW1ik9ktXDIpDyPsdwQMOyh8KSOvgPmFBatKom+7cdShuzaPa2omVxGQC5G4kAdd+PPxqR69xfr9rbvPJY2myMEsUdnKj8IqJMkDxOPL3UFp0ry/2g8V6qvJhurslJbeKYCLEYZZFPSTaAWOQcjqPSvTsXyR8woPulKUClKUClKhfHvEOoWMUtzDHay28YUlWMglGcAnp3SAT7unrQTSlVBwT2q6jqsrx29vaJy13M8jSYGTgABepJ/7HrVlapJdLbAwm2E4ClzLvEPQd/BHeAz4E+XjQZ15YRyrtljSRfHDqGH1EGvuC2VF2oqqo8lAA+odKqzhHtF1bUi3s9naiNSVM7tIIsjyX75z7gOnTOM1Z+n83lLz9nNx3+XnZn/Lu64+egyKUpQKUpQKUpQKUpQKUpQKUqO8czXqWrvYNArorMxmDHuqM/F46bun3wIoJFSqM7CeI7m81K5kuZnlbkD5R6D4xeiqO6o9wAq86BSlKBSlKBSq44p7ZooZ/ZbGJr26J27UOEDem4AlyPMKMDrkjBrIto+IJVDu+n2+f8Pa7ke5jkjPzE0E/pVY6zx3qulqHv7SC4gyAZrZmXbnw3q4OM+HgBnpmp5w5rqXlrFcxqyrKu4Bsbh1I64JHlQbKlKUClKUClKUClKUClKUClKUHRfWSTRPFIN0cisjrkjKsCCMggjIOOldkUQVQqjCqAAPQAYAr7pQeVuMP7yS/pafvJXqO8tEljeOQbkkVkZfVWBBHTr1Bry5xh/eSX9LT95K9U0Hmr4QFssepQog2olpEqj0CvMAPqFXzrPGNnZKvtVxHESAQpOWI9QoyxHvxiqL+EV/a0f6NH/1JqtS77HdPmhfmJJJPIuTcSSO0xbHRic7enpjHuoJVofEdveR8y1mSVQcEqeoPowPVT84rt1bWoLWPmXEqRJ4bnYAE+gz4n3DrXn74O10y6nKu7CNbuWHl3XjwT82T9ZracLcVrqGsT3tzDcXEduNttFFC0yxbidrMBkK21ScnxYk/ejAWxo3aHp91JyoLqNpD4IcqzfkhgN30ZqRVRXa/FLqD28tlYXwmiLbpDbOhx3SozjJIIJHpk+tXHw3cSvZ273ClZmijMikYIcqN2R5dc9KDZVEu1f8Asa8/Nf8AktS2ol2r/wBjXn5r/wAloKv+DX/xF5+bj/eaplrl/Jrdy1jaOUsITi7uV/xSP8CE+f8AmPh9GA9OcCJeGz1H2E9/lR8wDPMMe594ix4N6+eN2OuKlfYZ2ki3cWFyQIpG+Jc9NjsfkN/lY+B8j7j0C+tN02O3iSKFAkcYCqo8AB+31yepOTTUdSigjMk8iRRr4s7BVH0n9lZNUQ3FC6jxA5njnntbLfyoYomlBZWCcx0XyJy2T6IKC0dN7StOuJRFFdxGRuiqcruPkFLABifIDxqSk1S3bATqVvELbT74zxyZ3tauuEKtuXJGTltpx7j9O71LRpLzhoNf8+O4gtpnI3MjFolfaZl8H3BFJ3DPU4xmgntpxLbSvKkc8btCA0m1gQgOflHwHyT59POtTF2n6Y03KW9hLk4HU7Sfc+Nh+uqX7DOFob57pLgyNEqxExK5VJDmTHNC4LBcZAzjr519dunA1rYPbSWicoTcwMgJK5Tl4YZJIyHwR4dB76D0dmtba8SW0kkkcc8bvCA0gVgdgOflkdB4HpnpUFudIW+4ZiaZ5d0dnzAVkZdzJEccweEg7o+UD5+FVz2GcLxX0tylwZDEqxkxK5RJO82ObtwWA8QM4z60F0p2oaYZuUL2HfnHidufc+Nn+9SmvOfbpwLa2BtpLSPlCXmK6AkrldhBGScfKIPl0HvzLtZ46ls+F7SRGPtE8ccKP5rhTuf5wq4B9SDQT3Wu0CwtH5c91GjjxQZZl/KCglfpxWz0fXILuPmW0qSp4ZQ5wfRvNT7j1quezvU4LPT419ivnklQPNILSRuazjce9jvr1wPIjr5mo92YaZd22uytHaXMFjcGYYkiZFVRveLdnoCMBR+UR50F4XN0kaF5GVEUZZmIVQPUk9BUJ1vtS0x4J4lvIi7RyqPlYJKMAA23b/vUHvtXOucQrZuSbG2ZyYwcLIYgcs/4W58KPRfDBJqy+M+ErWbT5o3gjwkTlNqhTGVUkGMgd3BHl0Pgcigp/wCDrOqXd27sFVbfczE4CgOpJJPQADrmrs+3nT8Z9utMfpEf8VUt8G9c3tyD4cgfvrWu7a+G/YNUS4hVVjnxKowNokQjeMeBBO1iP85oPQz8RWwgE5uIRAxwJTIojPUjo+dp6gjx8q+dP4ltZ32QXMEr4LbY5UdsDGThSTjqOvvrWPxRbnSPbiqmHkc3YQMZx/V+md/c+etd2ScJiz06NmQCef42Q4wRv6qnqAq4G3yO6gm1V3238XtZadsiYrLcsYww6FVAy7KfI4wvu3Z8qsSqN+Ewh/oJ8v6QPp+I/wC1BkfBz4ZTlTXrgFy3JjJ+9ACs5H5RYD/SfWrqqt+wGYHRlA8VllB+fIb9jCrIoMbUdPSeF4ZV3RyKyMPUMMGtXwToT2Onw20rKzRBgWXOCN7EeOPvSM/TW9qn+3XipxJb6bEzr7RtaYoCXZWfYqKB1bJDEr54UeZyE2uu1HTI5NjXkW7OOmWUH0LqCo+upLa3aSorxsrowyrKQysPUEdCKrzUtRtjpsllFpt/y+UyInsbgZ2na2SPlbsHceuetR/sd4bums7uyvorqCBjG0ed8TAndvCN0OO6pI8PHI60FrtxFbi4W250ftDAkRBsvhRk5A+T09cVqdQ7TNNgl5Ul5EHBwQCWAPozKCqn5z0rz/2b6Ck2t+zM8qx5uFJR9rsqq+VLDqAwGDjGQTU47ZezSytdOFxawiF43RThmIZWyMMGJ6g4OfnoLjn1eFIDO0qCELu5m4bNp8CG8CD5Y8arfh3tnhutVlVpY4LKOFtjSsqGV98feJbGO7nC+mSevQYHZRpsV7w8yXUazJDLOY1bqFIQMCPpkb66g/YXw/b3l/NHcxJKiwFgrDIB5kQz9RP10HpHT9TiuE5kEiSoSRuRgy5HiMjpWi1LtL02CQxyXcQcHBC5fafRioIU+41Bu2LWF0uxisbBRB7SXLcvptQY3AeYLswGfQMPOt3pN/aW9iLNdOv2i2bXHsUnxpIwzPkdSx65Ph7sUE90/UY541khkSSNvB0IZT8xFY11xDbxzJA80YmkOEj3d89CfkjqBgeJ6VTvYvw9eI13a3cF1DazR78tzIiHVlHccYIZlPXHiF69KhWl8PL9sZtFkkWMXMse4N8YUG8EbvHJXK7vfmg9E2/HthJdeypdRNPkgIDnJHiobG0n3A5rf1XNn2H2UOoRXcLSRrEVcQZ3LuXwO5iWxnB29evnjpVjUChpWt1uyuJEAtrgW7Z6sYhLkYPQAsAOvXPWg80cYH/+kl/S0/eSvVNU7efB5EsrzSahK0rsXZ+UoJYnJPR+nX0qyuHtMuoQRc3ftIwoU8lY2GM5LFWIbPTyHh76Ch/hFf2tH+jR/vzV6MT5A+YfsqsOJuxR9Qn591fs0m0INsCqAoJIAAf1Y+PrUyXRb32ble3Dm7uk3syZCbcbdm7aTnru+jFBRPYHDv1KZc43Wswz6ZaIV9di/Ey6dqUsF0REso5TFugSSNjt3nyGdy58iR5ZqwuGuxN9Pm59rfssm0od0CspBwSCC/qAforv7QexKHUJTcQycidvl93dHIfDcQCCrepGc+mcmgsae6RELuyqgGS7EBQPUsegHvr407UI54klibdHIAytgjIPgQCAetVRwx8H5Y3Vr65M6IciBQVjJH4ZJyR7gB8/lVvIgAAAAA6ADwHuFB9VEu1f+xrz81/5LUtqIcacGXGoK8XtxhtnC5iWBSxxg4MhbJBIzgAenWgrH4Nf/EXn5uP95qw+2zsy9lkN7bL/AEeRvjEA6RO3mB5Ix+gE48CBU44Z7GJdPlMlpqLozDawaBXVhnOGBf18xg++rHksBJByp9soZNkmVwr5GG7vXAPpnpQVr2LdpvtkQtLlv6TEvdYnrMg88+bqPHzI69e9VdcDa2NI1+Vbk7ULywSMfBQXBVz7sqpz+CSam8HweBFPzYL+WJlbdGRGNydene3jJA6ZwM+lbTi3sVF+iyS3P9NUYacRBVlA+TzI1bAYDA3A+HkcDAWSLlCm/cuzG7dkbceOc+GPfUe4k1WK50e8lgcSRm2ugGHgdqSKdp8xkHqOh8Rmq94f+DxtYe2XZkhBzyYgyhvymJ6D5hn3irH4j4Yee1FrbTLawlGiZViV8oV27UyQEwMjI9fKgqj4NP8AW3v5EP7ZayvhL/Jsfyrj9kNSbgzskk0yUvbXxw+zmK0CkOFOcA78qepGR6+dd3HHZXJqkime9KxxlzFGsC9wNtyC27LnujqfTwoOzRf7rL+gP/0nqBfBq/r7z83F+89WBb9n92ll7Euo/EbDF/wybwhBUru3+hxnGaweDuyKTTJS9tfHD7RIrQKQwU5wDvyp8RkevnQR34S39VZflzfsirR8eacz8M6XKASsXRvdvDYJ92Vx9IqxuOuy2TVJFM16VijLGONYV7m7Gctuy57o6mtnoPARismsrmcXVqU2KjRBCoyT8pWJPlg9CCAc0Gu7G+MorvToodw59uixume9hO6rgeJBUDr65qY3WswxzRwvIolmJ2J4s20FicDqAAp7x6eWeoqm734N7ibNteBY89N6Heo+dThj7+7VhcBdmcGmBnDNNcOMPO/jj8FBk7F6epJ6ZPQYCjuzfU/sfr+24Owb5oJCfvSxKgk+Q3gZPp1r0hxEf6HcfmZf3GqD9onYxFqMvtEUnInON527kkwMAsMgq2OmR6Dp51j6L2R3QhMV5qU00QQqkCs6xZwQvMO7c6D8DoOg8ulBDPg3f8dc/mB++tWP21cMe16VIyjMlv8AHL64UHeP+TJx6qK1/A/YqNPfme2zmQ43CICNGAIba2dzMMjyK5qy5ACCDjGOufDHvoPOPZpqUl/DBpBBMS3HPlP3vJTDmI+5pcfSwr0hVYdiXCsUK3V3FkxzzSJAT48mN2Cn/Uf3Vqz6BUG7YODm1DTmWIZnhbmxjzbAIZB7yp6epC1OaUHnnsE40W1uJLKdtizsDGW6ASDulTnwLDA6+agedehqgvGnY9ZagxlIaCc+MkeO8fWRD0Y+8YJ9aw9N4M1m1URw6pHLGOiieHLAfPkt9G6gnerapHbQSTTMFjjUsxPoPT1J8APMkCvNfaVqVw1xYajIoVpoUlTAIUFJXZVGSc4RoyT5knwq09U7Kru/K/ZLUnkjU55MESxpn1zkgn3lSRUk1/s8tbuwjsnDBIVRYnB78exQoIPn0GCD0P1EBsuGOJYL+2SeBgysBlc95D5o48iP9/EdDWTBrMLzvAkitLGqs6r12BiQN5HRScHuk588YqmLf4OMyS9L8LH+EsbByPTG/H+9Wbo/A62Nkbewk5DkgtM6CV2PTJcEqCSOg8h6UFI9lH95T+Vdfskq0O3r+xpPzkP71a/RexF7S6F1DqDCcFzuaBWB3ghsrv8APJqRca8CT6lEsMl5y4cJvVYFJd1zltxbKgnrtHhjxNBGOwv+wp/zs/8A046h3wcT/wDs5/0Zv+pDVq8C9nkmmqYlu+bbMWZomhUEllC5DhsgdB0wfoqEj4PMsd1vtr8xR5O1grCZQfvQVYAnHTORn0oML4SWnsJrSfrsKPHn0YMGH1hj/wApq1uBOMItRs45UZTJtUSp98j47wI8cE9QfMYrrn7O7WTTzYyB3jJ3GRmzKZD15u8/f5PzY6Yx0qsf/wAcJVlzHfKqfhctg4HpgNg/WKC5/szD7R7OJFM+wvyx1YKCo3Nj5PVhjOM+WcGvPWkf3wb9Mn/+Srm4c7PU0+0eKzk2TyYL3MiCRmIPmuQMYyAuemc9TnMXg7EHS99tXUH9p5jSb+QmNzZz3d2MHJ6UFq0rC0i2mjj23EwmfJ74jEYx5DaGPh65rNoFKVharrMNsgedwik4BOfHBPkPQUGbStRYcWWs+3lTo25lRcZ7zMrsAuR1yqMenkDWRfa7BCJDLKqcpUZ8n5IkZkQn8plIHvFBn0rW6VxFb3JYQSByoBOARjPzgVmTXqIyIzANISqA+LEKzkD1wqk/RQd1K00XGFo03JWdC5YoPHaWHiivjYzj8EHPQ9KzfsvDslfmLshLiRs9EKDLbvTA6mgzKViW2rQySPGkitIgRmUHvKHGVJHoRXB1iH2f2jmLyNnM5me7txndn0x1oMylazS+Jbe5YrDKHYDJABGBkDPUDzNZlxepGUDsFMjbEB++bazbR79qk/QaDvpWruuKLaMOXmQCN1jc5ztdhkIcffY8vHqK6ouMLRkLidNgZELHKgM5woyQPE0G5pWBfa7BDv5sqJy0EjZPyUJK7j7sjFdk+qxIVDSKNyu69fFUClmHqAGBz7xQZdK0tjxlaTMFinViQWGAeoALE5xjGBmvvTOLrS4cJDPG7sNyqDgsPElAcbhjr0zQbelYC67AYkmEqGORlVGz0Zmbaqr6kt0x45z6V9arrMNsgeeQICQq56lifvUUZLHoTgAnoaDNpWnbi60EInM6cpn5Ybr8vqShGMhgAe6RkYrmHi20ZQwnTaZFiBOQC7/JUZA6mg29K1+oa/BAWEsiqVCEjqSA5cKSAPMxsP8ASawoeOLJ42kW4Qom3Ldcd5tq9cdct06UG9pWlj4ytGjeQTrsj272OQF3naviPNugrI0viK3uWZYZUdlAJUdGAPQEqcHGemfCg2VK09/xfaQyNFLOqyLgsvUkZGRnAOMjrTUeL7SBtss6q20MR1O1T4NJgHlqfVsDxoNxVRcf6TrlxqZjtXdLORFQMrKI1VlAkMo8S2Sx8M4xirI1Dim1gKrLMil13qOp3L4bhgHI99ZMWsQvBz0kVodpbepyuFznw9MHI9xoOdJ0xLeCOCMYSJFRfmUAdff0zWXWit+ObJywW4QlQzN490Kpdi3TphRnr5VtX1CMcvLgc07Y/wDOdrPhfXuqT8wNBkUrSWXGlnK6pHOjs5woGep9xxisrVeIbe2KieVULhioOSSF25IAB8Nw+sUGxpWmuOMLNEjdriPZMGMZB3B9uA23GfAkA+hpJxjaLGkhnULIWCHB7xX5WBjPSg3NK07cXWghE3tEfKL8vcDnv4J2EDqGwM4IzQcXWnJabnpylYIWOR3jjCgEZZjnoACTQbilamLiu1aF5hMnLiOJCcgoTjAdSAyk5HQjzFcW3F1pIJCs8Z5SGR8nBVB4uQcHaPXwoNvSsCbXYFhSZpUEUuwI+e6/Mxs2nzznpXD8QW4IBmQEy8gAnxkxnl/lY8qDYUrDm1iFObvlReSqtJuIARWyQXJ6AHafqrp0niO3uSwhkDMoBK4KsAfBtrAHafJsYNBsqVi3upxQ7BK6pzXWNNxxuds4VfUnHhWJqfFFtbycuaZUcqH29SdpJAOAD0ypH0Gg2tK0l1xrZRhGe4jCyKGRgcqwJKgggEHJGPnrmbjG0VEczDbJu2YVmZghwxChS2AfE4wMj1oN1Suq1uklRZI2V0cBlZTlWB6ggjxFdtArqux8W+PHa37DXbSggP2MlbT9GjXmxOjW25lQF4sWkwJZXUhep2ncOhPrisLiTSZ09u3STzEppZWXlKWGy7mZtixxgOUHfxtJ69emKsulBHuF9R5jOPaLic4B+OtjAF8fknkxhs+nXwrUavfNd3VvFEksc0Et3vLIwCLyLiGOXft2kOXRlwSevuOJxSgreW5Emkx6dHDKl2I4YuWYnAhdCnxpk27NileYHDd7AxknFLvQbhrTVis1xGGkvCsKxxkSAxjG3dGZDu8O6fmqyKUFeRaTMlzcXcUbc6D2YhcEc+P2eITQgnox7uV9JEXwyayWspPtY5ex+Z7Dt2bTvzysbduM5z5VOqUGptontld57ma4Xu4BiXK9cd1YowzZyM+OMZ6da1vHWnyTexrEzxn2oZkRdzRryLkFhkEKeuAx6AkHr4GUUoKyu4ZIrGK2KSRSWd3BvlihZw65Zhcxja/MLA5cHcQ+7PkTmakou7eOJnuLtfa7bmCa2aLCFiGGOUgZcA5PXHmR0qwaUFU6pplyGu4ZEll5VrDEku0tz1FwWUkgd5wh2uPMqW8CKzb3SJobn2cRu9vHbXxgcAkKsqxbYCfwkZSFHmhQeINWTSgr/hW9Ps8cTXF27ezbeTJaNGikReHM5C+GCBluvvNdemzG4ttLt445hLbtavIzwyxrCIo8SZd0UEt1jwpJO4+QJqxKUERseHguqyHv8hEW4jQj4pZ5zLHKy9PlbY92M9DNIfvq7+IZOTfW1zIrtAkVxGWVC/KeQwMrsFBYArGybsdMjOAak9KCveILzmrFPFFNbp7arc9IWaWRRbSpzjDyywGSIgWU5AB6AivrUIFvYreJ3nukN2BIZbdoSqNBOPDlR9AT8vHQkdfCrApQQ3hKK4F9crcq5aKC2hExGFnCyXTCQHwLFJF3jyfd5YrVtaSLoNqpEqOk1qzbY2aSMLdIxcR7SSVUbsbT4eBqxqUFf6nO89lIkdxczyCayIMlqYimLmEllXkxiQDG4+OAvXArZ6dp08eqhp5DODauEk5YQR4liLIdvdYv3T16jYcedS2lBDrbSJ31G+dJ5bdCbfG2NCsmIhkgyIc48O6a+LHVFsprxblJd007SoyxSSCZGSMKqlFOWXby9hwegPgc1NKUFa8PcPXaTWyh2tytm4J5YkCBrjesJJ7oKIQvQ/e+lSjgW2eO2dJM8wXF1vYqV5hM8h5oXwUOCGAHTr0qRUoIZd2j+za0NjkyNNsGDl/6FbqNn4XeBXp5giuoaLOkmmM888yrLlkaOILH/RbkbiUiVhgkL3jjr64qcUoK57Prxo4raKS4uwwG027WjCMHqNpl5AIA8dxfy8a32vWE8mo2xgkMWLa6DScvmL1ks8IckAE4JHXPdNSilBXer6SbO4s9s9yo237SXEcHOZnmkt5CGRYnVAzbiO6MBcZ8c5NxHLcTWDQTzEr7UGuJLba3yUwHjZEC58AcDOPPrU7pQVrNpFxzCheQzfZONzcLEBlTZgLIEIKAKPis9RlevU1utZtJLeaznmeW5igebmNywWTmJtSTlxIMhcMpIUkCQnwBqYUoKz4mR7v2ue2SXlmG2iDctgZXW5D7kRgGdY1J72MHcQD0Nd/FOk3IabmSPcltO1BIysO3Y5EPd7md5kGMA9fizjxNWLSgqrVdJmKG2EUhhs5UliO04bnzwGMJ068qN50IHyQFNZs3DxuJTFLHJy31K6YkKQQps5Asitju4fG1/wAIDHWrIpQVa1ndvJcNPFI7QS6cZdqHFysDys0kIHR+hWXYMkEFepAzINN1ZptTRoyZYDFMOYbZo+UcwkRCVgC2cEkY+9XzqZUoIFxho9zfXMiQogSCHYjyl0xNKVkEkRCHeYxHH16DLsPWvqxW6urwTxtJaF7G23hod3f5lyWjO/GChPh6EH0qd0oIBb2Mg0aKMo/NW6h3jadzFdRRnl2/ehsGTp0APToKzuK2WO7WTmXFq/J2rcRxiaJ++SYpU2PgjAYHuk7iAehFTGlBpuD2c2UZkjWJu/3VjMQI3vtflnrGXXDlT1BYg1ua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BUUEhQVFRQVGRcZGRcYGR4bGBggGxsWGh0aFRsfHiYfFx4kHRggIC8gIygqLCwsHh4xODAqNygtLSkBCQoKBQUFDQUFDSkYEhgpKSkpKSkpKSkpKSkpKSkpKSkpKSkpKSkpKSkpKSkpKSkpKSkpKSkpKSkpKSkpKSkpKf/AABEIAH8BjgMBIgACEQEDEQH/xAAcAAEAAgIDAQAAAAAAAAAAAAAABgcEBQEDCAL/xABNEAACAQMCAwUCBg4IBQQDAAABAgMABBEFEgYTIQciMUFRFGEIIzJxgZEVFhdCUlVyc3SUsbLS4iQzNTZDYoKhNJKzwcKDk8PRGCUm/8QAFAEBAAAAAAAAAAAAAAAAAAAAAP/EABQRAQAAAAAAAAAAAAAAAAAAAAD/2gAMAwEAAhEDEQA/ALxpSlApSlApSlApSlApSlApSlApSlApSlArhjgZ/ZUf146nzR7ELHlbRnnmUPuyc42DGMY9/jWt3a76aV9dx/DQc/dJP4s1X9V/np90k/izVf1X+euM676aV9dx/DTOu+mlfXcfw0HP3ST+LNV/Vf56fdJP4s1X9V/nrjOu+mlfXcfw0zrvppX13H8NBz90k/izVf1X+en3ST+LNV/Vf564zrvppX13H8NM676aV9dx/DQc/dJP4s1X9V/np90k/izVf1X+euM676aV9dx/DTOu+mlfXcfw0HP3ST+LNV/Vf56fdJP4s1X9V/nrjOu+mlfXcfw0zrvppX13H8NBz90k/izVf1X+en3ST+LNV/Vf564zrvppX13H8NM676aV9dx/DQc/dJP4s1X9V/nqT6VqHPhSXlyxbhnZKuyRepHfXJwemfH0qL51300r67j+Gm7XfTSvruP4aCZ0qGhtd9NK+u4/+qmVApSlApSlApSlApSlApSlApSlApSlApSlApSlApSlApSlApSlApSlApSlApSlApSlArzrod0/2R4gG9sLbaljvHpiTpj0r0VVSab2T3cd3qszPBtvYbyOIBmyDO+5eZ3OgA8cE/TQVwl4/wBrDNvfP2SAzuOcezjpnPhW21q6f23h8b2w1tp+ep65lOc+tSFexe9+wpsuZb803guM732beTy8Z5ed2fLGMedZ+o9k13Jc6VKHg22MNrHLlmyTDJubl9zqMeGcfRQRnTLl/s5rQ3NgQahgZOBgjGPSpR8HSZmsbgsxY8/zJP8Ahp6122XZZdJqWo3ReDl3cV0kYDNuBmI27xswB064J+mt12ScDT6XbSxXDRMzybxy2YjG1V67lXrkUFaaTdP9mNdG5sC31LAycDDjGPStHbXj/azK298/ZBBncc45PhnNWVYdlV0moancF4Nl5FeJGAzbgZ2yu8bMADzwT9Na2HsYvRoz2W+35rXSzg732bRHswTy87s+WPpoIzr10/O0Dvt3oLXPePX43z9a2en3LfbHqg3NgQ3mBk4HdHgPKt9qnZHdySaWyvBiyigSTLN1Mcm48vudRjwzis207MLpdXvbwvDyriO4VBubeDIAF3DZgD1wT9NBV2k3j/a7eHe2RdW/Xcc/J9c1cvCkhPDKEk59kmOc9fkyedRKx7GL1NIuLMvb82WeKRSHfZhBg5PLyD9FWFofC8sOjLZMUMogkiyCdmWDgdcA473pQUNp14/2t3J3vn2yEZ3HPyPXNZ/Et04TQcO3WGPPePX40ePrUptOxi9XSJrMvb82S4jlB3vs2quCCeXnOfdWTrHZDdyrpgV4P6FGiSZd+pVwx2dzqMDzxQamyuG+2q+Xc2BHc9MnH9SPKonoN4/2v6id75E1pg7jkdT4HNWrb9mdyut3N8Wh5MyzKo3NvG+MKNw2YHX3mtFpnYvex6Vd2jPb8yeSB1Id9gEZJO48vIPpgGgnfZG5Oi2hJJJRup6n+sephWg4D0GSy06C2lKmSJSGKElerM3QkA+B9K39ApSlApSlApSlApSlApSlApSlApSlApSlApSlApSlApSlApSlApSlApSlApSlApWs1Dia1t5BHPPFC7LuUSMEDDJHdZsBjkdQDkdPUVhSceWWdqXCTv8AgW+Z3/5YgxH00Egrgmo8b++uP6iFLVD/AIlz35PnWCNsD/XID6rXH2kxy9b2WW8PTuykLD9ECBYz/rDH30G3sNZgnLrDNFKYyA4R1bYTnAbBOD0Pj6VmVDZuGrq1nlfTFslS45ZdZVddjIoQbBEMFdozt6YO45612pwXLP11G7knB/wIcwW/zMFPMlH5bY91Bm6tx7ZW5ZXnVpFBLRxAyyLgZO5YwxT52wK22l6ilxBHNHnZKiuuRg4YAjI8uhr5stHhhi5UUUcceCNiKFXr45AHXNRuLg+8VFhXUnS2QBFEcEaz7QMKrTMWGQABuCAmgkOr69b2qb7iaOJfIuwGfco8WPuGTWt0fjeG5ueQkdwpMZlV5IWjR1DKpKb8MerDxUV2aPwVa2z8xYzJOfGeZjLMf/Uckj5lwPdX1r3C4uXSQTz28iKyb4GVWKsVJVtysMZQEEYI69epoNrdXiRIXkdUQeLOwVR85PQVHZu0O3IPsyXF5jztoWdP/dOIj9DVzYdnNnG4kkV7qUeEl07TsPmD5VT71UVJgoxjyoMDQNZW7tYrhFdFlUOqvgMAfDOCR1HXx8CK7dS1eG3TfPLHEv4UjhR9BJGajh4GlGI49RuorVRhIYxEGQDwVZthfaB0GckADrWdpXAlnA/MEXMm6fHTEzS59d8hJX/Tig6rDj63nuY4YlnYSh9k3KZYWKLuIV3xu6dcqCPfUkJrX63oUd1GEk3jadyPG7JIjYK7kdSCpwxHvBINaNOzCyOOcJrkjzuJ5ZB9Kltp+qgzNW7QNPtsiW7hDDxRW3uPnRMsPqqQZrAtOHraKNo4reGONwVZEjVVYEYIYAdcj1rQL2cqD3L/AFJE8oxdEqo9FLKWAH5VBL66ZrtE+U6r85A/bUebs7tWGJmuZ/zt1O4/5eZt/wBq7IeznTVHSxtj+VErH62BNBIIZldQyMGU+BByD8xHjX3WLpumRW8SxQosca52oowBkknA+ck1lUClKUClKUClKUClKUClKUClKUClKUClYmr3nKt5ZM45cbvn02qT/wBqrXh3iTiGW1ik9ktXDIpDyPsdwQMOyh8KSOvgPmFBatKom+7cdShuzaPa2omVxGQC5G4kAdd+PPxqR69xfr9rbvPJY2myMEsUdnKj8IqJMkDxOPL3UFp0ry/2g8V6qvJhurslJbeKYCLEYZZFPSTaAWOQcjqPSvTsXyR8woPulKUClKUClKhfHvEOoWMUtzDHay28YUlWMglGcAnp3SAT7unrQTSlVBwT2q6jqsrx29vaJy13M8jSYGTgABepJ/7HrVlapJdLbAwm2E4ClzLvEPQd/BHeAz4E+XjQZ15YRyrtljSRfHDqGH1EGvuC2VF2oqqo8lAA+odKqzhHtF1bUi3s9naiNSVM7tIIsjyX75z7gOnTOM1Z+n83lLz9nNx3+XnZn/Lu64+egyKUpQKUpQKUpQKUpQKUpQKUqO8czXqWrvYNArorMxmDHuqM/F46bun3wIoJFSqM7CeI7m81K5kuZnlbkD5R6D4xeiqO6o9wAq86BSlKBSlKBSq44p7ZooZ/ZbGJr26J27UOEDem4AlyPMKMDrkjBrIto+IJVDu+n2+f8Pa7ke5jkjPzE0E/pVY6zx3qulqHv7SC4gyAZrZmXbnw3q4OM+HgBnpmp5w5rqXlrFcxqyrKu4Bsbh1I64JHlQbKlKUClKUClKUClKUClKUClKUHRfWSTRPFIN0cisjrkjKsCCMggjIOOldkUQVQqjCqAAPQAYAr7pQeVuMP7yS/pafvJXqO8tEljeOQbkkVkZfVWBBHTr1Bry5xh/eSX9LT95K9U0Hmr4QFssepQog2olpEqj0CvMAPqFXzrPGNnZKvtVxHESAQpOWI9QoyxHvxiqL+EV/a0f6NH/1JqtS77HdPmhfmJJJPIuTcSSO0xbHRic7enpjHuoJVofEdveR8y1mSVQcEqeoPowPVT84rt1bWoLWPmXEqRJ4bnYAE+gz4n3DrXn74O10y6nKu7CNbuWHl3XjwT82T9ZracLcVrqGsT3tzDcXEduNttFFC0yxbidrMBkK21ScnxYk/ejAWxo3aHp91JyoLqNpD4IcqzfkhgN30ZqRVRXa/FLqD28tlYXwmiLbpDbOhx3SozjJIIJHpk+tXHw3cSvZ273ClZmijMikYIcqN2R5dc9KDZVEu1f8Asa8/Nf8AktS2ol2r/wBjXn5r/wAloKv+DX/xF5+bj/eaplrl/Jrdy1jaOUsITi7uV/xSP8CE+f8AmPh9GA9OcCJeGz1H2E9/lR8wDPMMe594ix4N6+eN2OuKlfYZ2ki3cWFyQIpG+Jc9NjsfkN/lY+B8j7j0C+tN02O3iSKFAkcYCqo8AB+31yepOTTUdSigjMk8iRRr4s7BVH0n9lZNUQ3FC6jxA5njnntbLfyoYomlBZWCcx0XyJy2T6IKC0dN7StOuJRFFdxGRuiqcruPkFLABifIDxqSk1S3bATqVvELbT74zxyZ3tauuEKtuXJGTltpx7j9O71LRpLzhoNf8+O4gtpnI3MjFolfaZl8H3BFJ3DPU4xmgntpxLbSvKkc8btCA0m1gQgOflHwHyT59POtTF2n6Y03KW9hLk4HU7Sfc+Nh+uqX7DOFob57pLgyNEqxExK5VJDmTHNC4LBcZAzjr519dunA1rYPbSWicoTcwMgJK5Tl4YZJIyHwR4dB76D0dmtba8SW0kkkcc8bvCA0gVgdgOflkdB4HpnpUFudIW+4ZiaZ5d0dnzAVkZdzJEccweEg7o+UD5+FVz2GcLxX0tylwZDEqxkxK5RJO82ObtwWA8QM4z60F0p2oaYZuUL2HfnHidufc+Nn+9SmvOfbpwLa2BtpLSPlCXmK6AkrldhBGScfKIPl0HvzLtZ46ls+F7SRGPtE8ccKP5rhTuf5wq4B9SDQT3Wu0CwtH5c91GjjxQZZl/KCglfpxWz0fXILuPmW0qSp4ZQ5wfRvNT7j1quezvU4LPT419ivnklQPNILSRuazjce9jvr1wPIjr5mo92YaZd22uytHaXMFjcGYYkiZFVRveLdnoCMBR+UR50F4XN0kaF5GVEUZZmIVQPUk9BUJ1vtS0x4J4lvIi7RyqPlYJKMAA23b/vUHvtXOucQrZuSbG2ZyYwcLIYgcs/4W58KPRfDBJqy+M+ErWbT5o3gjwkTlNqhTGVUkGMgd3BHl0Pgcigp/wCDrOqXd27sFVbfczE4CgOpJJPQADrmrs+3nT8Z9utMfpEf8VUt8G9c3tyD4cgfvrWu7a+G/YNUS4hVVjnxKowNokQjeMeBBO1iP85oPQz8RWwgE5uIRAxwJTIojPUjo+dp6gjx8q+dP4ltZ32QXMEr4LbY5UdsDGThSTjqOvvrWPxRbnSPbiqmHkc3YQMZx/V+md/c+etd2ScJiz06NmQCef42Q4wRv6qnqAq4G3yO6gm1V3238XtZadsiYrLcsYww6FVAy7KfI4wvu3Z8qsSqN+Ewh/oJ8v6QPp+I/wC1BkfBz4ZTlTXrgFy3JjJ+9ACs5H5RYD/SfWrqqt+wGYHRlA8VllB+fIb9jCrIoMbUdPSeF4ZV3RyKyMPUMMGtXwToT2Onw20rKzRBgWXOCN7EeOPvSM/TW9qn+3XipxJb6bEzr7RtaYoCXZWfYqKB1bJDEr54UeZyE2uu1HTI5NjXkW7OOmWUH0LqCo+upLa3aSorxsrowyrKQysPUEdCKrzUtRtjpsllFpt/y+UyInsbgZ2na2SPlbsHceuetR/sd4bums7uyvorqCBjG0ed8TAndvCN0OO6pI8PHI60FrtxFbi4W250ftDAkRBsvhRk5A+T09cVqdQ7TNNgl5Ul5EHBwQCWAPozKCqn5z0rz/2b6Ck2t+zM8qx5uFJR9rsqq+VLDqAwGDjGQTU47ZezSytdOFxawiF43RThmIZWyMMGJ6g4OfnoLjn1eFIDO0qCELu5m4bNp8CG8CD5Y8arfh3tnhutVlVpY4LKOFtjSsqGV98feJbGO7nC+mSevQYHZRpsV7w8yXUazJDLOY1bqFIQMCPpkb66g/YXw/b3l/NHcxJKiwFgrDIB5kQz9RP10HpHT9TiuE5kEiSoSRuRgy5HiMjpWi1LtL02CQxyXcQcHBC5fafRioIU+41Bu2LWF0uxisbBRB7SXLcvptQY3AeYLswGfQMPOt3pN/aW9iLNdOv2i2bXHsUnxpIwzPkdSx65Ph7sUE90/UY541khkSSNvB0IZT8xFY11xDbxzJA80YmkOEj3d89CfkjqBgeJ6VTvYvw9eI13a3cF1DazR78tzIiHVlHccYIZlPXHiF69KhWl8PL9sZtFkkWMXMse4N8YUG8EbvHJXK7vfmg9E2/HthJdeypdRNPkgIDnJHiobG0n3A5rf1XNn2H2UOoRXcLSRrEVcQZ3LuXwO5iWxnB29evnjpVjUChpWt1uyuJEAtrgW7Z6sYhLkYPQAsAOvXPWg80cYH/+kl/S0/eSvVNU7efB5EsrzSahK0rsXZ+UoJYnJPR+nX0qyuHtMuoQRc3ftIwoU8lY2GM5LFWIbPTyHh76Ch/hFf2tH+jR/vzV6MT5A+YfsqsOJuxR9Qn591fs0m0INsCqAoJIAAf1Y+PrUyXRb32ble3Dm7uk3syZCbcbdm7aTnru+jFBRPYHDv1KZc43Wswz6ZaIV9di/Ey6dqUsF0REso5TFugSSNjt3nyGdy58iR5ZqwuGuxN9Pm59rfssm0od0CspBwSCC/qAforv7QexKHUJTcQycidvl93dHIfDcQCCrepGc+mcmgsae6RELuyqgGS7EBQPUsegHvr407UI54klibdHIAytgjIPgQCAetVRwx8H5Y3Vr65M6IciBQVjJH4ZJyR7gB8/lVvIgAAAAA6ADwHuFB9VEu1f+xrz81/5LUtqIcacGXGoK8XtxhtnC5iWBSxxg4MhbJBIzgAenWgrH4Nf/EXn5uP95qw+2zsy9lkN7bL/AEeRvjEA6RO3mB5Ix+gE48CBU44Z7GJdPlMlpqLozDawaBXVhnOGBf18xg++rHksBJByp9soZNkmVwr5GG7vXAPpnpQVr2LdpvtkQtLlv6TEvdYnrMg88+bqPHzI69e9VdcDa2NI1+Vbk7ULywSMfBQXBVz7sqpz+CSam8HweBFPzYL+WJlbdGRGNydene3jJA6ZwM+lbTi3sVF+iyS3P9NUYacRBVlA+TzI1bAYDA3A+HkcDAWSLlCm/cuzG7dkbceOc+GPfUe4k1WK50e8lgcSRm2ugGHgdqSKdp8xkHqOh8Rmq94f+DxtYe2XZkhBzyYgyhvymJ6D5hn3irH4j4Yee1FrbTLawlGiZViV8oV27UyQEwMjI9fKgqj4NP8AW3v5EP7ZayvhL/Jsfyrj9kNSbgzskk0yUvbXxw+zmK0CkOFOcA78qepGR6+dd3HHZXJqkime9KxxlzFGsC9wNtyC27LnujqfTwoOzRf7rL+gP/0nqBfBq/r7z83F+89WBb9n92ll7Euo/EbDF/wybwhBUru3+hxnGaweDuyKTTJS9tfHD7RIrQKQwU5wDvyp8RkevnQR34S39VZflzfsirR8eacz8M6XKASsXRvdvDYJ92Vx9IqxuOuy2TVJFM16VijLGONYV7m7Gctuy57o6mtnoPARismsrmcXVqU2KjRBCoyT8pWJPlg9CCAc0Gu7G+MorvToodw59uixume9hO6rgeJBUDr65qY3WswxzRwvIolmJ2J4s20FicDqAAp7x6eWeoqm734N7ibNteBY89N6Heo+dThj7+7VhcBdmcGmBnDNNcOMPO/jj8FBk7F6epJ6ZPQYCjuzfU/sfr+24Owb5oJCfvSxKgk+Q3gZPp1r0hxEf6HcfmZf3GqD9onYxFqMvtEUnInON527kkwMAsMgq2OmR6Dp51j6L2R3QhMV5qU00QQqkCs6xZwQvMO7c6D8DoOg8ulBDPg3f8dc/mB++tWP21cMe16VIyjMlv8AHL64UHeP+TJx6qK1/A/YqNPfme2zmQ43CICNGAIba2dzMMjyK5qy5ACCDjGOufDHvoPOPZpqUl/DBpBBMS3HPlP3vJTDmI+5pcfSwr0hVYdiXCsUK3V3FkxzzSJAT48mN2Cn/Uf3Vqz6BUG7YODm1DTmWIZnhbmxjzbAIZB7yp6epC1OaUHnnsE40W1uJLKdtizsDGW6ASDulTnwLDA6+agedehqgvGnY9ZagxlIaCc+MkeO8fWRD0Y+8YJ9aw9N4M1m1URw6pHLGOiieHLAfPkt9G6gnerapHbQSTTMFjjUsxPoPT1J8APMkCvNfaVqVw1xYajIoVpoUlTAIUFJXZVGSc4RoyT5knwq09U7Kru/K/ZLUnkjU55MESxpn1zkgn3lSRUk1/s8tbuwjsnDBIVRYnB78exQoIPn0GCD0P1EBsuGOJYL+2SeBgysBlc95D5o48iP9/EdDWTBrMLzvAkitLGqs6r12BiQN5HRScHuk588YqmLf4OMyS9L8LH+EsbByPTG/H+9Wbo/A62Nkbewk5DkgtM6CV2PTJcEqCSOg8h6UFI9lH95T+Vdfskq0O3r+xpPzkP71a/RexF7S6F1DqDCcFzuaBWB3ghsrv8APJqRca8CT6lEsMl5y4cJvVYFJd1zltxbKgnrtHhjxNBGOwv+wp/zs/8A046h3wcT/wDs5/0Zv+pDVq8C9nkmmqYlu+bbMWZomhUEllC5DhsgdB0wfoqEj4PMsd1vtr8xR5O1grCZQfvQVYAnHTORn0oML4SWnsJrSfrsKPHn0YMGH1hj/wApq1uBOMItRs45UZTJtUSp98j47wI8cE9QfMYrrn7O7WTTzYyB3jJ3GRmzKZD15u8/f5PzY6Yx0qsf/wAcJVlzHfKqfhctg4HpgNg/WKC5/szD7R7OJFM+wvyx1YKCo3Nj5PVhjOM+WcGvPWkf3wb9Mn/+Srm4c7PU0+0eKzk2TyYL3MiCRmIPmuQMYyAuemc9TnMXg7EHS99tXUH9p5jSb+QmNzZz3d2MHJ6UFq0rC0i2mjj23EwmfJ74jEYx5DaGPh65rNoFKVharrMNsgedwik4BOfHBPkPQUGbStRYcWWs+3lTo25lRcZ7zMrsAuR1yqMenkDWRfa7BCJDLKqcpUZ8n5IkZkQn8plIHvFBn0rW6VxFb3JYQSByoBOARjPzgVmTXqIyIzANISqA+LEKzkD1wqk/RQd1K00XGFo03JWdC5YoPHaWHiivjYzj8EHPQ9KzfsvDslfmLshLiRs9EKDLbvTA6mgzKViW2rQySPGkitIgRmUHvKHGVJHoRXB1iH2f2jmLyNnM5me7txndn0x1oMylazS+Jbe5YrDKHYDJABGBkDPUDzNZlxepGUDsFMjbEB++bazbR79qk/QaDvpWruuKLaMOXmQCN1jc5ztdhkIcffY8vHqK6ouMLRkLidNgZELHKgM5woyQPE0G5pWBfa7BDv5sqJy0EjZPyUJK7j7sjFdk+qxIVDSKNyu69fFUClmHqAGBz7xQZdK0tjxlaTMFinViQWGAeoALE5xjGBmvvTOLrS4cJDPG7sNyqDgsPElAcbhjr0zQbelYC67AYkmEqGORlVGz0Zmbaqr6kt0x45z6V9arrMNsgeeQICQq56lifvUUZLHoTgAnoaDNpWnbi60EInM6cpn5Ybr8vqShGMhgAe6RkYrmHi20ZQwnTaZFiBOQC7/JUZA6mg29K1+oa/BAWEsiqVCEjqSA5cKSAPMxsP8ASawoeOLJ42kW4Qom3Ldcd5tq9cdct06UG9pWlj4ytGjeQTrsj272OQF3naviPNugrI0viK3uWZYZUdlAJUdGAPQEqcHGemfCg2VK09/xfaQyNFLOqyLgsvUkZGRnAOMjrTUeL7SBtss6q20MR1O1T4NJgHlqfVsDxoNxVRcf6TrlxqZjtXdLORFQMrKI1VlAkMo8S2Sx8M4xirI1Dim1gKrLMil13qOp3L4bhgHI99ZMWsQvBz0kVodpbepyuFznw9MHI9xoOdJ0xLeCOCMYSJFRfmUAdff0zWXWit+ObJywW4QlQzN490Kpdi3TphRnr5VtX1CMcvLgc07Y/wDOdrPhfXuqT8wNBkUrSWXGlnK6pHOjs5woGep9xxisrVeIbe2KieVULhioOSSF25IAB8Nw+sUGxpWmuOMLNEjdriPZMGMZB3B9uA23GfAkA+hpJxjaLGkhnULIWCHB7xX5WBjPSg3NK07cXWghE3tEfKL8vcDnv4J2EDqGwM4IzQcXWnJabnpylYIWOR3jjCgEZZjnoACTQbilamLiu1aF5hMnLiOJCcgoTjAdSAyk5HQjzFcW3F1pIJCs8Z5SGR8nBVB4uQcHaPXwoNvSsCbXYFhSZpUEUuwI+e6/Mxs2nzznpXD8QW4IBmQEy8gAnxkxnl/lY8qDYUrDm1iFObvlReSqtJuIARWyQXJ6AHafqrp0niO3uSwhkDMoBK4KsAfBtrAHafJsYNBsqVi3upxQ7BK6pzXWNNxxuds4VfUnHhWJqfFFtbycuaZUcqH29SdpJAOAD0ypH0Gg2tK0l1xrZRhGe4jCyKGRgcqwJKgggEHJGPnrmbjG0VEczDbJu2YVmZghwxChS2AfE4wMj1oN1Suq1uklRZI2V0cBlZTlWB6ggjxFdtArqux8W+PHa37DXbSggP2MlbT9GjXmxOjW25lQF4sWkwJZXUhep2ncOhPrisLiTSZ09u3STzEppZWXlKWGy7mZtixxgOUHfxtJ69emKsulBHuF9R5jOPaLic4B+OtjAF8fknkxhs+nXwrUavfNd3VvFEksc0Et3vLIwCLyLiGOXft2kOXRlwSevuOJxSgreW5Emkx6dHDKl2I4YuWYnAhdCnxpk27NileYHDd7AxknFLvQbhrTVis1xGGkvCsKxxkSAxjG3dGZDu8O6fmqyKUFeRaTMlzcXcUbc6D2YhcEc+P2eITQgnox7uV9JEXwyayWspPtY5ex+Z7Dt2bTvzysbduM5z5VOqUGptontld57ma4Xu4BiXK9cd1YowzZyM+OMZ6da1vHWnyTexrEzxn2oZkRdzRryLkFhkEKeuAx6AkHr4GUUoKyu4ZIrGK2KSRSWd3BvlihZw65Zhcxja/MLA5cHcQ+7PkTmakou7eOJnuLtfa7bmCa2aLCFiGGOUgZcA5PXHmR0qwaUFU6pplyGu4ZEll5VrDEku0tz1FwWUkgd5wh2uPMqW8CKzb3SJobn2cRu9vHbXxgcAkKsqxbYCfwkZSFHmhQeINWTSgr/hW9Ps8cTXF27ezbeTJaNGikReHM5C+GCBluvvNdemzG4ttLt445hLbtavIzwyxrCIo8SZd0UEt1jwpJO4+QJqxKUERseHguqyHv8hEW4jQj4pZ5zLHKy9PlbY92M9DNIfvq7+IZOTfW1zIrtAkVxGWVC/KeQwMrsFBYArGybsdMjOAak9KCveILzmrFPFFNbp7arc9IWaWRRbSpzjDyywGSIgWU5AB6AivrUIFvYreJ3nukN2BIZbdoSqNBOPDlR9AT8vHQkdfCrApQQ3hKK4F9crcq5aKC2hExGFnCyXTCQHwLFJF3jyfd5YrVtaSLoNqpEqOk1qzbY2aSMLdIxcR7SSVUbsbT4eBqxqUFf6nO89lIkdxczyCayIMlqYimLmEllXkxiQDG4+OAvXArZ6dp08eqhp5DODauEk5YQR4liLIdvdYv3T16jYcedS2lBDrbSJ31G+dJ5bdCbfG2NCsmIhkgyIc48O6a+LHVFsprxblJd007SoyxSSCZGSMKqlFOWXby9hwegPgc1NKUFa8PcPXaTWyh2tytm4J5YkCBrjesJJ7oKIQvQ/e+lSjgW2eO2dJM8wXF1vYqV5hM8h5oXwUOCGAHTr0qRUoIZd2j+za0NjkyNNsGDl/6FbqNn4XeBXp5giuoaLOkmmM888yrLlkaOILH/RbkbiUiVhgkL3jjr64qcUoK57Prxo4raKS4uwwG027WjCMHqNpl5AIA8dxfy8a32vWE8mo2xgkMWLa6DScvmL1ks8IckAE4JHXPdNSilBXer6SbO4s9s9yo237SXEcHOZnmkt5CGRYnVAzbiO6MBcZ8c5NxHLcTWDQTzEr7UGuJLba3yUwHjZEC58AcDOPPrU7pQVrNpFxzCheQzfZONzcLEBlTZgLIEIKAKPis9RlevU1utZtJLeaznmeW5igebmNywWTmJtSTlxIMhcMpIUkCQnwBqYUoKz4mR7v2ue2SXlmG2iDctgZXW5D7kRgGdY1J72MHcQD0Nd/FOk3IabmSPcltO1BIysO3Y5EPd7md5kGMA9fizjxNWLSgqrVdJmKG2EUhhs5UliO04bnzwGMJ068qN50IHyQFNZs3DxuJTFLHJy31K6YkKQQps5Asitju4fG1/wAIDHWrIpQVa1ndvJcNPFI7QS6cZdqHFysDys0kIHR+hWXYMkEFepAzINN1ZptTRoyZYDFMOYbZo+UcwkRCVgC2cEkY+9XzqZUoIFxho9zfXMiQogSCHYjyl0xNKVkEkRCHeYxHH16DLsPWvqxW6urwTxtJaF7G23hod3f5lyWjO/GChPh6EH0qd0oIBb2Mg0aKMo/NW6h3jadzFdRRnl2/ehsGTp0APToKzuK2WO7WTmXFq/J2rcRxiaJ++SYpU2PgjAYHuk7iAehFTGlBpuD2c2UZkjWJu/3VjMQI3vtflnrGXXDlT1BYg1ua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2514600"/>
            <a:ext cx="5723468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 101: The ADA &amp; Cultural Spaces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Robin Jones, Director</a:t>
            </a:r>
          </a:p>
          <a:p>
            <a:r>
              <a:rPr lang="en-US" dirty="0" smtClean="0"/>
              <a:t>Great Lakes ADA Center</a:t>
            </a:r>
          </a:p>
          <a:p>
            <a:r>
              <a:rPr lang="en-US" dirty="0" smtClean="0"/>
              <a:t>University of Illinois at Chicago</a:t>
            </a:r>
            <a:endParaRPr lang="en-US" dirty="0"/>
          </a:p>
        </p:txBody>
      </p:sp>
      <p:pic>
        <p:nvPicPr>
          <p:cNvPr id="8194" name="Picture 2" descr="Logo for the Chicago Cultural Accessibility Consor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095750" cy="9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2530" name="Picture 2" descr="Picture of woman sitting in theatre using closed captioning gl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556" y="2362201"/>
            <a:ext cx="3399493" cy="1904999"/>
          </a:xfrm>
          <a:prstGeom prst="rect">
            <a:avLst/>
          </a:prstGeom>
          <a:noFill/>
        </p:spPr>
      </p:pic>
      <p:pic>
        <p:nvPicPr>
          <p:cNvPr id="22532" name="Picture 4" descr="a reflector is used to see captions displayed from a board in the back of the theater (referred to as rear window captionin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0"/>
            <a:ext cx="2151993" cy="2000251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114800" y="3657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6" name="Picture 8" descr="Image with written words:  audio recording or written transcri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3188458" cy="24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20574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limited options……..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90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…..to unlimited possibilities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Americans with Disabilities Act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 descr="Graphic with Americans with Disabilities Act in writing with international symbols of accessibility arranged to form a square.  International Symbol of Accessibility, International Symbol for Blind, International Symbol for Sign Language and international Symbol for Assistive Listen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1836"/>
            <a:ext cx="206190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of people gathered into the shape of A D A in a large parking lot.  This is an ariel view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124003" cy="19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the ADA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Prohibit discrimination on the basis of disability</a:t>
            </a:r>
          </a:p>
          <a:p>
            <a:endParaRPr lang="en-US" sz="2600" dirty="0"/>
          </a:p>
          <a:p>
            <a:r>
              <a:rPr lang="en-US" sz="2600" dirty="0" smtClean="0"/>
              <a:t>Integration vs Segregation</a:t>
            </a:r>
          </a:p>
          <a:p>
            <a:endParaRPr lang="en-US" sz="2600" dirty="0"/>
          </a:p>
          <a:p>
            <a:r>
              <a:rPr lang="en-US" sz="2600" dirty="0" smtClean="0"/>
              <a:t>Equality of Opportunity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Photo of the Signing Ceremony on the White House lawn for the ADA on July 26, 1990 with President Bush, Justin Dart, Evan K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390775" cy="15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ADA Facts you should know……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3886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Based on Section 504 of the Rehabilitation Act</a:t>
            </a:r>
          </a:p>
          <a:p>
            <a:pPr lvl="1"/>
            <a:r>
              <a:rPr lang="en-US" dirty="0" smtClean="0"/>
              <a:t>Same definitions, etc.</a:t>
            </a:r>
          </a:p>
          <a:p>
            <a:r>
              <a:rPr lang="en-US" dirty="0" smtClean="0"/>
              <a:t>Applies to covered entities </a:t>
            </a:r>
            <a:r>
              <a:rPr lang="en-US" b="1" dirty="0" smtClean="0"/>
              <a:t>regardless</a:t>
            </a:r>
            <a:r>
              <a:rPr lang="en-US" dirty="0" smtClean="0"/>
              <a:t> of where their funding comes from</a:t>
            </a:r>
          </a:p>
          <a:p>
            <a:r>
              <a:rPr lang="en-US" dirty="0" smtClean="0"/>
              <a:t>Exemptions:</a:t>
            </a:r>
          </a:p>
          <a:p>
            <a:pPr lvl="1"/>
            <a:r>
              <a:rPr lang="en-US" dirty="0" smtClean="0"/>
              <a:t>Religiously controlled and operated entities</a:t>
            </a:r>
          </a:p>
          <a:p>
            <a:pPr lvl="1"/>
            <a:r>
              <a:rPr lang="en-US" dirty="0" smtClean="0"/>
              <a:t>Tribal Entities (those with recognized treaties)</a:t>
            </a:r>
          </a:p>
          <a:p>
            <a:pPr lvl="1"/>
            <a:r>
              <a:rPr lang="en-US" dirty="0" smtClean="0"/>
              <a:t>Private Clubs  (those that meet the IRS definition)</a:t>
            </a:r>
          </a:p>
          <a:p>
            <a:pPr lvl="1"/>
            <a:r>
              <a:rPr lang="en-US" dirty="0" smtClean="0"/>
              <a:t>Federal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20248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Titles of the ADA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Title I – Employment</a:t>
            </a:r>
          </a:p>
          <a:p>
            <a:pPr lvl="1"/>
            <a:r>
              <a:rPr lang="en-US" dirty="0" smtClean="0"/>
              <a:t>Private employers with 15 or more employees</a:t>
            </a:r>
          </a:p>
          <a:p>
            <a:pPr lvl="1"/>
            <a:r>
              <a:rPr lang="en-US" dirty="0" smtClean="0"/>
              <a:t>Public employers with 1 or more employees</a:t>
            </a:r>
          </a:p>
          <a:p>
            <a:r>
              <a:rPr lang="en-US" dirty="0" smtClean="0"/>
              <a:t>Title II – Local and State Government Entities</a:t>
            </a:r>
          </a:p>
          <a:p>
            <a:pPr lvl="1"/>
            <a:r>
              <a:rPr lang="en-US" dirty="0" smtClean="0"/>
              <a:t>Publicly owned and operated facilities -</a:t>
            </a:r>
            <a:r>
              <a:rPr lang="en-US" dirty="0"/>
              <a:t>Theatres, Museums, Zoos, Parks, Convention Centers,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Title III – Places of Public Accommodation</a:t>
            </a:r>
          </a:p>
          <a:p>
            <a:pPr lvl="1"/>
            <a:r>
              <a:rPr lang="en-US" dirty="0" smtClean="0"/>
              <a:t>Privately operated facilities - Theatres, Museums, Zoos, Parks, Convention Centers, Restaurants, Retails stores, hotels, etc.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85560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 IV – Telecommunications</a:t>
            </a:r>
          </a:p>
          <a:p>
            <a:pPr lvl="1"/>
            <a:r>
              <a:rPr lang="en-US" dirty="0" smtClean="0"/>
              <a:t>Telephone Relay Services</a:t>
            </a:r>
          </a:p>
          <a:p>
            <a:pPr lvl="1"/>
            <a:r>
              <a:rPr lang="en-US" dirty="0" smtClean="0"/>
              <a:t>Publicly funded Public Service Announcements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Title V – Miscellaneous Provisions</a:t>
            </a:r>
          </a:p>
          <a:p>
            <a:pPr lvl="1"/>
            <a:r>
              <a:rPr lang="en-US" dirty="0" smtClean="0"/>
              <a:t>Retaliation</a:t>
            </a:r>
          </a:p>
          <a:p>
            <a:pPr lvl="1"/>
            <a:r>
              <a:rPr lang="en-US" dirty="0" smtClean="0"/>
              <a:t>Attorney’s Fees</a:t>
            </a:r>
          </a:p>
          <a:p>
            <a:pPr lvl="1"/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Panelists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Christena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Gunther – Elmhurst Historical Museum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Evan Hatfield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Steppenworlf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Theatre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Lynn Walsh – Chicago Children’s Museum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Philip Dawkins – Playwright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07225" cy="76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Required?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Auxiliary Aids and Services/Effective Communication</a:t>
            </a:r>
            <a:endParaRPr lang="en-US" dirty="0" smtClean="0"/>
          </a:p>
          <a:p>
            <a:pPr lvl="1"/>
            <a:r>
              <a:rPr lang="en-US" dirty="0" smtClean="0"/>
              <a:t>Provide alternative formats of print materials</a:t>
            </a:r>
          </a:p>
          <a:p>
            <a:pPr lvl="2"/>
            <a:r>
              <a:rPr lang="en-US" dirty="0" smtClean="0"/>
              <a:t>Braille</a:t>
            </a:r>
          </a:p>
          <a:p>
            <a:pPr lvl="2"/>
            <a:r>
              <a:rPr lang="en-US" dirty="0" smtClean="0"/>
              <a:t>Large Print</a:t>
            </a:r>
          </a:p>
          <a:p>
            <a:pPr lvl="2"/>
            <a:r>
              <a:rPr lang="en-US" dirty="0" smtClean="0"/>
              <a:t>Audio/Digital taped</a:t>
            </a:r>
          </a:p>
          <a:p>
            <a:pPr lvl="2"/>
            <a:r>
              <a:rPr lang="en-US" dirty="0" smtClean="0"/>
              <a:t>Electronic format</a:t>
            </a:r>
          </a:p>
          <a:p>
            <a:pPr lvl="1"/>
            <a:r>
              <a:rPr lang="en-US" dirty="0" smtClean="0"/>
              <a:t>Provide Different forms of communicating aurally and visually  delivered information</a:t>
            </a:r>
          </a:p>
          <a:p>
            <a:pPr lvl="2"/>
            <a:r>
              <a:rPr lang="en-US" dirty="0" smtClean="0"/>
              <a:t>Sign Language Interpreters</a:t>
            </a:r>
          </a:p>
          <a:p>
            <a:pPr lvl="2"/>
            <a:r>
              <a:rPr lang="en-US" dirty="0" smtClean="0"/>
              <a:t>Real-Time Captioning</a:t>
            </a:r>
          </a:p>
          <a:p>
            <a:pPr lvl="2"/>
            <a:r>
              <a:rPr lang="en-US" dirty="0" smtClean="0"/>
              <a:t>Assistive Listening Systems</a:t>
            </a:r>
          </a:p>
          <a:p>
            <a:pPr lvl="2"/>
            <a:r>
              <a:rPr lang="en-US" dirty="0" smtClean="0"/>
              <a:t>Audio Description</a:t>
            </a:r>
          </a:p>
          <a:p>
            <a:r>
              <a:rPr lang="en-US" b="1" i="1" dirty="0" smtClean="0"/>
              <a:t>Unless it would be a fundamental alteration or undue burden/hardship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AutoShape 4" descr="data:image/jpeg;base64,/9j/4AAQSkZJRgABAQAAAQABAAD/2wCEAAkGBxQTEhUUExQVFhUXGB0XGBcXFxwdHRwcGhwcIBgfHBccHyggGhwlHBgXIjEiJSkrLi4uFx8zODMsNygtLisBCgoKDg0OGxAQGy0kICQsLCwsLCwsLywsLC0sLywsLCwsLCwsLCwsLCwsLSwsLCwsLCwsLCwsLCwsLCwsLCwsLP/AABEIALEBHAMBIgACEQEDEQH/xAAcAAABBQEBAQAAAAAAAAAAAAAFAgMEBgcAAQj/xABDEAACAQIEAwUGBAQFAgUFAAABAhEAAwQSITEFQVEGEyJhcQcygZGhsSNCwfAUUmLRcoKi4fEzkhUWJEPSNDZ0srP/xAAaAQACAwEBAAAAAAAAAAAAAAACAwABBAUG/8QALxEAAgIBAwIEBgICAwEAAAAAAAECEQMSITEEQSJRcfAFEzJhkaHB0YGxQlLxI//aAAwDAQACEQMRAD8AyM0hqW1JNIN8hDUk0tqbNGhMjya6a9IO/Ic6TVg2SMPbLZvJS3wEf3ryykkxScPfK5v6kKf90f2rS+C+yzv8JZvpeFh3tBh3jBxcZoI8Kgd2sNESx0GlDOcYRuTorllCtW6LcPw5kb0rj/Z7FYI/+ptEKdryeK23TxDaejQagWMZl6UmbclsPhGPJeuE4BY0AB56AH7V7xjgC3VIO/I0D4d2iVd4Hyoqnaq2feIrGlljK0Mm4NUZ7xXhb2HhgY5GmLN2Y1gjY1fOJ8Yw91SH1+VUziXDcvjtHPb6jceTDlXQhPUt9mY/pf2JFrE5xqYb961HxBIqALpp83ARNMoG/IWmOIqXZ42ymdeh/T9fnQi4tFOzXZvEY64beHUMwEmSBA+5+FBOEKuQyOSfYKYftBPURJn0BI29KW/aUkAbR5Ud7H9h8Rb4gcLiLdiTb7z8S2t1fC0ASYInMZjeB0EQfaH7P72BJugi5aJJZlQKqEnQROgkwANorIlgcq/Hr5eppeTKl9wDd4vJJk6xUC/i5qFXQa2RxRXBmllnIdL1yXKayHpXotN0NHSF2yfh8SBuD8DRFcanJWHqQf0FARh3/lb5UtbVwaw4+BpM8UZdzRjzTj2LR/ECNjptQ7iF9CIyn4/8VAsriGICi8xOgAVjJ6AAamrvwf2ZYm4A+JuNaUicgUs58v5V5a60uOBRd2On1LkqoojvyAivLK5mUHmwHzNbThfZ/wAPsr47d242/wCI5JPwQqFA8wZrwdkbFwg28FaSCpUh3UgiCDvE9Z36U69jMrb3H04YEtM7bL/aBVh4L3Tr7wGnPSgXaa7fNoWTayIDmY8z/L6CftXvZjAE3EJMLqTr0BjT1ryWTp5wT+bs7PRyn87C56vQtVzBrEr4h1UE/UCKzf2kXfw8mVlzMNSInLO3XYVtVgWVUDwfGKz3tV2eXiWIS3ZuKothi5UBolgBzEc63YuhWCcJXdnLw9U2pJ8U9zGRYgU8jADl9atfbDsG+Dtm53pIBE5kAnMQBlhjrrzqm38Oqxmt3WkSD4tRJ6acuVdSLUwN1ugUTSTT1zCXQJNq5HULmX/uWRUbvB1rXTEfMi+GesaQaWw514w2okLbslcOxKqGS5IW5lBYRplMiQeUkT5TUO+oDMAQQCYI2jlSjcMHYjofv++opo+QirQtnjHSvpjs3g1XD2ziMtzu2FuwbTNDLlUCVze8G8JnaNK+deC4XvcRYtEgZ71tCTt4nAMzpGtfS1i6rMWQrZtYY3bbWVAhbitmDkD8hyhhoD46xdfFuCfl7/1Y/p5bte/b4DeFCZgNBb7sKLZXkTAmfQiPM180+0DuV4lilw6olpbmVVtiFBVVDwBoPGH25k19BcE4g14Zy6ZQJN0aFmggyh90qYPTUddPmTit0viLrkgl7jvI2OZiZEcjM/Gg+H5Zzg0+FwDlxuE6fI/hcEX2ZB6k/oDRSx2YuNtcs/Nv/jVafbSfOoprXom+JfouUort+y+L2Hvkf9Sx/wBzf/Cmv/KeItElXtdCJYhh0Iy61TbOLK1NscT6irWOf/b9CvmLyJ3G+AsgzoBG7KDOXrB5rQK3dKmRvRq1xcAzzqPxRLdwh7MK0DPbnduqCBIP8u48xTUmluLb32IbY9ugo92M7YXsBe71EV5GUqdJE9RVctdPof3+5pZYzA9BFU4pqglORpSdtb1/Hfxdx7dnLmVQrgEqCuRSviJmXkx8BpLXbX2kXcVhFwzWVDsqtcuBpBZW0IWNjlnfnVGs2MQBm7m7G+bu20IMggxoZG/qKhm656mP2aV8iF8DHldCjin6D5V4cW/QfKkd81d37U6kK1MUMU28DaIjT/mvRjW6L8v96ba6TSJqUiKUkSRj26LS/wDxJv5R8zTWGwtxzFu27noqk/QCpuH4Ji3bKuGvFundtPyIoWoLkNSyPg0D2T8SsC4wZGa8w0IGiqImSTsTl1A6D11/BrJkk/Oso9mnBGwffXsYrWWMIqusNlGpbrBJA/yGtI4fxjDOPwrgJ6HQ/Wss5eLbg1wj4LfLCuOA0C6bmYnXkD9aruJ4kLTe+ATMnl8Ryknfz+FFhxPMMijX9/EVUe0Xdye9OoI2EkA7ac9qbGSoTLG7oIY/jZYAOmYzAGxJ8p1M8vMUxZwy3Mqq7DOzQgjQebQYAkaxzFA2TLLGWcCVgRsfEG5iBl9J8qGdoeOtbYXAD4g50MAFgCJ685PlHPRPVYI5oq/Mb02WeKTS8gzxLjGOt3nwi4hLiiD3ikyEg6CGAkHKNuZ8qI+zbia2DiDevKrPkA7wmPBnLQ3+YaVR+wuKY3ne74ibTTLA+ElcoifCZVtNDEdajdqOJqs2coZGPebnQiV5cipZTPJj5EZYao9QoeSNzSl0kpVy/wCS8+0XtbYuju8pu25BIUlPdk+8QecbVB4d7Srdm2tu1h7iIogKLmg68jWdvx9m94Zz/UxP8unp4P8AU3wYTH/0A/E9PL5/GjfSqX1XzfLMuuNJJbG73fZNgfetm7aPVX/UjN9aF432XBoAxKvr4Vuqrbb+K53h+UVqsVGv4MM6PMFAwGi/midwSNhsRW/5T8zkyimfPeK7ASQFRCWYqMjNb8UEgFmYqCVVj7n5TQPifY+5aPjTE2wIE913ia7ePwbmRopnSK3PtjwZmBS3cFkvIN11LIWdWRFcsx18Rgx0XmKpnA+z3EMHe767/CNZtHOzWnMwiGAtswupgnSQZIIIFSOpcsbGLb2v7GRPwo65b1lo5Fmtn5XVUfWoLWyCRBkTMa7b6iZHnX1zheFWrmGRbtlLmYFirqrQXJY+8ORY1kx7M4T/AMUFt0NqwEvsxRsmXI90yYPuhQogaaDSjTJLZ0ZBaUN4dTJ5a/TnRrhd7F4Znexda2xXK4aJKtGjK0g8t6shu2Dec2WcW19w3CpuerMBpzhQOk61zcDtXASLgJmNTJmdZ+fLnVthJdxOC9o+KtWP4e9h7dyzka22TwMwcblxIncyAJJ8qp2LsFGUNocgJG2/l6farXjOzpTVG566+fy2+1V+7hHa51Ma+nUdRSoKEb0qrG+KTuTsivhz3Ybz/WoL26vGNwCLwtH/APc71lK8wAQZjpFVa2AamDJq1fZtDeqgo6a8gfctlSQQJ866xaLsAqksdAqgkn0A1qRjE2Pxq2+xi1PE7bZSxt27rgCdwkDb/FGukkU8xso4HWu0/Zr6Y4VwYizbY4bK7AIciFXULnQEujIV8DASGIIGwqn+2qwoW838Ky5mtjvyhALEsTD6a5QFMyIA20q9iGRYbDPfdURWe4xgRqT6/wDy+dfQns59n9rCItxwty+RLXcsxPK2TsI0kan6DL/Y/iiuKdIUhrRmR0Zdjy3251u2D4kI3rNkn4qHwxtxtBLFhQp5yIrNOLdhbGIuG4qokgrcLKQsEHxAqV8axzJBGhG0Xm5jVYeJgANCPvQrHcaw7kW+8XKfDlYgZuR0PvDcGKqTtbOi4xa2qz587VcHtYbEvas3hfRYi4IgyJiQYPLUUGNoVa+LdlbwBvIn4TXHVBnUtKnUQCDp6UBuYC6BJttGpmDEDcztT1GSVMXqg+CD3Yrzu6nYfhl58wS27FRLZRMDT+4+dKucIxCgk2LwAUOSbbQFOzExopg6+VS0TT9iFbJUyrMp6gkfarp2T4fcv2C2Z2PekAliTARTvPn9aC9krWG/i7Qx+YYcznjMORy6r4gM0aitDsNhLeJUYE3P4QPmgE6mSLhVnIJHgAmfjWHrpyWNqP57HQ+GxXzr+zJnCOzZNm+b7uAQFUkk5Trrry/3ruE9nSYF45VSMjpuwHn+ulSe1naN7N8DC3MibP3qBgpGjQc0mCDPxgkV7wrtEmUqG7xV0DDz6jlzpeK1BW7ff1H5Za5aqq+EHCmUyhIA58/Wh+KwJuMAjlL3vtcmNOQA9Y0gjlzphuNpuSPSgmP4zeuMEtXGVWBDgcxOmu4+HWjsXo7kbtFxFne4BcISYaCBmbXeNxMA8jl8xQ9fFYBeQdSNdROwJ+RPmTTONwZV21hIAK9THL5fSl4pyV0+NDmlaUUHgx1OU36DfD7gtlyvNf0oTxCx3tyeWXKddYmfvHyqWlzwsfP+1JwVrMzax8NaGC0ychmeWrHo7ETDcFV2yqGnz0Hz6VqfZjsphrWHUXFRnPiYuTOsfACANKBcAwYzBQNtWJG8bgz51cFuNyDeew19J+0jzrD1fUzb0p0KjhSRfbfErR1F23vHvjeYj1nSnv4lCYDrPTMJ+VBbHZwfwxsuRJJbMBtLZv8Aah6cBtWb9oNcuMzEFfBp4TIzNMCYIHWu9qn5HFaj5lmxWDt3kKv4kbcToYIPLzAqpcZ7LYPC2c6W4CnUF2y6yTO886NcSvNgsGWTK/dwBIiQzgawd/EdedL4yWuYZs2QK9udjoSAfiJmmSinyXDLOG0W0PYS+buFV1lSUkQdRHn8KxjtnnFwNLZj36E8zLEa+Xiraez1uMNbEgwCJG25rI/aLg7pvMq+8r32AGsotuzccDb8rMdPPQ0DTopPczBVKk5mKxrEanr8fXpTnDsagnVgRqJyx9SPpP60nFcFvpZS81pls3GYJcOzEToPUAx1gxsai27UmE1MbTz51ewxF0wvEfy+Ige8TsNeo36TtzE1Ja7aa4jRDseQ9fly9J+NVLhWHxIbwJcI55ZE/UT/AMV7fe8rf9O4piDpvr1+MUHhfcOpLsbV7OrlsX2VCJKk5SuuWQZzcoLRrvptrULtl2Gsvda7nZQ7FjlIIBOYucsSJIb8w2OhoF7HsQwx4t3Ac72mcA8lAAURy2n5VcONYK+b7XciiyA6IM7SzuCQDbKgKu8mdyd96VFaL27v+CZ5OTTfkv6BXGvZBY7t2t3SGCk6gAAAT5k/MVkuA4few+IYJduWrqaZrbZSJGozDcR86+pOI23e2yoBJ0129NP3Br51xWJJx2ILwXDBWK7ZlGV4nWMwMTT5SpCI7uhjhnaviJtBlxt1ZnQBI6fy1B47xrF4lcmIvm4oOaCiL4gCASVUFtGO8701wZ//AE6j1+9NYqh1u6NEYKrJfYjECziRdJhUVidspERDEkQJy/ECtKsdsBbImyfFGUbiJIJLRETGorHVaDMT1HIjoavmA7V2Xw9q1ky3EXKzPsFknTm8GCNt/WgyRvcbhf8AxLu903vxHEID7qGCw6HXbf5fCh3FLVu4y3MuRiCoUsIJmEhP6YnTad+RC2eOs5C5VUcnCkT5wf3rS7fEWZmZ4It7Hq2wj98qQ32OhiwOTVchjs5jkS5h7T92bLNda8biqVkxA1mBp6airLxNeD3ZZThBdcMiXFABzTEgrElXgnoaofCGgwRII1HL9xUjGdmbFxfCChggZSY1MmVnX505Zm1TC6r4PoncGSeBcQweF7wK9vvXtxb8LOTcBuZlMDeCst0uCkjiODTOARbtZFYFbRMurFbiypJVVYoNP5j61QcZgmw7sHCG4oJVzcI94EZlVmlm57GCPSWOC8RJzWyslgYk6Q3vDUxBIBPoKV8p+GS3oy5Jq5xltdfqiV7R8RYfEWzh7ouoLQGYWymveXCQQQCWGmpG0V3A76phiNQzqylvLMSI/wC76UD49pdgKV0BgkmJ8+lTLeI/BtL0Bn4kfoKbmhqhQvpJqOW+eQxw7GuzYeybhjOczMdxDGDO4206gHlVr433SKsOCTppEnp8qy3iNwwpBiDpHoKTZ4rcUAtqOp3jnBoI4W47DMueMZten+i2Yq+WaASBVi4PgCq5oMnaaGcHw4JBGvPqaf7R9oTk7jDnX87/AKKfuflQqDk6Rc8qjG2DO1HELbMtu2MzKZZxtOug6xO/9qZe7I+sdNDQtEC+bH9/KnrYitMsCcUvIxQ6qUZNvudm0+NEOGLCzpJ1H1+9QjaEaafb/ainCkaFBmRG4A+onpWPNBwW5vhljk4LBw64AviBJ0B57+szM7edFe/YRBAEbTH0NBreJMGAT5jX9P1FP4RmZZDuo6Zm/TSuVON8mtOka5f7R4ZSQ11QQYjX9Aai3u1GFzAEyeRyGPgSKhHs0xga5RAkhZgbfmM+pp272V0BVpYFTDgZSAQSDAJ1AI+NeluR5+sf3He095L+DuhLtvKQsNPhkOD7wn+UiKk8N/EwyoxICon4iNo0DUqdxqp0I+9ecdwNruLoYlBcgtkEsSCNEXmxgD4zS+D8OuW8OiO5zqsabCdhrq0DSeepgbAhVbkjCY22FADyAPeJB0GhJI2+NUHGYqxiOKApdBewbtxVgw3eWbNoyToQALmg305by8fxBVx5XEqP4azbPfXG8VvNdy90txCIBGUtmEwGBJWSKi9rcIuOfD4zAB2uW7gtvdCQrWWIn3oNxRmJDIGGjilt7UhulJ77hvtPw+1/BWcKyeABQogaZFgEHkRprVDsdjbFu93trNGWCh1HLUE6jb61c/aFjsjoAfdWSPJjv/p+9Vg8T8EqdTWLPKWppHT6TGtCkwfxjh3gmyxRl5Hb58jVZ4nZu2rmGS4SQ5zEknUg9SdttKKcc4k1tCz6gmFtmQWY7ajTpy0qqXOM3bz2e+OZQxXK3vKSRmXNvO0E7T5GiwQb37BdTkjFfcuvZ/CunEreKcMmGCtbe8fdBIbSZnUxtO9aF23tC1g2v2mLD31AggllYBgeY8QPoDG+uZdqMYcFh7WGAeLx/ic5bYEBcoAYgkZZMfzaaGSHwXagIuV715hlIW2WYoCVI1X47CPe3rWtSuJzJqMnqf4L12e9oeIxWMjE20s4Nw694MwFtguZc14nIxMZdhOcbVQktq+NxrZvCGu3UI1DjvAFAO0HODOtQM5YkWXuZTtuIcySABoTA3G+lAruIcMylnBOjDMRPqOfxqqcluR6YzuO6J2BvqiZSYj98qTdxinn9DQ8+8okwSJ5868uIQPEpU+Yj71ehEWSRIe8OtdaulSGG41FMY1lmFbMJ0MR9DSbbVbiFGdljHGLjW/CAIbYb7daJ8LvMyCZEmY6Ac/vQHhDeBh/WPsf7UawRf3SB5tzgax8YrJkSTo9N8MipKOT1/N0WbhN0AT5/wDHxmjymRVRwpKlB1b9DVka9lgDkJNDE6fURuWxXe2XDu8tnm6jOp9PeHxHLyFZqVFan2gxOXY6qAD/AJjMesRWbcatW7d51T3J8M66Rz+M0/C+x574xjUXHJXPJDyxU/D+6KHefLlpRPCBABmPqBpGmmtHkTo5eCaUhWLQCJgxsPWKH30JIqXdfXX4CnLdrr0pkVSoTlnrk2ye3bG//DLhLQCrlKu4Ms8+Z90Aaab7+QgYVLw3umPgfqamMuY5jqdpPQaD7V7OXlRCrvk9sWSNXbMeu2nwqQjc6bc6etM99HxqECKtXqYopsY8qH/xPSuW5zqmk1TLUmnaDN3jYVQzQIIGi6/LpSP/ADLb/KbYHId29CMQMw8+lAnsmdBp6msr6PHya11mTg3G97QceIy3+Gn/AB4bGofpIqVwrtpxK/dS0r8OZmMQi4sevvW4ECdzVOvcRbnFWXsBatO1y7ibqWlEIpNwW2JOrBWkFRECRrrE71p8RjVPsaLwu+t+/cynOLBFt363YzFR5IGBjq45rR6qvw3g9wANhsXkXMfwhatmzkznQIsPmy/nFySTmIOwOYXFMzOHtsmVgFYlSrg7FYM76QQDPwokUyHj+DWbt5L1xM7pogYkqD/Nk90vGgYiQNopm1ws2rqtYZURmi5aIOUjUk2wPcbTUe6ddJ1LfGu0K2MRbsd3duPctvdi0hcgKyLqBsCWOp08Mc69wPFzexK2+6vWwqNc/EQpmIhTE+9Gfb08qCvEF2KB27uF+JXApDFbAi2hGYhdbiwTEgNnAO4213p+EdiP/TOHBE5GGsH+gkEDzGlW7j3FM9z+NSM2CxrK2UgzbD5WE8pUoT0gionA8NYuBb+OVbmGL4u8A6kwVfIoPIW9XygwA5jdhSpY1P1N8ZywxVbpop3FsNedrSOrvL5ioV2hVILeFJaNQOvi3pvtVw629triF0vWsvf2bk5gjQq3FYgF1zFVkgMJEjY1bxdXClsfZJslsPbxFuzduF1uW3JFyyM+oYEWyCObjQinsDfscTtl8VjUdMhU97ZW1ewpK799b8LWydCHAQjoRBuEdKoXly6r+4N7QcKt4rhqYy3cbvMgvHDgjuwARbxbIke93uVmg81065wp1FXTs5dIU4HEeBcPfN9mOoyyi3bbD81t1DQqzna4p2E1R8bCXWCzkDHLm3y/lnziKajM4S06u3BbexGHsXUuC+7KbV5biqrKM+YAODmO0Io0j1qsdorNsXrhS4pGY5VGuk6ag9PtTOA4n3WcxJaIHKQTv86jYLBPfeEGp1OhgT/hB3OgAFAoy1t3sE5R0JVuNXHmKQXJmSSfM0vE2GRsrAqRyP7286Vg8Fcu3Ft21LO5CqOpPmdB8aaKp8DA3p0GtJt9hcNhcM97GsWcBfCjHKmcgKZAlz9OWtRU4LhMIy3u8N7MueyGAGh/MevlIEa89lPLE0Q6eTImB4AbFlXuT3j6lP5VymAf6uZ6bUTwwkaR4j8NYoWnEGuXPEZzAx066fCpNx8gBJMDkPTmOsga+tZJW3cj1Pw6UYYkocWWhuHNauLOVyAwAGaM2m+ZRpEnSadtW8s5jJ94+ceXJRyHlUXsnhLuJzd0pBXRtue0k7bfH4TRfjHZDEpbLFsw3IVlJMdZAn0FWltaNE+oxxlpnNX+P/Cl8UUhUzHxOxdv0+/0qLisdhIC3sFbuOAJcXGtltNCSvONKg38aXfMTI5Ec5pOMYT8KpNpmbrowzYr8mv6EcSODcobOHNiJzL3zXA0xGrMCI123nWoIs2wZlv9P96kswpm5Ecqaps4jwRXkN4W1pmO5+g5Cnwv/P73ppLk7egpwCNjpWo5RKsWizKqiWYhVHmdAPnV5HDrbeF7OHmAXXxWXWZ2DanWD+XSJ51n+fSpNvi963/07j5dPw2OZDBkeBpUGR0pWXHKXDCjJId4qtpLhS1nABOZXIOVgxBAI3GnU77mhTtrSb18EhgdCdRG01He713502KpAt2OK/P96/7U8t2T6aVEDfSvLbbVZQTDVzIPnrTKmadR9Kpqwossd65QjjeJ8KIDpqx9Zj+9eNjJMda8sXrWYG4TK5oEGDJkGaqWw/pMayScW0rXL2XKv9E7s9j7tpD3Vy5adTEoxEdJA0PoelXDs77VW1w/EredD4DdtjKw82RY565kgjSBWfWMYhvHKdHGs8m/f3prjSaq/XQ+o/2+1Lj9VeZ1usxQydKskXbxvS2u67P8V+zb+zwuPxhb/fpiMO+CuJZurGaEu2c6XIjxguNTvpoDNHuHcQ7zH45p/Dw9u3ZGmmeHuXdesPaBH9IrOfYtaC38ViXaLaWVkkkKM8NcMbTFlZO+gq0diLV1uG4m7eXI+Ju3bghpJF4jKSeoBgbeELtRR3ZyMmFxm4/ev6AT8MNzF4m3mKm5h7bkGcjhu8S4rr5wniWCvzB84Tee7w7GYe4IvYfCPaKxr4HZ2IC8yDb15wDUnD8BQY/u7DXbITChi6uWbM905Z7zNnUhHlTppO+td/EvhuK2xiAmXFWGsu66I8aBshMo3uAgkiIg7wUou7NE1qi4+797FZ7Tnv8ABW7T5c+GwuGv4c83sPbi5pGhWEzQdcs6bVn/AA/GXLLi5aco67EfUHqPI6VsuP7NJbwrvimIyYPDWrZUeJLllRbESdVuM7KV0lc3wyDi/DXw917VwQysQfUfufMEGrRid/gKcax4v3UvqqoLi90cq5RmtQJCAkISht+GdPMQSK/igru/dpdK5gM6hhBMztEg9Rs1M2b2UMIBDDUHqCCCDyMiJ6Eirfwbs5bxCzbuMM8HumUNkQzvczZmMQYjZtY3odD7G3BL5kfl/wCfa9Sr2+0FsGThMOTBGqLGv9IUa+dTE7YMFQCzaCroqquURJMErBYSW3J3NCON8HbDYlrDGSpGsESCJGhE/wDGlN37YAA8/wC9U4pbfyITlbTr8L+g1f7UrcL95hrJ7wAMQpkqGBChs/hEgHwwfOkcM41YtXkupYYFDIXOSOhEkkxEjrrQQW69yUNINXzS/BfuJdt1xNt7d214XUK2o6kkjwnZsrCdjm5RQrhXGrOGY92ImNbiByOsHJPyIFM8L7FYy8sraYSJUMCsjUT4oCiRoTvV/wCD+xq26o9/EPJAMWwqgdfEc8+sVVJImu3uVu92ra8ptG+LisRvZybEER+KwHyotwnsbicXlMd1b5u4Oo/pXdvoPOtG4P2WwGDMoiZx+dznb4EzHwipuL7Q2U0maU4I24etnixuGNcvka7OdnrOARhbZ2LQWZ2mSOi7Lvyof204wLeHuMdNDlk6kwToKjY3trYWZgHz3+VZ7227TW8SoW2NZ1OuvM/YVTrsLxwlkyXLdvuVTCrt5fen8bagAz0B+Uj9aThgRv8Aua84hixISdWkn0G1LVt7HocyhHp3r2/vsQaQ/wCle13Omrk4M34WKtIAP386U1IDVxetZyCPcYjX4GmmxBmDp51LdB8DUZrEeEiRyNWUMtc3nn05+frXG5mX+oaGk3cOV2NMNPx61ZB+28jzNP296hWTUtDUIS7Vc00hDFe3Gg+utUQ0LiXs3Fi29/v3i2pcyg/LruD5UAXFLdBciQ246fDyrYe1vFLbYW6th7d1kANxAZBt/wDuLOxJWQB1ImszTswct1sHdsXEzyn4hJyldRIGWQdBJ1GpI5q0uUbTs7fwvL8mT1rwvna/TYBcQDd0LJJZA2ey25RuaT/K3LowHnTFmL1vXrr5Ec/31ojhOBY64CwFsLroSBMaaRMzMjXUR1WbB2S9n13EZrmImxbbkPfc9RPuiDvuZ2qp2l4jQs+DFkcop6JbOLVfjn99iFhGZuH3MLblQ9wd6wkFncrasWweaiO8YjoBzatYw10LZt2FUhAcqg7EWyCCOo2H+U1VcH2AvWbqMmLD20bOtu6n5wrBWlTrAc6aDSfSyds+DYjF4WzYs3hZKkd43iAcBYIAXUAnXflVwywSObmaeTWu8rAHD+ITdxd22UBe6UN54CWrWHGSSZ8TZ+8IWR70mBE1f2j4m2osZFbPmL97cJ724AIJKkSLcxlmBo2VQBJL8K4NiTNuzesG5ahRcuWHyW4Yr+EmbuwQMxBVPykHrTlj2WLcY3MXjLt24xlioCz8WzH7bbUcssUqAnqWy5C/G8ScdbwFpdLd7urt7ee7sQ1wZp18VxF11B115U7214MLi7VwwO/tSw6Mp39YZR8K0fCcHsYYW1VoVFCgM0nKDJ131OX/ALRQXtbgsFinS5euK7W1bKhYrbYsQfGVOaBlGgIoFki2gcmNU3ExLCcMvXQ5tWblwWxLm2jMF9SoMf2ohw625sLctBmcMU8KvnRpMZHUbxBygyPMbXbF9prlvKistkJqi2YVF/wquh+tGezntFSyzG/YQlzL37KKGY6CXXTMY5g/CnuBkwdVobr0KpxrC4nF4MNfwl837UFLww9xSykwyt4YbQlgRppsDuA7G9nWxeLW0bbtbWTeg5SoIOWSdjmjTUkAwDBr6Q4V2nw2IANm6rn+UEZh6oYb6U3xLFBWBK+JyAIB/wBTAaKJpU0+TQsuutiqcK9nWAsqR3K3ZYnNdAcj+mYAAG209aK4bh2Gw5OS1Yt8/BbRT/pA5aa1A7RcacW2TDvbW6Ro90Ots9cjZSoHmSJO5FYrxzi3EEbLiXuKW2kLDD+h1EMPNTSdLY1NdzVe1/bLDomQqO81KEwSOpBBJWfr8apy9u2CwzXmA2UPlAHLYSaztnJMkknqdTUi5dGo8v0qOISaRcf/ADp3khbbDT8zk/cmhXFeNOCZJyaAwY1YSNJ106dPMUD4adW9P70UxeBF9mKlWyhV0mCFVR5HcVFFa67FPK1BSXNkG9jUOpafn9qjHFqNs3yqavCU1Dq6sNhOh9DFKweBXP4V+JJNMWKJb6/J2SQxYe/c0WVHImljCC3GuZmOrH6+gorbb3QPU+g/YqHil1JgHeJ9SP70ailwZp58mR3OTZEFJevZ1pFys8fqNuR//NniGlGm55VyvWo5hzCvCDyJpU0lknnUKODRvlPkNTSHBP5Qo6mlBCNq8YdahCBc0OlP2T9aRiFpOHYmoQnKeVOW7wAg0izhp5Gp1vhhI2FC5xXLDjjm+EP8L4pbt3g7HMuz66lTv8Rv8KvXGRZa5Zt2hBeC9xCQTbicpKxmVhyMjWaxmau/ZHtLaS3kvT3ijLbMaEcteRG1ElRs6TMr0z/x6lpxHArNy5bB9y23ePbLEqU2tpBJgZ4AA5F6u2G4p3aKikZVAUa8hoPWshxvFnNsAOTcuOWIB91LZKoNNtST8qiW+0RUDMXHxGv1rLnUptUaZaFJv3sbRd7QgbsPSoGN7YgKcrAmDAB1PSKy7B49r1xEVGl2ABJ6849JpntJdNi46ZvdgecwCfvSI4ZXRLiXPhXaq4q+MtmJ2Y7Dy6jcTzirFY4wLh3zeU9OnnWDtiM0ZjEA8zJ1nr9qk2OM3kBAJK/1An602fTtu7ErqItXRuDcY4behLrvbcSJPPkR0NMY/EWMMM+AwmBvbnO9ybszMkFQd+j1kVm/ccS7Qp8cdFWdfjMfE1CxF1jb7zMwzN4QCdFGn3+1HjjKOyYqemW7TNBx/tES5NvGYHDMwMHKuVhHkQT/AKqG4jG4Fj4bT2iQGgHkRIMKelZ69wkySSTuSZPzNTDjYWABManzO59a0uzHCldllxK2/wAjt8v705b7SYi1oMZfA2y52I+UwKB2Mb+GJzac/vr5abVGxVwGCP3vSvEmPWhq0WzhntHxlh8yXWuDYpd8SH/KIM+c1YU9pmEvqUxmAWG942og+ZQ5fhJNZYtemrstJGgYjslgsVL8OxYDHXuL8g/BomPgRrvVP4zw67h7pt3UKtAMSCCDpIIJBEg/KodpiNRpGtS+K457pBuMWKqEBJkwCSBPPVjVNltbDOBb3vSp1m+bcMNQd4P7ihuCPvelTklrcASR849fI8oq19TBk/AgzfLMua2/eJ0b3gfWme8kZllSNGHSajcOlcpGgbTXYnmp6eRoocNm8S6EaERr5hhzFGKB4BP+YhdOXM+ommOJMQ2UcgAfU6n6mKMYfDHfu1RRrm5kjmASYoBiHl26T/xVSdIuEblQhaTc2pSU1fPhNIj9Rvn9DQgnn0pWh1puyxImJ6gSSPM+Wo19KSpG6mtJzBwikzTtu4DvoadbDTz+NQhFzV6ppw2I2g+tNG2T+YQN+nz5moQZxDZtBtUzg2DBBaol64oED/miXDdFFBkbrYdgSctwlYsgUWw0BaEWn12qXd44iHKcoMViabZ004pblDr1DBB6V1cK6JxSwYK3nZ3UgllPIwoMaagSYEcx605heFyczST58vSieMx+GsW7S2izQusLBJ01M+c1Ewd2/iiVtAWk5sOQ/wAXX0igo7GNYlUX4peXvYtns34cr8QtqYJRHuEeiwPTVhVX4/wxr+MxFwtCm64HWFMD7Vp/sp4Fbwz4i6JJWyQXO5zEE/8A86qeENoDM9xAT4jLDc69aihuNjhWXLLWtklsuCupwVLazlknQTULi+F/DbyE/Wj/ABDi1jMB3iwOmtBOLcUtMrqpJJBA058qjSsbmWKONxVLb7DVy2WsLA1uEJP9FtQW/wBU1G4nYiyGnQ5VQf0rMH4kk1ZVtK+EwoG2VswUanMxJUHkSFj/ADUC4+hKNcJGrQoG2VTEjynQeSikxe/+Tn5IUn50379+RXKcQToSBAnXy5DzNIpJNaTmk/FYksfUAkdWgifrSCdI6frtTLcqXn8R8wD+v96FhxdC0NLBptaWooWOQ6or3EneuApOJO9B3GS+kRhNm+FEbFvwKZiZ185P0IobhTo3wovgdbajl4h9Z/frVt1L35AJXD35i+D3QCyP7hO/8rHb4GKOKGXXZhpPUcp5Gq9gn/FI0K5SG+FE1xfQz1oxKHsTimI8RzfYevWq8NyfOp2MvlgegqXw7hGdFadSJgrPpzHKKDI6Q7CvEB5pjENpVjfgnUgeRUj7MaC8awotso6ifrHU9KCDTY3M/AwVcFe5geXyEfanQK9y1oMJHb1r0Z+p+dSVFex5D5VCDahjvPzrrthiNSPQSafU1zNpUID2QUawLQKEvTt/Ezosgcuv+1BNXsNxSUdwvfxeUHKJO3kPWgNxZJJOp3kivRt5T8KWLdVGKiFKbychFLIO4Hypz+GT+UfKotnC3GOYkjyFTu7MEnpQSe/JaW3BGFxGf8YtlUQMoHyO0Dz1oxa44EGSyEtLyM5j/wA+tVy7u1MkU3T5B4eslj7J/fubN2M71eGcSvMbpZlFtC5K/laIGkCbg1/tWftwC5E9w0f4gT8s21Wuxdaz2WdszZr+K0MmYDqInfa0dutZpcxLtozu3q7H7mppQyPWRTlJxu/T+Uw3guHI5KqqTzzlUj1LkBfjUv8Ah+F2Qwvvcv3CCAMMPAh5fiMVDnzEj1qpFB0rwiqjCu4GfrPmxUVCK9EGLHaHLbt28pGQElhEswMqJOirIWdDOXzqDjuKtcXLlVVhVA3gLtBO08/QVCYV5FFpRnlmnLliDSaWaRRCiQTpSVpTDSlWl0NUEuRSinlWkJTk0tmhChTeJ3MU4Kcs25f5/aq7ly4Ilge98KIYR4SOj/cf3FN3bBB9QJPzpy1hyATOnT9+tRtNgq0qH8Bh+8L6wBFS3URlTYbtUfgzD8SdtP1qRf1GvhQchzoxa4IF8zttsPPzq3YJo0mIA+QEf2qs2lm6gPUGOgGsfIVZDlJUgc40P7PKs2d7pGjCtmyWxXaQdP3pVI7UMDfMclA/X9auF1F5GKo/HD+Pc9fsAKmDknUbRIYNLU0xNPHetZjF16a8rwVCCy1c2xpE11xtDULGmpLnQfvU1zU7hDBMbxoKpkXkT8Pwm6QAE1PIlQfkxEfGkXOGXJ8SsD0Jj03PSo2bkaUrxsxHxpW5p8LQetcvSvMR7vw/WurqQuRz4K7c/NSDXV1bjnmk9of/ALX4d/8Al3P/AN8VWbGurqohxpJrq6oQSaTXldVlHhpKfv5V7XVCD77V5a2PqK6uoWEuR5aWte11AaEeipWG3+ddXUDCfAYse7ScZ7hrq6k90GvpfoD+Ef8AufD9an3Pyeo/Wurq1mVcEZf/AKgep+1WS7t/mWurqy5/qNeH6BT7CqNxb/rXP8R+9eV1X0/LA6j6UQTT78q6urWYxQr2urqhDwUhv0rq6oQQ9da95fWva6qZaJ+M99/jQy9vXV1DEZ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VFhUXGB0XGBcXFxwdHRwcGhwcIBgfHBccHyggGhwlHBgXIjEiJSkrLi4uFx8zODMsNygtLisBCgoKDg0OGxAQGy0kICQsLCwsLCwsLywsLC0sLywsLCwsLCwsLCwsLCwsLSwsLCwsLCwsLCwsLCwsLCwsLCwsLP/AABEIALEBHAMBIgACEQEDEQH/xAAcAAABBQEBAQAAAAAAAAAAAAAFAgMEBgcAAQj/xABDEAACAQIEAwUGBAQFAgUFAAABAhEAAwQSITEFQVEGEyJhcQcygZGhsSNCwfAUUmLRcoKi4fEzkhUWJEPSNDZ0srP/xAAaAQACAwEBAAAAAAAAAAAAAAACAwABBAUG/8QALxEAAgIBAwIEBgICAwEAAAAAAAECEQMSITEEQSJRcfAFEzJhkaHB0YGxQlLxI//aAAwDAQACEQMRAD8AyM0hqW1JNIN8hDUk0tqbNGhMjya6a9IO/Ic6TVg2SMPbLZvJS3wEf3ryykkxScPfK5v6kKf90f2rS+C+yzv8JZvpeFh3tBh3jBxcZoI8Kgd2sNESx0GlDOcYRuTorllCtW6LcPw5kb0rj/Z7FYI/+ptEKdryeK23TxDaejQagWMZl6UmbclsPhGPJeuE4BY0AB56AH7V7xjgC3VIO/I0D4d2iVd4Hyoqnaq2feIrGlljK0Mm4NUZ7xXhb2HhgY5GmLN2Y1gjY1fOJ8Yw91SH1+VUziXDcvjtHPb6jceTDlXQhPUt9mY/pf2JFrE5xqYb961HxBIqALpp83ARNMoG/IWmOIqXZ42ymdeh/T9fnQi4tFOzXZvEY64beHUMwEmSBA+5+FBOEKuQyOSfYKYftBPURJn0BI29KW/aUkAbR5Ud7H9h8Rb4gcLiLdiTb7z8S2t1fC0ASYInMZjeB0EQfaH7P72BJugi5aJJZlQKqEnQROgkwANorIlgcq/Hr5eppeTKl9wDd4vJJk6xUC/i5qFXQa2RxRXBmllnIdL1yXKayHpXotN0NHSF2yfh8SBuD8DRFcanJWHqQf0FARh3/lb5UtbVwaw4+BpM8UZdzRjzTj2LR/ECNjptQ7iF9CIyn4/8VAsriGICi8xOgAVjJ6AAamrvwf2ZYm4A+JuNaUicgUs58v5V5a60uOBRd2On1LkqoojvyAivLK5mUHmwHzNbThfZ/wAPsr47d242/wCI5JPwQqFA8wZrwdkbFwg28FaSCpUh3UgiCDvE9Z36U69jMrb3H04YEtM7bL/aBVh4L3Tr7wGnPSgXaa7fNoWTayIDmY8z/L6CftXvZjAE3EJMLqTr0BjT1ryWTp5wT+bs7PRyn87C56vQtVzBrEr4h1UE/UCKzf2kXfw8mVlzMNSInLO3XYVtVgWVUDwfGKz3tV2eXiWIS3ZuKothi5UBolgBzEc63YuhWCcJXdnLw9U2pJ8U9zGRYgU8jADl9atfbDsG+Dtm53pIBE5kAnMQBlhjrrzqm38Oqxmt3WkSD4tRJ6acuVdSLUwN1ugUTSTT1zCXQJNq5HULmX/uWRUbvB1rXTEfMi+GesaQaWw514w2okLbslcOxKqGS5IW5lBYRplMiQeUkT5TUO+oDMAQQCYI2jlSjcMHYjofv++opo+QirQtnjHSvpjs3g1XD2ziMtzu2FuwbTNDLlUCVze8G8JnaNK+deC4XvcRYtEgZ71tCTt4nAMzpGtfS1i6rMWQrZtYY3bbWVAhbitmDkD8hyhhoD46xdfFuCfl7/1Y/p5bte/b4DeFCZgNBb7sKLZXkTAmfQiPM180+0DuV4lilw6olpbmVVtiFBVVDwBoPGH25k19BcE4g14Zy6ZQJN0aFmggyh90qYPTUddPmTit0viLrkgl7jvI2OZiZEcjM/Gg+H5Zzg0+FwDlxuE6fI/hcEX2ZB6k/oDRSx2YuNtcs/Nv/jVafbSfOoprXom+JfouUort+y+L2Hvkf9Sx/wBzf/Cmv/KeItElXtdCJYhh0Iy61TbOLK1NscT6irWOf/b9CvmLyJ3G+AsgzoBG7KDOXrB5rQK3dKmRvRq1xcAzzqPxRLdwh7MK0DPbnduqCBIP8u48xTUmluLb32IbY9ugo92M7YXsBe71EV5GUqdJE9RVctdPof3+5pZYzA9BFU4pqglORpSdtb1/Hfxdx7dnLmVQrgEqCuRSviJmXkx8BpLXbX2kXcVhFwzWVDsqtcuBpBZW0IWNjlnfnVGs2MQBm7m7G+bu20IMggxoZG/qKhm656mP2aV8iF8DHldCjin6D5V4cW/QfKkd81d37U6kK1MUMU28DaIjT/mvRjW6L8v96ba6TSJqUiKUkSRj26LS/wDxJv5R8zTWGwtxzFu27noqk/QCpuH4Ji3bKuGvFundtPyIoWoLkNSyPg0D2T8SsC4wZGa8w0IGiqImSTsTl1A6D11/BrJkk/Oso9mnBGwffXsYrWWMIqusNlGpbrBJA/yGtI4fxjDOPwrgJ6HQ/Wss5eLbg1wj4LfLCuOA0C6bmYnXkD9aruJ4kLTe+ATMnl8Ryknfz+FFhxPMMijX9/EVUe0Xdye9OoI2EkA7ac9qbGSoTLG7oIY/jZYAOmYzAGxJ8p1M8vMUxZwy3Mqq7DOzQgjQebQYAkaxzFA2TLLGWcCVgRsfEG5iBl9J8qGdoeOtbYXAD4g50MAFgCJ685PlHPRPVYI5oq/Mb02WeKTS8gzxLjGOt3nwi4hLiiD3ikyEg6CGAkHKNuZ8qI+zbia2DiDevKrPkA7wmPBnLQ3+YaVR+wuKY3ne74ibTTLA+ElcoifCZVtNDEdajdqOJqs2coZGPebnQiV5cipZTPJj5EZYao9QoeSNzSl0kpVy/wCS8+0XtbYuju8pu25BIUlPdk+8QecbVB4d7Srdm2tu1h7iIogKLmg68jWdvx9m94Zz/UxP8unp4P8AU3wYTH/0A/E9PL5/GjfSqX1XzfLMuuNJJbG73fZNgfetm7aPVX/UjN9aF432XBoAxKvr4Vuqrbb+K53h+UVqsVGv4MM6PMFAwGi/midwSNhsRW/5T8zkyimfPeK7ASQFRCWYqMjNb8UEgFmYqCVVj7n5TQPifY+5aPjTE2wIE913ia7ePwbmRopnSK3PtjwZmBS3cFkvIN11LIWdWRFcsx18Rgx0XmKpnA+z3EMHe767/CNZtHOzWnMwiGAtswupgnSQZIIIFSOpcsbGLb2v7GRPwo65b1lo5Fmtn5XVUfWoLWyCRBkTMa7b6iZHnX1zheFWrmGRbtlLmYFirqrQXJY+8ORY1kx7M4T/AMUFt0NqwEvsxRsmXI90yYPuhQogaaDSjTJLZ0ZBaUN4dTJ5a/TnRrhd7F4Znexda2xXK4aJKtGjK0g8t6shu2Dec2WcW19w3CpuerMBpzhQOk61zcDtXASLgJmNTJmdZ+fLnVthJdxOC9o+KtWP4e9h7dyzka22TwMwcblxIncyAJJ8qp2LsFGUNocgJG2/l6farXjOzpTVG566+fy2+1V+7hHa51Ma+nUdRSoKEb0qrG+KTuTsivhz3Ybz/WoL26vGNwCLwtH/APc71lK8wAQZjpFVa2AamDJq1fZtDeqgo6a8gfctlSQQJ866xaLsAqksdAqgkn0A1qRjE2Pxq2+xi1PE7bZSxt27rgCdwkDb/FGukkU8xso4HWu0/Zr6Y4VwYizbY4bK7AIciFXULnQEujIV8DASGIIGwqn+2qwoW838Ky5mtjvyhALEsTD6a5QFMyIA20q9iGRYbDPfdURWe4xgRqT6/wDy+dfQns59n9rCItxwty+RLXcsxPK2TsI0kan6DL/Y/iiuKdIUhrRmR0Zdjy3251u2D4kI3rNkn4qHwxtxtBLFhQp5yIrNOLdhbGIuG4qokgrcLKQsEHxAqV8axzJBGhG0Xm5jVYeJgANCPvQrHcaw7kW+8XKfDlYgZuR0PvDcGKqTtbOi4xa2qz587VcHtYbEvas3hfRYi4IgyJiQYPLUUGNoVa+LdlbwBvIn4TXHVBnUtKnUQCDp6UBuYC6BJttGpmDEDcztT1GSVMXqg+CD3Yrzu6nYfhl58wS27FRLZRMDT+4+dKucIxCgk2LwAUOSbbQFOzExopg6+VS0TT9iFbJUyrMp6gkfarp2T4fcv2C2Z2PekAliTARTvPn9aC9krWG/i7Qx+YYcznjMORy6r4gM0aitDsNhLeJUYE3P4QPmgE6mSLhVnIJHgAmfjWHrpyWNqP57HQ+GxXzr+zJnCOzZNm+b7uAQFUkk5Trrry/3ruE9nSYF45VSMjpuwHn+ulSe1naN7N8DC3MibP3qBgpGjQc0mCDPxgkV7wrtEmUqG7xV0DDz6jlzpeK1BW7ff1H5Za5aqq+EHCmUyhIA58/Wh+KwJuMAjlL3vtcmNOQA9Y0gjlzphuNpuSPSgmP4zeuMEtXGVWBDgcxOmu4+HWjsXo7kbtFxFne4BcISYaCBmbXeNxMA8jl8xQ9fFYBeQdSNdROwJ+RPmTTONwZV21hIAK9THL5fSl4pyV0+NDmlaUUHgx1OU36DfD7gtlyvNf0oTxCx3tyeWXKddYmfvHyqWlzwsfP+1JwVrMzax8NaGC0ychmeWrHo7ETDcFV2yqGnz0Hz6VqfZjsphrWHUXFRnPiYuTOsfACANKBcAwYzBQNtWJG8bgz51cFuNyDeew19J+0jzrD1fUzb0p0KjhSRfbfErR1F23vHvjeYj1nSnv4lCYDrPTMJ+VBbHZwfwxsuRJJbMBtLZv8Aah6cBtWb9oNcuMzEFfBp4TIzNMCYIHWu9qn5HFaj5lmxWDt3kKv4kbcToYIPLzAqpcZ7LYPC2c6W4CnUF2y6yTO886NcSvNgsGWTK/dwBIiQzgawd/EdedL4yWuYZs2QK9udjoSAfiJmmSinyXDLOG0W0PYS+buFV1lSUkQdRHn8KxjtnnFwNLZj36E8zLEa+Xiraez1uMNbEgwCJG25rI/aLg7pvMq+8r32AGsotuzccDb8rMdPPQ0DTopPczBVKk5mKxrEanr8fXpTnDsagnVgRqJyx9SPpP60nFcFvpZS81pls3GYJcOzEToPUAx1gxsai27UmE1MbTz51ewxF0wvEfy+Ige8TsNeo36TtzE1Ja7aa4jRDseQ9fly9J+NVLhWHxIbwJcI55ZE/UT/AMV7fe8rf9O4piDpvr1+MUHhfcOpLsbV7OrlsX2VCJKk5SuuWQZzcoLRrvptrULtl2Gsvda7nZQ7FjlIIBOYucsSJIb8w2OhoF7HsQwx4t3Ac72mcA8lAAURy2n5VcONYK+b7XciiyA6IM7SzuCQDbKgKu8mdyd96VFaL27v+CZ5OTTfkv6BXGvZBY7t2t3SGCk6gAAAT5k/MVkuA4few+IYJduWrqaZrbZSJGozDcR86+pOI23e2yoBJ0129NP3Br51xWJJx2ILwXDBWK7ZlGV4nWMwMTT5SpCI7uhjhnaviJtBlxt1ZnQBI6fy1B47xrF4lcmIvm4oOaCiL4gCASVUFtGO8701wZ//AE6j1+9NYqh1u6NEYKrJfYjECziRdJhUVidspERDEkQJy/ECtKsdsBbImyfFGUbiJIJLRETGorHVaDMT1HIjoavmA7V2Xw9q1ky3EXKzPsFknTm8GCNt/WgyRvcbhf8AxLu903vxHEID7qGCw6HXbf5fCh3FLVu4y3MuRiCoUsIJmEhP6YnTad+RC2eOs5C5VUcnCkT5wf3rS7fEWZmZ4It7Hq2wj98qQ32OhiwOTVchjs5jkS5h7T92bLNda8biqVkxA1mBp6airLxNeD3ZZThBdcMiXFABzTEgrElXgnoaofCGgwRII1HL9xUjGdmbFxfCChggZSY1MmVnX505Zm1TC6r4PoncGSeBcQweF7wK9vvXtxb8LOTcBuZlMDeCst0uCkjiODTOARbtZFYFbRMurFbiypJVVYoNP5j61QcZgmw7sHCG4oJVzcI94EZlVmlm57GCPSWOC8RJzWyslgYk6Q3vDUxBIBPoKV8p+GS3oy5Jq5xltdfqiV7R8RYfEWzh7ouoLQGYWymveXCQQQCWGmpG0V3A76phiNQzqylvLMSI/wC76UD49pdgKV0BgkmJ8+lTLeI/BtL0Bn4kfoKbmhqhQvpJqOW+eQxw7GuzYeybhjOczMdxDGDO4206gHlVr433SKsOCTppEnp8qy3iNwwpBiDpHoKTZ4rcUAtqOp3jnBoI4W47DMueMZten+i2Yq+WaASBVi4PgCq5oMnaaGcHw4JBGvPqaf7R9oTk7jDnX87/AKKfuflQqDk6Rc8qjG2DO1HELbMtu2MzKZZxtOug6xO/9qZe7I+sdNDQtEC+bH9/KnrYitMsCcUvIxQ6qUZNvudm0+NEOGLCzpJ1H1+9QjaEaafb/ainCkaFBmRG4A+onpWPNBwW5vhljk4LBw64AviBJ0B57+szM7edFe/YRBAEbTH0NBreJMGAT5jX9P1FP4RmZZDuo6Zm/TSuVON8mtOka5f7R4ZSQ11QQYjX9Aai3u1GFzAEyeRyGPgSKhHs0xga5RAkhZgbfmM+pp272V0BVpYFTDgZSAQSDAJ1AI+NeluR5+sf3He095L+DuhLtvKQsNPhkOD7wn+UiKk8N/EwyoxICon4iNo0DUqdxqp0I+9ecdwNruLoYlBcgtkEsSCNEXmxgD4zS+D8OuW8OiO5zqsabCdhrq0DSeepgbAhVbkjCY22FADyAPeJB0GhJI2+NUHGYqxiOKApdBewbtxVgw3eWbNoyToQALmg305by8fxBVx5XEqP4azbPfXG8VvNdy90txCIBGUtmEwGBJWSKi9rcIuOfD4zAB2uW7gtvdCQrWWIn3oNxRmJDIGGjilt7UhulJ77hvtPw+1/BWcKyeABQogaZFgEHkRprVDsdjbFu93trNGWCh1HLUE6jb61c/aFjsjoAfdWSPJjv/p+9Vg8T8EqdTWLPKWppHT6TGtCkwfxjh3gmyxRl5Hb58jVZ4nZu2rmGS4SQ5zEknUg9SdttKKcc4k1tCz6gmFtmQWY7ajTpy0qqXOM3bz2e+OZQxXK3vKSRmXNvO0E7T5GiwQb37BdTkjFfcuvZ/CunEreKcMmGCtbe8fdBIbSZnUxtO9aF23tC1g2v2mLD31AggllYBgeY8QPoDG+uZdqMYcFh7WGAeLx/ic5bYEBcoAYgkZZMfzaaGSHwXagIuV715hlIW2WYoCVI1X47CPe3rWtSuJzJqMnqf4L12e9oeIxWMjE20s4Nw694MwFtguZc14nIxMZdhOcbVQktq+NxrZvCGu3UI1DjvAFAO0HODOtQM5YkWXuZTtuIcySABoTA3G+lAruIcMylnBOjDMRPqOfxqqcluR6YzuO6J2BvqiZSYj98qTdxinn9DQ8+8okwSJ5868uIQPEpU+Yj71ehEWSRIe8OtdaulSGG41FMY1lmFbMJ0MR9DSbbVbiFGdljHGLjW/CAIbYb7daJ8LvMyCZEmY6Ac/vQHhDeBh/WPsf7UawRf3SB5tzgax8YrJkSTo9N8MipKOT1/N0WbhN0AT5/wDHxmjymRVRwpKlB1b9DVka9lgDkJNDE6fURuWxXe2XDu8tnm6jOp9PeHxHLyFZqVFan2gxOXY6qAD/AJjMesRWbcatW7d51T3J8M66Rz+M0/C+x574xjUXHJXPJDyxU/D+6KHefLlpRPCBABmPqBpGmmtHkTo5eCaUhWLQCJgxsPWKH30JIqXdfXX4CnLdrr0pkVSoTlnrk2ye3bG//DLhLQCrlKu4Ms8+Z90Aaab7+QgYVLw3umPgfqamMuY5jqdpPQaD7V7OXlRCrvk9sWSNXbMeu2nwqQjc6bc6etM99HxqECKtXqYopsY8qH/xPSuW5zqmk1TLUmnaDN3jYVQzQIIGi6/LpSP/ADLb/KbYHId29CMQMw8+lAnsmdBp6msr6PHya11mTg3G97QceIy3+Gn/AB4bGofpIqVwrtpxK/dS0r8OZmMQi4sevvW4ECdzVOvcRbnFWXsBatO1y7ibqWlEIpNwW2JOrBWkFRECRrrE71p8RjVPsaLwu+t+/cynOLBFt363YzFR5IGBjq45rR6qvw3g9wANhsXkXMfwhatmzkznQIsPmy/nFySTmIOwOYXFMzOHtsmVgFYlSrg7FYM76QQDPwokUyHj+DWbt5L1xM7pogYkqD/Nk90vGgYiQNopm1ws2rqtYZURmi5aIOUjUk2wPcbTUe6ddJ1LfGu0K2MRbsd3duPctvdi0hcgKyLqBsCWOp08Mc69wPFzexK2+6vWwqNc/EQpmIhTE+9Gfb08qCvEF2KB27uF+JXApDFbAi2hGYhdbiwTEgNnAO4213p+EdiP/TOHBE5GGsH+gkEDzGlW7j3FM9z+NSM2CxrK2UgzbD5WE8pUoT0gionA8NYuBb+OVbmGL4u8A6kwVfIoPIW9XygwA5jdhSpY1P1N8ZywxVbpop3FsNedrSOrvL5ioV2hVILeFJaNQOvi3pvtVw629triF0vWsvf2bk5gjQq3FYgF1zFVkgMJEjY1bxdXClsfZJslsPbxFuzduF1uW3JFyyM+oYEWyCObjQinsDfscTtl8VjUdMhU97ZW1ewpK799b8LWydCHAQjoRBuEdKoXly6r+4N7QcKt4rhqYy3cbvMgvHDgjuwARbxbIke93uVmg81065wp1FXTs5dIU4HEeBcPfN9mOoyyi3bbD81t1DQqzna4p2E1R8bCXWCzkDHLm3y/lnziKajM4S06u3BbexGHsXUuC+7KbV5biqrKM+YAODmO0Io0j1qsdorNsXrhS4pGY5VGuk6ag9PtTOA4n3WcxJaIHKQTv86jYLBPfeEGp1OhgT/hB3OgAFAoy1t3sE5R0JVuNXHmKQXJmSSfM0vE2GRsrAqRyP7286Vg8Fcu3Ft21LO5CqOpPmdB8aaKp8DA3p0GtJt9hcNhcM97GsWcBfCjHKmcgKZAlz9OWtRU4LhMIy3u8N7MueyGAGh/MevlIEa89lPLE0Q6eTImB4AbFlXuT3j6lP5VymAf6uZ6bUTwwkaR4j8NYoWnEGuXPEZzAx066fCpNx8gBJMDkPTmOsga+tZJW3cj1Pw6UYYkocWWhuHNauLOVyAwAGaM2m+ZRpEnSadtW8s5jJ94+ceXJRyHlUXsnhLuJzd0pBXRtue0k7bfH4TRfjHZDEpbLFsw3IVlJMdZAn0FWltaNE+oxxlpnNX+P/Cl8UUhUzHxOxdv0+/0qLisdhIC3sFbuOAJcXGtltNCSvONKg38aXfMTI5Ec5pOMYT8KpNpmbrowzYr8mv6EcSODcobOHNiJzL3zXA0xGrMCI123nWoIs2wZlv9P96kswpm5Ecqaps4jwRXkN4W1pmO5+g5Cnwv/P73ppLk7egpwCNjpWo5RKsWizKqiWYhVHmdAPnV5HDrbeF7OHmAXXxWXWZ2DanWD+XSJ51n+fSpNvi963/07j5dPw2OZDBkeBpUGR0pWXHKXDCjJId4qtpLhS1nABOZXIOVgxBAI3GnU77mhTtrSb18EhgdCdRG01He713502KpAt2OK/P96/7U8t2T6aVEDfSvLbbVZQTDVzIPnrTKmadR9Kpqwossd65QjjeJ8KIDpqx9Zj+9eNjJMda8sXrWYG4TK5oEGDJkGaqWw/pMayScW0rXL2XKv9E7s9j7tpD3Vy5adTEoxEdJA0PoelXDs77VW1w/EredD4DdtjKw82RY565kgjSBWfWMYhvHKdHGs8m/f3prjSaq/XQ+o/2+1Lj9VeZ1usxQydKskXbxvS2u67P8V+zb+zwuPxhb/fpiMO+CuJZurGaEu2c6XIjxguNTvpoDNHuHcQ7zH45p/Dw9u3ZGmmeHuXdesPaBH9IrOfYtaC38ViXaLaWVkkkKM8NcMbTFlZO+gq0diLV1uG4m7eXI+Ju3bghpJF4jKSeoBgbeELtRR3ZyMmFxm4/ev6AT8MNzF4m3mKm5h7bkGcjhu8S4rr5wniWCvzB84Tee7w7GYe4IvYfCPaKxr4HZ2IC8yDb15wDUnD8BQY/u7DXbITChi6uWbM905Z7zNnUhHlTppO+td/EvhuK2xiAmXFWGsu66I8aBshMo3uAgkiIg7wUou7NE1qi4+797FZ7Tnv8ABW7T5c+GwuGv4c83sPbi5pGhWEzQdcs6bVn/AA/GXLLi5aco67EfUHqPI6VsuP7NJbwrvimIyYPDWrZUeJLllRbESdVuM7KV0lc3wyDi/DXw917VwQysQfUfufMEGrRid/gKcax4v3UvqqoLi90cq5RmtQJCAkISht+GdPMQSK/igru/dpdK5gM6hhBMztEg9Rs1M2b2UMIBDDUHqCCCDyMiJ6Eirfwbs5bxCzbuMM8HumUNkQzvczZmMQYjZtY3odD7G3BL5kfl/wCfa9Sr2+0FsGThMOTBGqLGv9IUa+dTE7YMFQCzaCroqquURJMErBYSW3J3NCON8HbDYlrDGSpGsESCJGhE/wDGlN37YAA8/wC9U4pbfyITlbTr8L+g1f7UrcL95hrJ7wAMQpkqGBChs/hEgHwwfOkcM41YtXkupYYFDIXOSOhEkkxEjrrQQW69yUNINXzS/BfuJdt1xNt7d214XUK2o6kkjwnZsrCdjm5RQrhXGrOGY92ImNbiByOsHJPyIFM8L7FYy8sraYSJUMCsjUT4oCiRoTvV/wCD+xq26o9/EPJAMWwqgdfEc8+sVVJImu3uVu92ra8ptG+LisRvZybEER+KwHyotwnsbicXlMd1b5u4Oo/pXdvoPOtG4P2WwGDMoiZx+dznb4EzHwipuL7Q2U0maU4I24etnixuGNcvka7OdnrOARhbZ2LQWZ2mSOi7Lvyof204wLeHuMdNDlk6kwToKjY3trYWZgHz3+VZ7227TW8SoW2NZ1OuvM/YVTrsLxwlkyXLdvuVTCrt5fen8bagAz0B+Uj9aThgRv8Aua84hixISdWkn0G1LVt7HocyhHp3r2/vsQaQ/wCle13Omrk4M34WKtIAP386U1IDVxetZyCPcYjX4GmmxBmDp51LdB8DUZrEeEiRyNWUMtc3nn05+frXG5mX+oaGk3cOV2NMNPx61ZB+28jzNP296hWTUtDUIS7Vc00hDFe3Gg+utUQ0LiXs3Fi29/v3i2pcyg/LruD5UAXFLdBciQ246fDyrYe1vFLbYW6th7d1kANxAZBt/wDuLOxJWQB1ImszTswct1sHdsXEzyn4hJyldRIGWQdBJ1GpI5q0uUbTs7fwvL8mT1rwvna/TYBcQDd0LJJZA2ey25RuaT/K3LowHnTFmL1vXrr5Ec/31ojhOBY64CwFsLroSBMaaRMzMjXUR1WbB2S9n13EZrmImxbbkPfc9RPuiDvuZ2qp2l4jQs+DFkcop6JbOLVfjn99iFhGZuH3MLblQ9wd6wkFncrasWweaiO8YjoBzatYw10LZt2FUhAcqg7EWyCCOo2H+U1VcH2AvWbqMmLD20bOtu6n5wrBWlTrAc6aDSfSyds+DYjF4WzYs3hZKkd43iAcBYIAXUAnXflVwywSObmaeTWu8rAHD+ITdxd22UBe6UN54CWrWHGSSZ8TZ+8IWR70mBE1f2j4m2osZFbPmL97cJ724AIJKkSLcxlmBo2VQBJL8K4NiTNuzesG5ahRcuWHyW4Yr+EmbuwQMxBVPykHrTlj2WLcY3MXjLt24xlioCz8WzH7bbUcssUqAnqWy5C/G8ScdbwFpdLd7urt7ee7sQ1wZp18VxF11B115U7214MLi7VwwO/tSw6Mp39YZR8K0fCcHsYYW1VoVFCgM0nKDJ131OX/ALRQXtbgsFinS5euK7W1bKhYrbYsQfGVOaBlGgIoFki2gcmNU3ExLCcMvXQ5tWblwWxLm2jMF9SoMf2ohw625sLctBmcMU8KvnRpMZHUbxBygyPMbXbF9prlvKistkJqi2YVF/wquh+tGezntFSyzG/YQlzL37KKGY6CXXTMY5g/CnuBkwdVobr0KpxrC4nF4MNfwl837UFLww9xSykwyt4YbQlgRppsDuA7G9nWxeLW0bbtbWTeg5SoIOWSdjmjTUkAwDBr6Q4V2nw2IANm6rn+UEZh6oYb6U3xLFBWBK+JyAIB/wBTAaKJpU0+TQsuutiqcK9nWAsqR3K3ZYnNdAcj+mYAAG209aK4bh2Gw5OS1Yt8/BbRT/pA5aa1A7RcacW2TDvbW6Ro90Ots9cjZSoHmSJO5FYrxzi3EEbLiXuKW2kLDD+h1EMPNTSdLY1NdzVe1/bLDomQqO81KEwSOpBBJWfr8apy9u2CwzXmA2UPlAHLYSaztnJMkknqdTUi5dGo8v0qOISaRcf/ADp3khbbDT8zk/cmhXFeNOCZJyaAwY1YSNJ106dPMUD4adW9P70UxeBF9mKlWyhV0mCFVR5HcVFFa67FPK1BSXNkG9jUOpafn9qjHFqNs3yqavCU1Dq6sNhOh9DFKweBXP4V+JJNMWKJb6/J2SQxYe/c0WVHImljCC3GuZmOrH6+gorbb3QPU+g/YqHil1JgHeJ9SP70ailwZp58mR3OTZEFJevZ1pFys8fqNuR//NniGlGm55VyvWo5hzCvCDyJpU0lknnUKODRvlPkNTSHBP5Qo6mlBCNq8YdahCBc0OlP2T9aRiFpOHYmoQnKeVOW7wAg0izhp5Gp1vhhI2FC5xXLDjjm+EP8L4pbt3g7HMuz66lTv8Rv8KvXGRZa5Zt2hBeC9xCQTbicpKxmVhyMjWaxmau/ZHtLaS3kvT3ijLbMaEcteRG1ElRs6TMr0z/x6lpxHArNy5bB9y23ePbLEqU2tpBJgZ4AA5F6u2G4p3aKikZVAUa8hoPWshxvFnNsAOTcuOWIB91LZKoNNtST8qiW+0RUDMXHxGv1rLnUptUaZaFJv3sbRd7QgbsPSoGN7YgKcrAmDAB1PSKy7B49r1xEVGl2ABJ6849JpntJdNi46ZvdgecwCfvSI4ZXRLiXPhXaq4q+MtmJ2Y7Dy6jcTzirFY4wLh3zeU9OnnWDtiM0ZjEA8zJ1nr9qk2OM3kBAJK/1An602fTtu7ErqItXRuDcY4behLrvbcSJPPkR0NMY/EWMMM+AwmBvbnO9ybszMkFQd+j1kVm/ccS7Qp8cdFWdfjMfE1CxF1jb7zMwzN4QCdFGn3+1HjjKOyYqemW7TNBx/tES5NvGYHDMwMHKuVhHkQT/AKqG4jG4Fj4bT2iQGgHkRIMKelZ69wkySSTuSZPzNTDjYWABManzO59a0uzHCldllxK2/wAjt8v705b7SYi1oMZfA2y52I+UwKB2Mb+GJzac/vr5abVGxVwGCP3vSvEmPWhq0WzhntHxlh8yXWuDYpd8SH/KIM+c1YU9pmEvqUxmAWG942og+ZQ5fhJNZYtemrstJGgYjslgsVL8OxYDHXuL8g/BomPgRrvVP4zw67h7pt3UKtAMSCCDpIIJBEg/KodpiNRpGtS+K457pBuMWKqEBJkwCSBPPVjVNltbDOBb3vSp1m+bcMNQd4P7ihuCPvelTklrcASR849fI8oq19TBk/AgzfLMua2/eJ0b3gfWme8kZllSNGHSajcOlcpGgbTXYnmp6eRoocNm8S6EaERr5hhzFGKB4BP+YhdOXM+ommOJMQ2UcgAfU6n6mKMYfDHfu1RRrm5kjmASYoBiHl26T/xVSdIuEblQhaTc2pSU1fPhNIj9Rvn9DQgnn0pWh1puyxImJ6gSSPM+Wo19KSpG6mtJzBwikzTtu4DvoadbDTz+NQhFzV6ppw2I2g+tNG2T+YQN+nz5moQZxDZtBtUzg2DBBaol64oED/miXDdFFBkbrYdgSctwlYsgUWw0BaEWn12qXd44iHKcoMViabZ004pblDr1DBB6V1cK6JxSwYK3nZ3UgllPIwoMaagSYEcx605heFyczST58vSieMx+GsW7S2izQusLBJ01M+c1Ewd2/iiVtAWk5sOQ/wAXX0igo7GNYlUX4peXvYtns34cr8QtqYJRHuEeiwPTVhVX4/wxr+MxFwtCm64HWFMD7Vp/sp4Fbwz4i6JJWyQXO5zEE/8A86qeENoDM9xAT4jLDc69aihuNjhWXLLWtklsuCupwVLazlknQTULi+F/DbyE/Wj/ABDi1jMB3iwOmtBOLcUtMrqpJJBA058qjSsbmWKONxVLb7DVy2WsLA1uEJP9FtQW/wBU1G4nYiyGnQ5VQf0rMH4kk1ZVtK+EwoG2VswUanMxJUHkSFj/ADUC4+hKNcJGrQoG2VTEjynQeSikxe/+Tn5IUn50379+RXKcQToSBAnXy5DzNIpJNaTmk/FYksfUAkdWgifrSCdI6frtTLcqXn8R8wD+v96FhxdC0NLBptaWooWOQ6or3EneuApOJO9B3GS+kRhNm+FEbFvwKZiZ185P0IobhTo3wovgdbajl4h9Z/frVt1L35AJXD35i+D3QCyP7hO/8rHb4GKOKGXXZhpPUcp5Gq9gn/FI0K5SG+FE1xfQz1oxKHsTimI8RzfYevWq8NyfOp2MvlgegqXw7hGdFadSJgrPpzHKKDI6Q7CvEB5pjENpVjfgnUgeRUj7MaC8awotso6ifrHU9KCDTY3M/AwVcFe5geXyEfanQK9y1oMJHb1r0Z+p+dSVFex5D5VCDahjvPzrrthiNSPQSafU1zNpUID2QUawLQKEvTt/Ezosgcuv+1BNXsNxSUdwvfxeUHKJO3kPWgNxZJJOp3kivRt5T8KWLdVGKiFKbychFLIO4Hypz+GT+UfKotnC3GOYkjyFTu7MEnpQSe/JaW3BGFxGf8YtlUQMoHyO0Dz1oxa44EGSyEtLyM5j/wA+tVy7u1MkU3T5B4eslj7J/fubN2M71eGcSvMbpZlFtC5K/laIGkCbg1/tWftwC5E9w0f4gT8s21Wuxdaz2WdszZr+K0MmYDqInfa0dutZpcxLtozu3q7H7mppQyPWRTlJxu/T+Uw3guHI5KqqTzzlUj1LkBfjUv8Ah+F2Qwvvcv3CCAMMPAh5fiMVDnzEj1qpFB0rwiqjCu4GfrPmxUVCK9EGLHaHLbt28pGQElhEswMqJOirIWdDOXzqDjuKtcXLlVVhVA3gLtBO08/QVCYV5FFpRnlmnLliDSaWaRRCiQTpSVpTDSlWl0NUEuRSinlWkJTk0tmhChTeJ3MU4Kcs25f5/aq7ly4Ilge98KIYR4SOj/cf3FN3bBB9QJPzpy1hyATOnT9+tRtNgq0qH8Bh+8L6wBFS3URlTYbtUfgzD8SdtP1qRf1GvhQchzoxa4IF8zttsPPzq3YJo0mIA+QEf2qs2lm6gPUGOgGsfIVZDlJUgc40P7PKs2d7pGjCtmyWxXaQdP3pVI7UMDfMclA/X9auF1F5GKo/HD+Pc9fsAKmDknUbRIYNLU0xNPHetZjF16a8rwVCCy1c2xpE11xtDULGmpLnQfvU1zU7hDBMbxoKpkXkT8Pwm6QAE1PIlQfkxEfGkXOGXJ8SsD0Jj03PSo2bkaUrxsxHxpW5p8LQetcvSvMR7vw/WurqQuRz4K7c/NSDXV1bjnmk9of/ALX4d/8Al3P/AN8VWbGurqohxpJrq6oQSaTXldVlHhpKfv5V7XVCD77V5a2PqK6uoWEuR5aWte11AaEeipWG3+ddXUDCfAYse7ScZ7hrq6k90GvpfoD+Ef8AufD9an3Pyeo/Wurq1mVcEZf/AKgep+1WS7t/mWurqy5/qNeH6BT7CqNxb/rXP8R+9eV1X0/LA6j6UQTT78q6urWYxQr2urqhDwUhv0rq6oQQ9da95fWva6qZaJ+M99/jQy9vXV1DEZI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VFhUXGB0XGBcXFxwdHRwcGhwcIBgfHBccHyggGhwlHBgXIjEiJSkrLi4uFx8zODMsNygtLisBCgoKDg0OGxAQGy0kICQsLCwsLCwsLywsLC0sLywsLCwsLCwsLCwsLCwsLSwsLCwsLCwsLCwsLCwsLCwsLCwsLP/AABEIALEBHAMBIgACEQEDEQH/xAAcAAABBQEBAQAAAAAAAAAAAAAFAgMEBgcAAQj/xABDEAACAQIEAwUGBAQFAgUFAAABAhEAAwQSITEFQVEGEyJhcQcygZGhsSNCwfAUUmLRcoKi4fEzkhUWJEPSNDZ0srP/xAAaAQACAwEBAAAAAAAAAAAAAAACAwABBAUG/8QALxEAAgIBAwIEBgICAwEAAAAAAAECEQMSITEEQSJRcfAFEzJhkaHB0YGxQlLxI//aAAwDAQACEQMRAD8AyM0hqW1JNIN8hDUk0tqbNGhMjya6a9IO/Ic6TVg2SMPbLZvJS3wEf3ryykkxScPfK5v6kKf90f2rS+C+yzv8JZvpeFh3tBh3jBxcZoI8Kgd2sNESx0GlDOcYRuTorllCtW6LcPw5kb0rj/Z7FYI/+ptEKdryeK23TxDaejQagWMZl6UmbclsPhGPJeuE4BY0AB56AH7V7xjgC3VIO/I0D4d2iVd4Hyoqnaq2feIrGlljK0Mm4NUZ7xXhb2HhgY5GmLN2Y1gjY1fOJ8Yw91SH1+VUziXDcvjtHPb6jceTDlXQhPUt9mY/pf2JFrE5xqYb961HxBIqALpp83ARNMoG/IWmOIqXZ42ymdeh/T9fnQi4tFOzXZvEY64beHUMwEmSBA+5+FBOEKuQyOSfYKYftBPURJn0BI29KW/aUkAbR5Ud7H9h8Rb4gcLiLdiTb7z8S2t1fC0ASYInMZjeB0EQfaH7P72BJugi5aJJZlQKqEnQROgkwANorIlgcq/Hr5eppeTKl9wDd4vJJk6xUC/i5qFXQa2RxRXBmllnIdL1yXKayHpXotN0NHSF2yfh8SBuD8DRFcanJWHqQf0FARh3/lb5UtbVwaw4+BpM8UZdzRjzTj2LR/ECNjptQ7iF9CIyn4/8VAsriGICi8xOgAVjJ6AAamrvwf2ZYm4A+JuNaUicgUs58v5V5a60uOBRd2On1LkqoojvyAivLK5mUHmwHzNbThfZ/wAPsr47d242/wCI5JPwQqFA8wZrwdkbFwg28FaSCpUh3UgiCDvE9Z36U69jMrb3H04YEtM7bL/aBVh4L3Tr7wGnPSgXaa7fNoWTayIDmY8z/L6CftXvZjAE3EJMLqTr0BjT1ryWTp5wT+bs7PRyn87C56vQtVzBrEr4h1UE/UCKzf2kXfw8mVlzMNSInLO3XYVtVgWVUDwfGKz3tV2eXiWIS3ZuKothi5UBolgBzEc63YuhWCcJXdnLw9U2pJ8U9zGRYgU8jADl9atfbDsG+Dtm53pIBE5kAnMQBlhjrrzqm38Oqxmt3WkSD4tRJ6acuVdSLUwN1ugUTSTT1zCXQJNq5HULmX/uWRUbvB1rXTEfMi+GesaQaWw514w2okLbslcOxKqGS5IW5lBYRplMiQeUkT5TUO+oDMAQQCYI2jlSjcMHYjofv++opo+QirQtnjHSvpjs3g1XD2ziMtzu2FuwbTNDLlUCVze8G8JnaNK+deC4XvcRYtEgZ71tCTt4nAMzpGtfS1i6rMWQrZtYY3bbWVAhbitmDkD8hyhhoD46xdfFuCfl7/1Y/p5bte/b4DeFCZgNBb7sKLZXkTAmfQiPM180+0DuV4lilw6olpbmVVtiFBVVDwBoPGH25k19BcE4g14Zy6ZQJN0aFmggyh90qYPTUddPmTit0viLrkgl7jvI2OZiZEcjM/Gg+H5Zzg0+FwDlxuE6fI/hcEX2ZB6k/oDRSx2YuNtcs/Nv/jVafbSfOoprXom+JfouUort+y+L2Hvkf9Sx/wBzf/Cmv/KeItElXtdCJYhh0Iy61TbOLK1NscT6irWOf/b9CvmLyJ3G+AsgzoBG7KDOXrB5rQK3dKmRvRq1xcAzzqPxRLdwh7MK0DPbnduqCBIP8u48xTUmluLb32IbY9ugo92M7YXsBe71EV5GUqdJE9RVctdPof3+5pZYzA9BFU4pqglORpSdtb1/Hfxdx7dnLmVQrgEqCuRSviJmXkx8BpLXbX2kXcVhFwzWVDsqtcuBpBZW0IWNjlnfnVGs2MQBm7m7G+bu20IMggxoZG/qKhm656mP2aV8iF8DHldCjin6D5V4cW/QfKkd81d37U6kK1MUMU28DaIjT/mvRjW6L8v96ba6TSJqUiKUkSRj26LS/wDxJv5R8zTWGwtxzFu27noqk/QCpuH4Ji3bKuGvFundtPyIoWoLkNSyPg0D2T8SsC4wZGa8w0IGiqImSTsTl1A6D11/BrJkk/Oso9mnBGwffXsYrWWMIqusNlGpbrBJA/yGtI4fxjDOPwrgJ6HQ/Wss5eLbg1wj4LfLCuOA0C6bmYnXkD9aruJ4kLTe+ATMnl8Ryknfz+FFhxPMMijX9/EVUe0Xdye9OoI2EkA7ac9qbGSoTLG7oIY/jZYAOmYzAGxJ8p1M8vMUxZwy3Mqq7DOzQgjQebQYAkaxzFA2TLLGWcCVgRsfEG5iBl9J8qGdoeOtbYXAD4g50MAFgCJ685PlHPRPVYI5oq/Mb02WeKTS8gzxLjGOt3nwi4hLiiD3ikyEg6CGAkHKNuZ8qI+zbia2DiDevKrPkA7wmPBnLQ3+YaVR+wuKY3ne74ibTTLA+ElcoifCZVtNDEdajdqOJqs2coZGPebnQiV5cipZTPJj5EZYao9QoeSNzSl0kpVy/wCS8+0XtbYuju8pu25BIUlPdk+8QecbVB4d7Srdm2tu1h7iIogKLmg68jWdvx9m94Zz/UxP8unp4P8AU3wYTH/0A/E9PL5/GjfSqX1XzfLMuuNJJbG73fZNgfetm7aPVX/UjN9aF432XBoAxKvr4Vuqrbb+K53h+UVqsVGv4MM6PMFAwGi/midwSNhsRW/5T8zkyimfPeK7ASQFRCWYqMjNb8UEgFmYqCVVj7n5TQPifY+5aPjTE2wIE913ia7ePwbmRopnSK3PtjwZmBS3cFkvIN11LIWdWRFcsx18Rgx0XmKpnA+z3EMHe767/CNZtHOzWnMwiGAtswupgnSQZIIIFSOpcsbGLb2v7GRPwo65b1lo5Fmtn5XVUfWoLWyCRBkTMa7b6iZHnX1zheFWrmGRbtlLmYFirqrQXJY+8ORY1kx7M4T/AMUFt0NqwEvsxRsmXI90yYPuhQogaaDSjTJLZ0ZBaUN4dTJ5a/TnRrhd7F4Znexda2xXK4aJKtGjK0g8t6shu2Dec2WcW19w3CpuerMBpzhQOk61zcDtXASLgJmNTJmdZ+fLnVthJdxOC9o+KtWP4e9h7dyzka22TwMwcblxIncyAJJ8qp2LsFGUNocgJG2/l6farXjOzpTVG566+fy2+1V+7hHa51Ma+nUdRSoKEb0qrG+KTuTsivhz3Ybz/WoL26vGNwCLwtH/APc71lK8wAQZjpFVa2AamDJq1fZtDeqgo6a8gfctlSQQJ866xaLsAqksdAqgkn0A1qRjE2Pxq2+xi1PE7bZSxt27rgCdwkDb/FGukkU8xso4HWu0/Zr6Y4VwYizbY4bK7AIciFXULnQEujIV8DASGIIGwqn+2qwoW838Ky5mtjvyhALEsTD6a5QFMyIA20q9iGRYbDPfdURWe4xgRqT6/wDy+dfQns59n9rCItxwty+RLXcsxPK2TsI0kan6DL/Y/iiuKdIUhrRmR0Zdjy3251u2D4kI3rNkn4qHwxtxtBLFhQp5yIrNOLdhbGIuG4qokgrcLKQsEHxAqV8axzJBGhG0Xm5jVYeJgANCPvQrHcaw7kW+8XKfDlYgZuR0PvDcGKqTtbOi4xa2qz587VcHtYbEvas3hfRYi4IgyJiQYPLUUGNoVa+LdlbwBvIn4TXHVBnUtKnUQCDp6UBuYC6BJttGpmDEDcztT1GSVMXqg+CD3Yrzu6nYfhl58wS27FRLZRMDT+4+dKucIxCgk2LwAUOSbbQFOzExopg6+VS0TT9iFbJUyrMp6gkfarp2T4fcv2C2Z2PekAliTARTvPn9aC9krWG/i7Qx+YYcznjMORy6r4gM0aitDsNhLeJUYE3P4QPmgE6mSLhVnIJHgAmfjWHrpyWNqP57HQ+GxXzr+zJnCOzZNm+b7uAQFUkk5Trrry/3ruE9nSYF45VSMjpuwHn+ulSe1naN7N8DC3MibP3qBgpGjQc0mCDPxgkV7wrtEmUqG7xV0DDz6jlzpeK1BW7ff1H5Za5aqq+EHCmUyhIA58/Wh+KwJuMAjlL3vtcmNOQA9Y0gjlzphuNpuSPSgmP4zeuMEtXGVWBDgcxOmu4+HWjsXo7kbtFxFne4BcISYaCBmbXeNxMA8jl8xQ9fFYBeQdSNdROwJ+RPmTTONwZV21hIAK9THL5fSl4pyV0+NDmlaUUHgx1OU36DfD7gtlyvNf0oTxCx3tyeWXKddYmfvHyqWlzwsfP+1JwVrMzax8NaGC0ychmeWrHo7ETDcFV2yqGnz0Hz6VqfZjsphrWHUXFRnPiYuTOsfACANKBcAwYzBQNtWJG8bgz51cFuNyDeew19J+0jzrD1fUzb0p0KjhSRfbfErR1F23vHvjeYj1nSnv4lCYDrPTMJ+VBbHZwfwxsuRJJbMBtLZv8Aah6cBtWb9oNcuMzEFfBp4TIzNMCYIHWu9qn5HFaj5lmxWDt3kKv4kbcToYIPLzAqpcZ7LYPC2c6W4CnUF2y6yTO886NcSvNgsGWTK/dwBIiQzgawd/EdedL4yWuYZs2QK9udjoSAfiJmmSinyXDLOG0W0PYS+buFV1lSUkQdRHn8KxjtnnFwNLZj36E8zLEa+Xiraez1uMNbEgwCJG25rI/aLg7pvMq+8r32AGsotuzccDb8rMdPPQ0DTopPczBVKk5mKxrEanr8fXpTnDsagnVgRqJyx9SPpP60nFcFvpZS81pls3GYJcOzEToPUAx1gxsai27UmE1MbTz51ewxF0wvEfy+Ige8TsNeo36TtzE1Ja7aa4jRDseQ9fly9J+NVLhWHxIbwJcI55ZE/UT/AMV7fe8rf9O4piDpvr1+MUHhfcOpLsbV7OrlsX2VCJKk5SuuWQZzcoLRrvptrULtl2Gsvda7nZQ7FjlIIBOYucsSJIb8w2OhoF7HsQwx4t3Ac72mcA8lAAURy2n5VcONYK+b7XciiyA6IM7SzuCQDbKgKu8mdyd96VFaL27v+CZ5OTTfkv6BXGvZBY7t2t3SGCk6gAAAT5k/MVkuA4few+IYJduWrqaZrbZSJGozDcR86+pOI23e2yoBJ0129NP3Br51xWJJx2ILwXDBWK7ZlGV4nWMwMTT5SpCI7uhjhnaviJtBlxt1ZnQBI6fy1B47xrF4lcmIvm4oOaCiL4gCASVUFtGO8701wZ//AE6j1+9NYqh1u6NEYKrJfYjECziRdJhUVidspERDEkQJy/ECtKsdsBbImyfFGUbiJIJLRETGorHVaDMT1HIjoavmA7V2Xw9q1ky3EXKzPsFknTm8GCNt/WgyRvcbhf8AxLu903vxHEID7qGCw6HXbf5fCh3FLVu4y3MuRiCoUsIJmEhP6YnTad+RC2eOs5C5VUcnCkT5wf3rS7fEWZmZ4It7Hq2wj98qQ32OhiwOTVchjs5jkS5h7T92bLNda8biqVkxA1mBp6airLxNeD3ZZThBdcMiXFABzTEgrElXgnoaofCGgwRII1HL9xUjGdmbFxfCChggZSY1MmVnX505Zm1TC6r4PoncGSeBcQweF7wK9vvXtxb8LOTcBuZlMDeCst0uCkjiODTOARbtZFYFbRMurFbiypJVVYoNP5j61QcZgmw7sHCG4oJVzcI94EZlVmlm57GCPSWOC8RJzWyslgYk6Q3vDUxBIBPoKV8p+GS3oy5Jq5xltdfqiV7R8RYfEWzh7ouoLQGYWymveXCQQQCWGmpG0V3A76phiNQzqylvLMSI/wC76UD49pdgKV0BgkmJ8+lTLeI/BtL0Bn4kfoKbmhqhQvpJqOW+eQxw7GuzYeybhjOczMdxDGDO4206gHlVr433SKsOCTppEnp8qy3iNwwpBiDpHoKTZ4rcUAtqOp3jnBoI4W47DMueMZten+i2Yq+WaASBVi4PgCq5oMnaaGcHw4JBGvPqaf7R9oTk7jDnX87/AKKfuflQqDk6Rc8qjG2DO1HELbMtu2MzKZZxtOug6xO/9qZe7I+sdNDQtEC+bH9/KnrYitMsCcUvIxQ6qUZNvudm0+NEOGLCzpJ1H1+9QjaEaafb/ainCkaFBmRG4A+onpWPNBwW5vhljk4LBw64AviBJ0B57+szM7edFe/YRBAEbTH0NBreJMGAT5jX9P1FP4RmZZDuo6Zm/TSuVON8mtOka5f7R4ZSQ11QQYjX9Aai3u1GFzAEyeRyGPgSKhHs0xga5RAkhZgbfmM+pp272V0BVpYFTDgZSAQSDAJ1AI+NeluR5+sf3He095L+DuhLtvKQsNPhkOD7wn+UiKk8N/EwyoxICon4iNo0DUqdxqp0I+9ecdwNruLoYlBcgtkEsSCNEXmxgD4zS+D8OuW8OiO5zqsabCdhrq0DSeepgbAhVbkjCY22FADyAPeJB0GhJI2+NUHGYqxiOKApdBewbtxVgw3eWbNoyToQALmg305by8fxBVx5XEqP4azbPfXG8VvNdy90txCIBGUtmEwGBJWSKi9rcIuOfD4zAB2uW7gtvdCQrWWIn3oNxRmJDIGGjilt7UhulJ77hvtPw+1/BWcKyeABQogaZFgEHkRprVDsdjbFu93trNGWCh1HLUE6jb61c/aFjsjoAfdWSPJjv/p+9Vg8T8EqdTWLPKWppHT6TGtCkwfxjh3gmyxRl5Hb58jVZ4nZu2rmGS4SQ5zEknUg9SdttKKcc4k1tCz6gmFtmQWY7ajTpy0qqXOM3bz2e+OZQxXK3vKSRmXNvO0E7T5GiwQb37BdTkjFfcuvZ/CunEreKcMmGCtbe8fdBIbSZnUxtO9aF23tC1g2v2mLD31AggllYBgeY8QPoDG+uZdqMYcFh7WGAeLx/ic5bYEBcoAYgkZZMfzaaGSHwXagIuV715hlIW2WYoCVI1X47CPe3rWtSuJzJqMnqf4L12e9oeIxWMjE20s4Nw694MwFtguZc14nIxMZdhOcbVQktq+NxrZvCGu3UI1DjvAFAO0HODOtQM5YkWXuZTtuIcySABoTA3G+lAruIcMylnBOjDMRPqOfxqqcluR6YzuO6J2BvqiZSYj98qTdxinn9DQ8+8okwSJ5868uIQPEpU+Yj71ehEWSRIe8OtdaulSGG41FMY1lmFbMJ0MR9DSbbVbiFGdljHGLjW/CAIbYb7daJ8LvMyCZEmY6Ac/vQHhDeBh/WPsf7UawRf3SB5tzgax8YrJkSTo9N8MipKOT1/N0WbhN0AT5/wDHxmjymRVRwpKlB1b9DVka9lgDkJNDE6fURuWxXe2XDu8tnm6jOp9PeHxHLyFZqVFan2gxOXY6qAD/AJjMesRWbcatW7d51T3J8M66Rz+M0/C+x574xjUXHJXPJDyxU/D+6KHefLlpRPCBABmPqBpGmmtHkTo5eCaUhWLQCJgxsPWKH30JIqXdfXX4CnLdrr0pkVSoTlnrk2ye3bG//DLhLQCrlKu4Ms8+Z90Aaab7+QgYVLw3umPgfqamMuY5jqdpPQaD7V7OXlRCrvk9sWSNXbMeu2nwqQjc6bc6etM99HxqECKtXqYopsY8qH/xPSuW5zqmk1TLUmnaDN3jYVQzQIIGi6/LpSP/ADLb/KbYHId29CMQMw8+lAnsmdBp6msr6PHya11mTg3G97QceIy3+Gn/AB4bGofpIqVwrtpxK/dS0r8OZmMQi4sevvW4ECdzVOvcRbnFWXsBatO1y7ibqWlEIpNwW2JOrBWkFRECRrrE71p8RjVPsaLwu+t+/cynOLBFt363YzFR5IGBjq45rR6qvw3g9wANhsXkXMfwhatmzkznQIsPmy/nFySTmIOwOYXFMzOHtsmVgFYlSrg7FYM76QQDPwokUyHj+DWbt5L1xM7pogYkqD/Nk90vGgYiQNopm1ws2rqtYZURmi5aIOUjUk2wPcbTUe6ddJ1LfGu0K2MRbsd3duPctvdi0hcgKyLqBsCWOp08Mc69wPFzexK2+6vWwqNc/EQpmIhTE+9Gfb08qCvEF2KB27uF+JXApDFbAi2hGYhdbiwTEgNnAO4213p+EdiP/TOHBE5GGsH+gkEDzGlW7j3FM9z+NSM2CxrK2UgzbD5WE8pUoT0gionA8NYuBb+OVbmGL4u8A6kwVfIoPIW9XygwA5jdhSpY1P1N8ZywxVbpop3FsNedrSOrvL5ioV2hVILeFJaNQOvi3pvtVw629triF0vWsvf2bk5gjQq3FYgF1zFVkgMJEjY1bxdXClsfZJslsPbxFuzduF1uW3JFyyM+oYEWyCObjQinsDfscTtl8VjUdMhU97ZW1ewpK799b8LWydCHAQjoRBuEdKoXly6r+4N7QcKt4rhqYy3cbvMgvHDgjuwARbxbIke93uVmg81065wp1FXTs5dIU4HEeBcPfN9mOoyyi3bbD81t1DQqzna4p2E1R8bCXWCzkDHLm3y/lnziKajM4S06u3BbexGHsXUuC+7KbV5biqrKM+YAODmO0Io0j1qsdorNsXrhS4pGY5VGuk6ag9PtTOA4n3WcxJaIHKQTv86jYLBPfeEGp1OhgT/hB3OgAFAoy1t3sE5R0JVuNXHmKQXJmSSfM0vE2GRsrAqRyP7286Vg8Fcu3Ft21LO5CqOpPmdB8aaKp8DA3p0GtJt9hcNhcM97GsWcBfCjHKmcgKZAlz9OWtRU4LhMIy3u8N7MueyGAGh/MevlIEa89lPLE0Q6eTImB4AbFlXuT3j6lP5VymAf6uZ6bUTwwkaR4j8NYoWnEGuXPEZzAx066fCpNx8gBJMDkPTmOsga+tZJW3cj1Pw6UYYkocWWhuHNauLOVyAwAGaM2m+ZRpEnSadtW8s5jJ94+ceXJRyHlUXsnhLuJzd0pBXRtue0k7bfH4TRfjHZDEpbLFsw3IVlJMdZAn0FWltaNE+oxxlpnNX+P/Cl8UUhUzHxOxdv0+/0qLisdhIC3sFbuOAJcXGtltNCSvONKg38aXfMTI5Ec5pOMYT8KpNpmbrowzYr8mv6EcSODcobOHNiJzL3zXA0xGrMCI123nWoIs2wZlv9P96kswpm5Ecqaps4jwRXkN4W1pmO5+g5Cnwv/P73ppLk7egpwCNjpWo5RKsWizKqiWYhVHmdAPnV5HDrbeF7OHmAXXxWXWZ2DanWD+XSJ51n+fSpNvi963/07j5dPw2OZDBkeBpUGR0pWXHKXDCjJId4qtpLhS1nABOZXIOVgxBAI3GnU77mhTtrSb18EhgdCdRG01He713502KpAt2OK/P96/7U8t2T6aVEDfSvLbbVZQTDVzIPnrTKmadR9Kpqwossd65QjjeJ8KIDpqx9Zj+9eNjJMda8sXrWYG4TK5oEGDJkGaqWw/pMayScW0rXL2XKv9E7s9j7tpD3Vy5adTEoxEdJA0PoelXDs77VW1w/EredD4DdtjKw82RY565kgjSBWfWMYhvHKdHGs8m/f3prjSaq/XQ+o/2+1Lj9VeZ1usxQydKskXbxvS2u67P8V+zb+zwuPxhb/fpiMO+CuJZurGaEu2c6XIjxguNTvpoDNHuHcQ7zH45p/Dw9u3ZGmmeHuXdesPaBH9IrOfYtaC38ViXaLaWVkkkKM8NcMbTFlZO+gq0diLV1uG4m7eXI+Ju3bghpJF4jKSeoBgbeELtRR3ZyMmFxm4/ev6AT8MNzF4m3mKm5h7bkGcjhu8S4rr5wniWCvzB84Tee7w7GYe4IvYfCPaKxr4HZ2IC8yDb15wDUnD8BQY/u7DXbITChi6uWbM905Z7zNnUhHlTppO+td/EvhuK2xiAmXFWGsu66I8aBshMo3uAgkiIg7wUou7NE1qi4+797FZ7Tnv8ABW7T5c+GwuGv4c83sPbi5pGhWEzQdcs6bVn/AA/GXLLi5aco67EfUHqPI6VsuP7NJbwrvimIyYPDWrZUeJLllRbESdVuM7KV0lc3wyDi/DXw917VwQysQfUfufMEGrRid/gKcax4v3UvqqoLi90cq5RmtQJCAkISht+GdPMQSK/igru/dpdK5gM6hhBMztEg9Rs1M2b2UMIBDDUHqCCCDyMiJ6Eirfwbs5bxCzbuMM8HumUNkQzvczZmMQYjZtY3odD7G3BL5kfl/wCfa9Sr2+0FsGThMOTBGqLGv9IUa+dTE7YMFQCzaCroqquURJMErBYSW3J3NCON8HbDYlrDGSpGsESCJGhE/wDGlN37YAA8/wC9U4pbfyITlbTr8L+g1f7UrcL95hrJ7wAMQpkqGBChs/hEgHwwfOkcM41YtXkupYYFDIXOSOhEkkxEjrrQQW69yUNINXzS/BfuJdt1xNt7d214XUK2o6kkjwnZsrCdjm5RQrhXGrOGY92ImNbiByOsHJPyIFM8L7FYy8sraYSJUMCsjUT4oCiRoTvV/wCD+xq26o9/EPJAMWwqgdfEc8+sVVJImu3uVu92ra8ptG+LisRvZybEER+KwHyotwnsbicXlMd1b5u4Oo/pXdvoPOtG4P2WwGDMoiZx+dznb4EzHwipuL7Q2U0maU4I24etnixuGNcvka7OdnrOARhbZ2LQWZ2mSOi7Lvyof204wLeHuMdNDlk6kwToKjY3trYWZgHz3+VZ7227TW8SoW2NZ1OuvM/YVTrsLxwlkyXLdvuVTCrt5fen8bagAz0B+Uj9aThgRv8Aua84hixISdWkn0G1LVt7HocyhHp3r2/vsQaQ/wCle13Omrk4M34WKtIAP386U1IDVxetZyCPcYjX4GmmxBmDp51LdB8DUZrEeEiRyNWUMtc3nn05+frXG5mX+oaGk3cOV2NMNPx61ZB+28jzNP296hWTUtDUIS7Vc00hDFe3Gg+utUQ0LiXs3Fi29/v3i2pcyg/LruD5UAXFLdBciQ246fDyrYe1vFLbYW6th7d1kANxAZBt/wDuLOxJWQB1ImszTswct1sHdsXEzyn4hJyldRIGWQdBJ1GpI5q0uUbTs7fwvL8mT1rwvna/TYBcQDd0LJJZA2ey25RuaT/K3LowHnTFmL1vXrr5Ec/31ojhOBY64CwFsLroSBMaaRMzMjXUR1WbB2S9n13EZrmImxbbkPfc9RPuiDvuZ2qp2l4jQs+DFkcop6JbOLVfjn99iFhGZuH3MLblQ9wd6wkFncrasWweaiO8YjoBzatYw10LZt2FUhAcqg7EWyCCOo2H+U1VcH2AvWbqMmLD20bOtu6n5wrBWlTrAc6aDSfSyds+DYjF4WzYs3hZKkd43iAcBYIAXUAnXflVwywSObmaeTWu8rAHD+ITdxd22UBe6UN54CWrWHGSSZ8TZ+8IWR70mBE1f2j4m2osZFbPmL97cJ724AIJKkSLcxlmBo2VQBJL8K4NiTNuzesG5ahRcuWHyW4Yr+EmbuwQMxBVPykHrTlj2WLcY3MXjLt24xlioCz8WzH7bbUcssUqAnqWy5C/G8ScdbwFpdLd7urt7ee7sQ1wZp18VxF11B115U7214MLi7VwwO/tSw6Mp39YZR8K0fCcHsYYW1VoVFCgM0nKDJ131OX/ALRQXtbgsFinS5euK7W1bKhYrbYsQfGVOaBlGgIoFki2gcmNU3ExLCcMvXQ5tWblwWxLm2jMF9SoMf2ohw625sLctBmcMU8KvnRpMZHUbxBygyPMbXbF9prlvKistkJqi2YVF/wquh+tGezntFSyzG/YQlzL37KKGY6CXXTMY5g/CnuBkwdVobr0KpxrC4nF4MNfwl837UFLww9xSykwyt4YbQlgRppsDuA7G9nWxeLW0bbtbWTeg5SoIOWSdjmjTUkAwDBr6Q4V2nw2IANm6rn+UEZh6oYb6U3xLFBWBK+JyAIB/wBTAaKJpU0+TQsuutiqcK9nWAsqR3K3ZYnNdAcj+mYAAG209aK4bh2Gw5OS1Yt8/BbRT/pA5aa1A7RcacW2TDvbW6Ro90Ots9cjZSoHmSJO5FYrxzi3EEbLiXuKW2kLDD+h1EMPNTSdLY1NdzVe1/bLDomQqO81KEwSOpBBJWfr8apy9u2CwzXmA2UPlAHLYSaztnJMkknqdTUi5dGo8v0qOISaRcf/ADp3khbbDT8zk/cmhXFeNOCZJyaAwY1YSNJ106dPMUD4adW9P70UxeBF9mKlWyhV0mCFVR5HcVFFa67FPK1BSXNkG9jUOpafn9qjHFqNs3yqavCU1Dq6sNhOh9DFKweBXP4V+JJNMWKJb6/J2SQxYe/c0WVHImljCC3GuZmOrH6+gorbb3QPU+g/YqHil1JgHeJ9SP70ailwZp58mR3OTZEFJevZ1pFys8fqNuR//NniGlGm55VyvWo5hzCvCDyJpU0lknnUKODRvlPkNTSHBP5Qo6mlBCNq8YdahCBc0OlP2T9aRiFpOHYmoQnKeVOW7wAg0izhp5Gp1vhhI2FC5xXLDjjm+EP8L4pbt3g7HMuz66lTv8Rv8KvXGRZa5Zt2hBeC9xCQTbicpKxmVhyMjWaxmau/ZHtLaS3kvT3ijLbMaEcteRG1ElRs6TMr0z/x6lpxHArNy5bB9y23ePbLEqU2tpBJgZ4AA5F6u2G4p3aKikZVAUa8hoPWshxvFnNsAOTcuOWIB91LZKoNNtST8qiW+0RUDMXHxGv1rLnUptUaZaFJv3sbRd7QgbsPSoGN7YgKcrAmDAB1PSKy7B49r1xEVGl2ABJ6849JpntJdNi46ZvdgecwCfvSI4ZXRLiXPhXaq4q+MtmJ2Y7Dy6jcTzirFY4wLh3zeU9OnnWDtiM0ZjEA8zJ1nr9qk2OM3kBAJK/1An602fTtu7ErqItXRuDcY4behLrvbcSJPPkR0NMY/EWMMM+AwmBvbnO9ybszMkFQd+j1kVm/ccS7Qp8cdFWdfjMfE1CxF1jb7zMwzN4QCdFGn3+1HjjKOyYqemW7TNBx/tES5NvGYHDMwMHKuVhHkQT/AKqG4jG4Fj4bT2iQGgHkRIMKelZ69wkySSTuSZPzNTDjYWABManzO59a0uzHCldllxK2/wAjt8v705b7SYi1oMZfA2y52I+UwKB2Mb+GJzac/vr5abVGxVwGCP3vSvEmPWhq0WzhntHxlh8yXWuDYpd8SH/KIM+c1YU9pmEvqUxmAWG942og+ZQ5fhJNZYtemrstJGgYjslgsVL8OxYDHXuL8g/BomPgRrvVP4zw67h7pt3UKtAMSCCDpIIJBEg/KodpiNRpGtS+K457pBuMWKqEBJkwCSBPPVjVNltbDOBb3vSp1m+bcMNQd4P7ihuCPvelTklrcASR849fI8oq19TBk/AgzfLMua2/eJ0b3gfWme8kZllSNGHSajcOlcpGgbTXYnmp6eRoocNm8S6EaERr5hhzFGKB4BP+YhdOXM+ommOJMQ2UcgAfU6n6mKMYfDHfu1RRrm5kjmASYoBiHl26T/xVSdIuEblQhaTc2pSU1fPhNIj9Rvn9DQgnn0pWh1puyxImJ6gSSPM+Wo19KSpG6mtJzBwikzTtu4DvoadbDTz+NQhFzV6ppw2I2g+tNG2T+YQN+nz5moQZxDZtBtUzg2DBBaol64oED/miXDdFFBkbrYdgSctwlYsgUWw0BaEWn12qXd44iHKcoMViabZ004pblDr1DBB6V1cK6JxSwYK3nZ3UgllPIwoMaagSYEcx605heFyczST58vSieMx+GsW7S2izQusLBJ01M+c1Ewd2/iiVtAWk5sOQ/wAXX0igo7GNYlUX4peXvYtns34cr8QtqYJRHuEeiwPTVhVX4/wxr+MxFwtCm64HWFMD7Vp/sp4Fbwz4i6JJWyQXO5zEE/8A86qeENoDM9xAT4jLDc69aihuNjhWXLLWtklsuCupwVLazlknQTULi+F/DbyE/Wj/ABDi1jMB3iwOmtBOLcUtMrqpJJBA058qjSsbmWKONxVLb7DVy2WsLA1uEJP9FtQW/wBU1G4nYiyGnQ5VQf0rMH4kk1ZVtK+EwoG2VswUanMxJUHkSFj/ADUC4+hKNcJGrQoG2VTEjynQeSikxe/+Tn5IUn50379+RXKcQToSBAnXy5DzNIpJNaTmk/FYksfUAkdWgifrSCdI6frtTLcqXn8R8wD+v96FhxdC0NLBptaWooWOQ6or3EneuApOJO9B3GS+kRhNm+FEbFvwKZiZ185P0IobhTo3wovgdbajl4h9Z/frVt1L35AJXD35i+D3QCyP7hO/8rHb4GKOKGXXZhpPUcp5Gq9gn/FI0K5SG+FE1xfQz1oxKHsTimI8RzfYevWq8NyfOp2MvlgegqXw7hGdFadSJgrPpzHKKDI6Q7CvEB5pjENpVjfgnUgeRUj7MaC8awotso6ifrHU9KCDTY3M/AwVcFe5geXyEfanQK9y1oMJHb1r0Z+p+dSVFex5D5VCDahjvPzrrthiNSPQSafU1zNpUID2QUawLQKEvTt/Ezosgcuv+1BNXsNxSUdwvfxeUHKJO3kPWgNxZJJOp3kivRt5T8KWLdVGKiFKbychFLIO4Hypz+GT+UfKotnC3GOYkjyFTu7MEnpQSe/JaW3BGFxGf8YtlUQMoHyO0Dz1oxa44EGSyEtLyM5j/wA+tVy7u1MkU3T5B4eslj7J/fubN2M71eGcSvMbpZlFtC5K/laIGkCbg1/tWftwC5E9w0f4gT8s21Wuxdaz2WdszZr+K0MmYDqInfa0dutZpcxLtozu3q7H7mppQyPWRTlJxu/T+Uw3guHI5KqqTzzlUj1LkBfjUv8Ah+F2Qwvvcv3CCAMMPAh5fiMVDnzEj1qpFB0rwiqjCu4GfrPmxUVCK9EGLHaHLbt28pGQElhEswMqJOirIWdDOXzqDjuKtcXLlVVhVA3gLtBO08/QVCYV5FFpRnlmnLliDSaWaRRCiQTpSVpTDSlWl0NUEuRSinlWkJTk0tmhChTeJ3MU4Kcs25f5/aq7ly4Ilge98KIYR4SOj/cf3FN3bBB9QJPzpy1hyATOnT9+tRtNgq0qH8Bh+8L6wBFS3URlTYbtUfgzD8SdtP1qRf1GvhQchzoxa4IF8zttsPPzq3YJo0mIA+QEf2qs2lm6gPUGOgGsfIVZDlJUgc40P7PKs2d7pGjCtmyWxXaQdP3pVI7UMDfMclA/X9auF1F5GKo/HD+Pc9fsAKmDknUbRIYNLU0xNPHetZjF16a8rwVCCy1c2xpE11xtDULGmpLnQfvU1zU7hDBMbxoKpkXkT8Pwm6QAE1PIlQfkxEfGkXOGXJ8SsD0Jj03PSo2bkaUrxsxHxpW5p8LQetcvSvMR7vw/WurqQuRz4K7c/NSDXV1bjnmk9of/ALX4d/8Al3P/AN8VWbGurqohxpJrq6oQSaTXldVlHhpKfv5V7XVCD77V5a2PqK6uoWEuR5aWte11AaEeipWG3+ddXUDCfAYse7ScZ7hrq6k90GvpfoD+Ef8AufD9an3Pyeo/Wurq1mVcEZf/AKgep+1WS7t/mWurqy5/qNeH6BT7CqNxb/rXP8R+9eV1X0/LA6j6UQTT78q6urWYxQr2urqhDwUhv0rq6oQQ9da95fWva6qZaJ+M99/jQy9vXV1DEZI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Photo of 3 people.  One person has a braille document open and is talking with two other people in the lobby of a theatr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67" y="1905000"/>
            <a:ext cx="1360734" cy="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hoto of a theatre performance with sign language interpreter in th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2" y="3962400"/>
            <a:ext cx="1067595" cy="8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hoto of an Individual using rear-windown captio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41420"/>
            <a:ext cx="990600" cy="6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is it Required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Advertisements/Promotions </a:t>
            </a:r>
          </a:p>
          <a:p>
            <a:pPr lvl="1"/>
            <a:r>
              <a:rPr lang="en-US" dirty="0" smtClean="0"/>
              <a:t>Website/Electronic Communication</a:t>
            </a:r>
          </a:p>
          <a:p>
            <a:pPr lvl="1"/>
            <a:r>
              <a:rPr lang="en-US" dirty="0" smtClean="0"/>
              <a:t>Fliers</a:t>
            </a:r>
          </a:p>
          <a:p>
            <a:pPr lvl="1"/>
            <a:r>
              <a:rPr lang="en-US" dirty="0" smtClean="0"/>
              <a:t>Newspaper Ads</a:t>
            </a:r>
          </a:p>
          <a:p>
            <a:pPr lvl="1"/>
            <a:r>
              <a:rPr lang="en-US" dirty="0" smtClean="0"/>
              <a:t>Radio Announcements</a:t>
            </a:r>
          </a:p>
          <a:p>
            <a:pPr lvl="1"/>
            <a:r>
              <a:rPr lang="en-US" dirty="0" smtClean="0"/>
              <a:t>Social Media</a:t>
            </a:r>
          </a:p>
          <a:p>
            <a:r>
              <a:rPr lang="en-US" b="1" dirty="0" smtClean="0"/>
              <a:t>Communication with the Venue</a:t>
            </a:r>
          </a:p>
          <a:p>
            <a:pPr lvl="1"/>
            <a:r>
              <a:rPr lang="en-US" dirty="0" smtClean="0"/>
              <a:t>Telephone/Text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Social Media Postings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04" name="Picture 8" descr="Graphic with words &quot;PLAYBILL&quot;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17" y="3991446"/>
            <a:ext cx="1643063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of a poster for a performance at the Steppenwolf Thea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628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of tickets for an ev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33" y="1858771"/>
            <a:ext cx="1293833" cy="8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creen shot of a face book page advertising a theatre location with map and parking in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43" y="4800600"/>
            <a:ext cx="1538287" cy="9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  <p:pic>
        <p:nvPicPr>
          <p:cNvPr id="4112" name="Picture 16" descr="Graphic of a sign that states Box Office and has a directional 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5749"/>
            <a:ext cx="1114408" cy="4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629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59625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Accessible Information Technology</a:t>
            </a:r>
          </a:p>
          <a:p>
            <a:pPr lvl="1"/>
            <a:r>
              <a:rPr lang="en-US" dirty="0" smtClean="0"/>
              <a:t>Website and web based information /transactions</a:t>
            </a:r>
          </a:p>
          <a:p>
            <a:pPr lvl="1"/>
            <a:r>
              <a:rPr lang="en-US" dirty="0" smtClean="0"/>
              <a:t>Social Media </a:t>
            </a:r>
          </a:p>
          <a:p>
            <a:pPr lvl="1"/>
            <a:r>
              <a:rPr lang="en-US" dirty="0" smtClean="0"/>
              <a:t>Internet based applications and/or services</a:t>
            </a:r>
          </a:p>
          <a:p>
            <a:r>
              <a:rPr lang="en-US" dirty="0" smtClean="0"/>
              <a:t>For Local/State Governments (Title II)</a:t>
            </a:r>
          </a:p>
          <a:p>
            <a:pPr lvl="1"/>
            <a:r>
              <a:rPr lang="en-US" dirty="0" smtClean="0"/>
              <a:t>Part of the “programs” offered or method of delivery</a:t>
            </a:r>
          </a:p>
          <a:p>
            <a:r>
              <a:rPr lang="en-US" dirty="0" smtClean="0"/>
              <a:t>For Places of public accommodation (Title III)</a:t>
            </a:r>
          </a:p>
          <a:p>
            <a:pPr lvl="1"/>
            <a:r>
              <a:rPr lang="en-US" dirty="0" smtClean="0"/>
              <a:t>Service and/or a method of conducting business with the public</a:t>
            </a:r>
          </a:p>
          <a:p>
            <a:r>
              <a:rPr lang="en-US" dirty="0" smtClean="0"/>
              <a:t>Pending regulations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Facebook logo with international symbol for Blind on i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71115"/>
            <a:ext cx="438150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hoto of a man holding a sign that states &quot;Is your website accessible?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1028701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ccessible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551679"/>
            <a:ext cx="1371600" cy="2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Discussion of the ADA as a Civil Rights Law/Background</a:t>
            </a:r>
          </a:p>
          <a:p>
            <a:r>
              <a:rPr lang="en-US" dirty="0"/>
              <a:t>Introduction of Panelists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Reasonable Accommodation/Modification of Policy and Procedures</a:t>
            </a:r>
          </a:p>
          <a:p>
            <a:r>
              <a:rPr lang="en-US" dirty="0" smtClean="0"/>
              <a:t>Architectural Access</a:t>
            </a:r>
          </a:p>
          <a:p>
            <a:r>
              <a:rPr lang="en-US" dirty="0" smtClean="0"/>
              <a:t>Enforcement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2025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Required?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524000"/>
            <a:ext cx="7235825" cy="3886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Accommodations/Modify policies and procedures to ensure equal access</a:t>
            </a:r>
          </a:p>
          <a:p>
            <a:pPr lvl="1"/>
            <a:r>
              <a:rPr lang="en-US" dirty="0" smtClean="0"/>
              <a:t>Permit use of Service Animal</a:t>
            </a:r>
          </a:p>
          <a:p>
            <a:pPr lvl="1"/>
            <a:r>
              <a:rPr lang="en-US" dirty="0" smtClean="0"/>
              <a:t>Accept State ID versus Drivers License</a:t>
            </a:r>
          </a:p>
          <a:p>
            <a:pPr lvl="1"/>
            <a:r>
              <a:rPr lang="en-US" dirty="0" smtClean="0"/>
              <a:t>Consideration of seating due to disability (not just wheelchair seating)</a:t>
            </a:r>
          </a:p>
          <a:p>
            <a:pPr lvl="1"/>
            <a:r>
              <a:rPr lang="en-US" dirty="0" smtClean="0"/>
              <a:t>Allow food or drink where otherwise not allowed</a:t>
            </a:r>
          </a:p>
          <a:p>
            <a:pPr lvl="1"/>
            <a:r>
              <a:rPr lang="en-US" dirty="0" smtClean="0"/>
              <a:t>Allow use of other paths of travel to get to areas within the venue</a:t>
            </a:r>
          </a:p>
          <a:p>
            <a:pPr lvl="1"/>
            <a:r>
              <a:rPr lang="en-US" dirty="0" smtClean="0"/>
              <a:t>Allow individuals to “do it differently”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i="1" dirty="0" smtClean="0"/>
              <a:t>Unless it would be a fundamental alteration or undue burden/hardship</a:t>
            </a:r>
            <a:endParaRPr lang="en-US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 descr="Image of an Illinois Drivers Licen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1905000"/>
            <a:ext cx="1160156" cy="7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WFRQXFx0bGRgYGB4YGBgcGBgYHBgaGhgYHCggGBolHBcYITEhJSkrLi4uFx8zODMsNygtLisBCgoKDg0OGxAQGzIlHyQ0LywsLC81LywsLCwsLCwsLCwsLCwvLCwsLCwsLCwsLCwsLCwsLCwsLCwsLCwsLCwsLP/AABEIAMQBAQMBIgACEQEDEQH/xAAcAAABBQEBAQAAAAAAAAAAAAAEAAIDBQYBBwj/xABDEAABAwEEBggFAwEHBAIDAAABAAIRAwQSITEFQVFhkdETIjJScYGhsQYUksHhQmLwIwdTcoKi0uIVQ1TxJMJEY7L/xAAaAQADAQEBAQAAAAAAAAAAAAAAAQIDBAUG/8QALREAAgIBAwMDAwQCAwAAAAAAAAECESEDEjFBYfAEUYETIpEycaHhUtEjscH/2gAMAwEAAhEDEQA/APOTXOGOoJCu7aVCK7tvsibNWcZk/pJGA1YoNPgVGu68MTmPdOfVdJ6xz2pjbU/b7J4tT+97JFL9hwqu7x4qeyON4YnI+xSo2h5Y43jILfWZSp2l/ePFIrlcDW1Hd48UQyoYPWdxSFd/fPFGMdWNLq9ITezDXHCDrAiJU/JfwQWeq4k9Z3ZOs6mlIVn953ErvzNYZl48jyXGWyqcnOPhj9kr7gueF58D21Xd53FE2Ws6T1nHqu1nUCm0rU+5iTeDteyFLStj+8UrrqVVrhefAK20v77vqKcLS/vu4lF1LY+TDyd6mZan9HN4zeid0FK+5XHRefBDouu81GgucRjrOwqAWh/fd9RRbbdU7x9E75x/eKV9xqObpefAOys7vu+op1Ko6+3rHtDWdqPs9oeadQkyQWxlhJKb82/vH05IvuHNql58Fic0oVf80/vFS0bQ83pccGEjxUVb5JppcLz4DW6kjkqf5yp3yuOtdTvniischtld0i4hQvQFG1VC4dc4ka96itlpeHvAcYDiBjvTUF7h911QdamdQ+Xuqs0nbDwS+Zf3ncVCbVUntu4lVS9wW5HTSdsPBTUKLthz2LlWu7oWdZ0lzsZOQhQ07S+O276iqqg3NhWkbK81XQ10SMgdgQdayVIMMf8ASeSINd3ePEpjHEvb1iesNaeGyfuSKw2N/cdwKkslleL8tI6hAkZzGSuKgQ7moUwcW0U/yru6eC6rS6EkbkFMoL2HnsCTap2+gUQrO2qWlVMjFWYpdiRtU7uA5KZ1Y4Y6hqHJDstDtqk+Zd3vZIuuxO20O2+g5KVlc/wBcsNQm9OMRqG9GsP8gKHKi1G+iIrTaHNcQDgCdm3wXuPwNV/+DQuAOJaScYAJJXjBOuAT4Bbj4Y030VBrRAGMwMcHmPcrXS++Rhr/AGRWD0lzHOwdTjwcChjY+jBcC5o1wJ9Grxav8e2wPq3bS8NZUcOyCGi+QwH+kYwgZlan4F+NKtp6ZlWr0kBgBMCLwqSMGN2DUV1PSaRy7r5RZf2jUXts7XuMnpgBIGRY7aNoWAslpdeDTEEgHqjb4L0j4y0k2tY8B/3WzI/a7UsEwAHACRuHJcOtKp5O3RScMIqzbnycs+63kpBb3xHVj/C3krIU291v0jkobeQxrS1jJJM9UagOayUrNqXFEFntbi4CGwSB2G6z4J1rtbmveAGwHEDqN1HwUVO2EGbjMP2hSOtpJkspkk9wJ2VszwKnb3xENg6rjeSeLYdjPobyU4qDog+4yb8dkZXZyUQtMfop/Shipf4htZwDjDWR/hCaK5GTWjwaFCbaTiWt4flS2e0S15uNloBGBzkDHFLN8k1SyhGudjfpbyTbVXIuwG4tk9Qb9yiFuPcZwPNOdbJOLGYCMjzRfcrZ2GG2O2N+gckM+3OnJpnXdbPsrGykPc0FjIJg4HX5quqWqP8Ats4Hmnn3DarraFWGpevSG4R+kDbu3IgNGwcAq9mkCBgxg8AeaadJO2N9eaHfuL6fYsXDDLLd7KeysnUOA5Kut1rc0MgDrNkzJ1nelZ9KOEYN9eaaTvLI22sIOfWcCYgCYyHJD2u0OunFMqaQPcZ6802hab5LSxsQThOoeKav3BqlbQE+qdq6wmD5fdSvjYE0uwTU+43DsRyUl3BdS3dx7exm7O47UUHb0C2/+71U1IuvCZzVv9zJY6BjXb1HaqxEQYwQdUvDiJdgTtSbXf3nI46lVfQnFqfle9l1todt9k+zV3G/icGEjyIUfzT+97JX3KUb6Lz4DLXWcHQDAgHIa2jcrCw2whok6j9yqn5x5/V6DkoqukmtMvdjBwynqnKFrov7jDXg1BYFY3Nmr/SfV6Sqb1w40y1wLHGPF+JMYblYfBb+gtDmBwc01KUOaQQW3nQcDgSDks3a9OAjqNx/cBhzXLJ8ROY5pLGw1wd1erMGYldb1Y1Ry7Wek2jSBdY6m0V2ap/TU2+CpqdsfIy+kckFoL4joOp1abzcc+oxzQ4S3C/PWy/UM4Wio2dpE3WnyHJcGu/uO3QpRqgO12xzajmiIDoGCjNucQA4NPi0K3dZ2kyWidsDkhrbQaxl4NbN6MQdm4rG7eDaNJK0ANtP7GcPyj7SWteQKbIG480CK/7GcD/uU5txJJLGEnXj9nIsprOET/NwLvRsiZyPNc6cf3bOB5o3RLGVQS5gEEZF2/ejW2Gn3fU81LlXLJtXw/Pkq7SWtcB0bOyDrzIk60xtoAkCm2Dn2v8AcrqpYaZMubjlrGQ8Ux9ipBrnXeyJiTj6pqabwybVZT8+Sm6Rv923i7mjKdBhaD0Yx3nbG3coTXZE9H/qKlZbQBAZgN++UWW0+if5/sJpUWNxDQCPHmgTY6fcHE80TStYLmtu5kDPKfJD1rYASLuR27PJPNEVK+vnyNNipw83OyJzPNV5uf3Y+p3NWPzohwLMxGf4Qhezun6vwmVFSzd/n+xle1NdF6mDAgdY5KWi6nA/pD6nLlaixoY6D1hOYwg+CfTczDqu+oclTb6gkqwn58k1q6NpI6IGDHadzQj7SxoN2mBOGZOHmiLRUY4kkOxM4EclD0LHmAHDAnMah4Jp5wTtSjmwGrbB3UwWqWl0ZEDPbO7ciKtlZ+7j+Ew0W3bu05+H/tCaBr2sE+b/AGjikpvlW7T6JItDpdzO0XVOt2sjtXA+ptfxKiZRdsKkFJ+oOWhiqJBWq95/Eol1qqBjSHOmXA+ke6ZUbUkRe7IynYJXQag7/qkPD9jgt1XvuTxbqvfKKsFSp0gkv85jLemNtVXvP9VLLVXVIntlteCIgS1pi6DmMdW1Y+q7pHOccXZ7OAWtdaakHrE4a1h3Zq4My1FVIkdZyJw1qJ9IjMQjKFqccyT4QP4Vy2MvG9tWlGVgcLU/BemnsqMoOINNzoE4lpOoHUDsWcoUS4gDErV6N0CwWljZPVbfnXLXN9MVnNpcmkYN5Rpv+pP1BvD8pVNIlzYcxhEzkeaONmbHZHBc+WZA6o/kLmcjpW32BLFUa57Wmk2CY/V/uXDXbiOibxdzVhSosBDg0SMderzXTRZ3BxdzS3ob5wn+f7BbNpG4IawAE7SfdFUNLkkC4MSBn+E/5anANwTJ1u3b96TbPTkG5BGPaOpDkupFJ8J+fI+vpW65wDSYJGezyUTtLSCCzAiO1t8lK+zUySSDJM4O2+Sc3R9IiYdqwvDfuQpRvAtqSzYAK1P+7d9f/FS2kU2kC644A9oaxPdRHyNIanfUP9qfaLOx5k3pgDAjIYawnuiVm+oDTrU2kOuvwM9oavJQ1X0iSbr8ccxyR5sDIOLsBu1DwVeW0/3+iaqgXPUno0Kbm3hf7URI2DHLem/K0/3enJPo1mNbdF7MnIa437k02hu/h+U32BX3H2imxwaOtDRGpPoWOmci4YZwNSir1GsddMyNg247URZ7VTGs5bNo8U+uSc7cWR/JU+87gOahdSYwk3iZBGW0eKnNZnew8ChrW5pE3hAOw6/JCv2B92/PgHN3aeH5UVW6I62e5cdUZ3hwPJRV3MMdYYDft8E9vYdv3fnwOvs73okhur3h68kkbew77+fgp6SnYxDtUlNw2t+oc02uxKfcJawqO103louh0zq8E9o3jiOa6Gn+FLKfAWmuUCtpVtlT/UpG9MP70fUrGy0zIQZoVQTAfmcp+yabDF1gktFeqC2HPEsacznrWPt1nio4b544/da9rav/AOz/AFKKpoA1nFxcQ7AY+HpqTU1HkT0nJUjJNomVuLB8INuRUc4vLQYEANvNJ84iE2w/BLpBe9t3WMZ8Ni2ZoNvNdOLQBtkD780T1E+GVo6aje9GT0V8LfLvLyWvgdURlvO/Um2Kg4WunUc6elFyNTSCCW47h6FaS1WxrA97jkFl9AVS5xruALnOJpz1hTGWAOAJjMKb6sqSVbUi+r2hwMCMNy422O2N4flK1Wvc2dfVHJNFoimX3GTfA7OognUofIKOOAmy17zgCBB8eaLgbPfmqmlpAggimyfP/ciGaUOtjeJ5qGPY74LJsRBHvzT2MBIwQlPSALLxZ+qIndKezSAnsf6vwpp3lrz4Jp06T8+SM25vcP1fhSC3iIuGP8X4Q3SU+4/6h/tTwaRaSA/CP1DX5Kkvaiml1T8+SX5tpI6ruI5KWtUa0kYyDCrKttoM6zyWAay5oHqAo3/EFjeXO6Yayes32mSqULXBDaTLN1qbjgcQRq1hAXWbX8BzU9Do6rbzHki7eBgQRxXPl294/T/yRwUnH3YypRY2CXOxE5eW3cog1gPad9P/ACRlopMcG9Yi62Oz+UObI3+8Hm0qv2BPGW/PgZabjnl16J2t2DxU1OzAtJDxDYnAjPyUb7EAYL2yM8+SOo2YCm9t9pLiNsYHwT5eRNpLD8/AGaDe+315IS2Bty7ebJM68gDuR/yRH6mH/N+FXWywOzlkZTeEbU0uwWnywE0f3M4/hKpYXDujzTnWN21v1t5oy2UZdhBEAdoagBtVV2ByzyVXyh2t4hJFfLO3fU3mkln2HuXuZ2nXbIx9CoDSHfb68lEA3aeA5or5Qd70/KvgyEyzE4hzT5/hTss5ukYTI17AZ9wnUaMNidZ1eHJTUqJOWahstdyFlkdu+oc0RS0fVJhrSTuP5Wv+HvhEuF+t2dTciSVr7BollMdVoE8eKuOm5GU9dRwsma0Hoj+m0VqDnYZtPWHiJB4SrmzaBs7dVcHex59bhWgZRAxCIo+62+nFqmjmWrJO06KIaMod57fFpb7tVfpnQhLC6zVGvc0dkkYnZIy8wtq0oS32AVYMlrhk4ZjdvG0JfRh7FLXn7nh9rs9oqgsLGNzBvPydrkAHEbFodHgtDG4GABN0YwInJHWj4UtVF9oqXukFVznC7gQerdF06wBEhZ826s0w5zgRqIxHkQuaaaZ2Q+9YotTU13W/S3ku9JhF1hGcXRnwVY3SNTaPpbyVhoy1F4feDcAI6rdZjUFl8luDSugihRaT2GxB1RkDsQFOu0/9pnkXD/7K2pVdw4BR9CzuN9R7FLcqBc5/7BBamhsdGIme0c8talsdRj3Btwidjt07ER8vTuk3MRGt3NMs91plrcRvOyEWuo8U6TvzuddSp7HfV+FU6c0jTs1KpDHvMAmCIZJht90YSSMM1bMqN7vr+FQ6dodJoq+HdYhtV478uF4E7iR9IW2hDdfY59ebjS9zza3W19Vxe8y70G4DUFAHLrmwVyouijG7NJ8LfEzrPLHC9SII/cyYkjaJ1b16BTtdNwBD8CAR1TkQvGmHYtz8J6SFQCi8hr2jDAw4DwyIwWepC1aRrpPNNmzqBozeMpyORxGpRgsnttjwdyTbWxriIeOyBiDqEbFB8rqvt9R9ljWcGy4ywqqWueSHsxM5ke4RVKhIJBaRucFWDR7pzZh+78I+zi5Tc0kFxcDg4ZAHmjbfQTdLDHVKJ3fUOaCt9ncWXRE3p7QyAjan1b5nV4EIepQdsKFjoHPVADtH1O76jmo32Cp3CrCnQN5sg5jVvUdamZOBz2b1fTge53Vorvkn913BdRkHZ6LqLC37mRAp7HcRyRIrt2H0QLbS2cWcHFHdE3YeP4VsyRMyo2Jxz2Dmtn8D6Ka8GqRIGAka1jKFEOhonEjXO3dvXrOgLN0FBjNeI88SfdPTimzPWk4xou204a0bieZ/m1S1Bj5BRtOG+APJSVcwuo4yULjc0gmUXYoGGt2KQZblFSPsnfpjfH39khiDdf8AAOaq9MaIbVaZ6p1EZjwIVyPVMqM9UmrGnR5Iajg97H4PpuuuwwOEhwnURjxGpSMqEZRjngMfRT/2h0X0rRSrMJa14NN0be0yf9Q81UWO3VDfvOJhhIkDMZZhcGpBqVWd+nLdC6RbNqndwCHr21zXOENgEjLf4oBmkqneH0t5J7dJPJxDD4sbyUJGu13wGN0g7utx8dv+JOpWy84A02iSBIJ1nxTLFar1+WU8GyOrH6gNR3qUVgCDcYCDv5p4Qq5wOqVQHEXciRnsVa6q6kypSLHVLNUnBhBfTDpvNg9pkkkRiJiEfVtDZksEneeaY+00wyo9zSAxhcYdqHkq05uMsEakIuP3J+fJ5XaNHFrzT6xOVOWEGpJAGBi6YJ8x5oSvQLXFjhde0w4HURgcl6Noiztqv+aqMcCRFNpcCGjHEdXWI4nVCF+KNAte51ppG6/Fzmk4GBiQYwPut1qq6Zi9N1gxjrQ2ix9Nl17n4GpAMNwMNBycdZ1eqApVC03gSCNYMHiuPTQtHyZpYN7oX+0ao0NZWpUHgQOkNMXvF0Z+I9Vu6Wl3OAIpWUgiQQyRC8JC23wXpMtBpvMUxi0n9M5g/t9sUnCTVxVjTiv1M9DfpR2P9Gzn/L+U12liBJs9m4f8lX1XAYXmg73DmhrfTvUwGlpN6e0MoO9YKUuqNtkfctf+rj/x6HkP+S4/SeA/+NR8IPNZlmjqh/TPgR9imVLHUGbHcCnufsU9KP8Al5+TRv0m3/xafB3NQu0y0f8A41Pi5Ulia8PAhwE65AwBQD6tQfqdxKe5+JD+krr/ANZqf+tN/wDHZxcksp85U77uJSRvfiQfQXjZRdPj2GcCPYqcW79o4pjX/wAIH3Cc52MANxjUFbMUqNT8E2QV6l6IuHbP2XqHR4LOfCWjRRpDABxEnxWlyyW2nGkcurLcyMWnrROr2RdKveG9eafHvxFVstek2nA6t50ib3WIidWSvfh74soWgCKjWv1scbrgdeBz8QrbzRFOrNsHYJjH9ZDUbQpX94eaBFhSfq2rt8hBNqp7q+vP3QOywo1Jx34b1M5VVirCYVmCkykYr+0qyl1ke8dqn/VEZ/0yHewIWVoWtxAN4wROeohek6coX2PacQWOHEQV4pou0vp2d157mlpuCSZJY4hwHkNS5teN0zq9O+UaZtodt4gclI+ricGnHujkszR0w84Co7z/ACjBpGsMyfNo+4XPtfudO3PCLxtYCeozHOGge3h6LocCR1G4+PNBaPtTntfegkFoBugZ3tg3JW7SIosvuAiRxJ/h8lFO6sMU8Eds0gynec9rQ1pOt2PrmqSz132h99zCKJcIaXmC1uJBbEOlwBk5RGKms2iX1qhq2mC0E3abZDfHbHqdwwWgNnZdwbEHCCd/JbtxiqWX5wRV5fBFTrswbdIGQgiB6KO0V6ZvMN8ZtJgeGGKeymwEG6cP3bPJRVrOwkmXCfAx7LNbS2v3PJ6lLrlrcesQNROMDwVtYNCQf6wgj9E4j/FGvcrvSVanU6Ou1rDUqUxfMYAsYGF0ZXjGJ2qCxlsnCRGJXu+j9MpffI8n1Gs0qiRfLsDYawSNeXrrU77BVu3w0hkYlowA/dGrxWgsOmLPSoy+iX1pwmLpG+cuBQlt+Kq9VpYLtNh2Nnyl0x5Qu77rqMTnjVW2Q6NL6zScHOBg4idxgnWPurGnomprb6jmsYHupuB1/wAwK2dlmpSpOYC4XSDGJBvFeF6v030pt9Gex6f1DlFKx7tH1AOw7yCEtlF4FMBrsGmcDrceCLqUagHZePAFVlSpUGt44rkR0Nt9UMv1BrePMprrZU77uJRtjtLofL3YMJxMwcEH/wBQqd88AVQrbfC8+BvztTvniknfPv2jgOSSd9wrsjPN6Qd71U9ntDw5pMxIzChaD/Cpn3sMTltV2ctI9a0dpqkWAkgYazHA5FU3xJ8ShgPRS58YYkNG/A4rD0NJvZ2gbu3GPNF1rW17ZkStVqOiPoRvkzGkLW+ob1R7nvMyXEkjcJJgIMlGaUpgEHagSVINUHWbS1en2K1Vu4PcBwlWVn+MLazs2mp5kO//AKBWflK8nbFtRtKX9pFuGb6bjtdTGPjEJlb+0G3OkdKGz3WNHAkErItKc1ypMnavY9J/s4+KKrrXcr1HPFRpi86YLZIjxxXtdnqSF8q2K2Opva9hhzCC07wZX0f8MaTFaz06l4OvNBJGGMY+GKaZMlRa20S128Qvn7480UbPbKgya89I3Ge32vDr3l7vatJ0xrvRndx8i7sjzIXjf9pVtbXqtqM/Q0tMYyJBGORjHASMczqqMop5HGMnwjJ2e2EdV2LTr1hanROmqhptBe6ezN/PGBmsaWyJ1I6hpMMpuEEEQWHb1iTOMaxq1FTren3O4m2nrViRtv8AqZY3rEvJdAbmXGMgPvqUraLnNdVqhpc2LjYljJImJ7ToPa4Rryvw9pFxc4kkvgdY7NbYyAnZmtJ8/UgicNhAPuFxSWx02dCjuykE0NIO1tYfI/YrjtInIsbG4kZefihW246wz6R9lNpCq1ryBTaQPHZOo71CNGldUT2a0tcHEtPVAOecmNYTKtoZGR4jkhKVsABApxezhx1eMqJ9ZjgQWuiIwcOSaq0JxecMB+ErFSpsFatBY110AY9Yy6Xd1oAJx3IPSFJrXksM0nEuaRiCMiBGGB1eCL+Hqxo2h9neepWbdE4CT1qZOw4x5qs0naOhYaLXh7Kb3EOAgF7okD9rQOMnYvodOe2dr9NfwePONqupMxuEuHmTkN51KCz2mgX3HVgAf1AFwG6RhwlZq1Wp7+04kahqHl981BKx1fXyf6FQ4elS/Uy40lb23yGS4A4OOE74iQrf4TtBc5zAMIvAbNR+yyIKvvhSzufUddBJa2YGw4clyautLUi1PJ1aUVCSo21Sk8ZB3AoHSNV4qOhzgJ2lKrQqNBlrx5FAmtUGt48yuJHa1bvBJ82+O07im/Mnd5gH7I+wOJp9eTLjE54Dmo3xOIHAJt0JZ6AfzR/b9LeSSI6vdHAckktyHXYzLXjvD15KZrNcjigy1s5nh+VK17YAvZTqOta0cqYaxhuuGGMaxvnWgK9G7lLT6KQQdYRVhsnSOj9IxJHNCTvA20k7Kq203lgcR1b0A78eSAlX/wASW1sCk0YCPL8qgWrVYMk7yOpsLiAMyYGrPeclObDUi9ccRtAkYidW5DK96SpRPRiqxzGkAuAvNN6AQDmQOt9JKIpdRSbXBT9E4ZtI8iuErSWO1OquFM1WtJMNLWulsDrPBJEdUEGdSz1qa2eo4vHeLbuOvDYm1XAk75GBy2HwN8SGj/QeQabjLZkgE5i6Tdx8M1iwpAVDLWGe6Wq136YMyPbkvP8ASjgSRnEqp0PpSq/+mL7oEwDhA3JWu2gG72TsMg+qwlpu7O2OtGqBLVVJY1kANaTj4mcf5rTW0mtEkXiWHE7dyJslF1Q9XHFctVnN9rQBj1cdW/7+S9H03qIJ/wDJ8P8AY4dTQdXDj/YZ8K3g57myMAMN5PJbKjWJa6RJERInbtVRoqw9GyKYcROJ1kwNnsrFtV4zLh4rz9bU3zcl1OuMKjtwdFX9rfpHJKpWvElzWnjq8CnMrEnGPMDklpKsGvIa1sYatyxzXJeLqiOi1jmvcWDqicCRPElB9LTP6XDwdzCkZbIDhcbBEGJ5qBpYT2SPB3MJ2h7Xb5/P9mT09aR80+MB1YnVDGj7IS2sJYCMmkA+LhI9vZLTmNoqf4o4YD2Wos2jqAa5hLy1+cgSDdiZB1HFd612tLYzi+mnK0YcpqntFAscWnNpjx3+eagKzAQKvPhZx6cATLgRhr1/ZUaloVS0gjAjEeSGrVAnTs9WsxeA6bwF05yqH5uoP1u4ldZanmkHNL4cAdcKA22p3z54+6x7HSlm8ErrbU1unxAPuFGbY7dwj2RJtH9NriGklxHZGXBC1rQJwa3hyR8jWehN052D15pKD53c3h+UlVxI2yM9facwfI/hSCk0iesOByURrftHBOFpERd4FWYJk1Om3vHHDL8q3tNUWahA7Z9/57ILQ9MPfMEBuJnbq/nghNM2npKsamny38lcftW4if3OgSpZzcLyQS7fjwQUKzq3XiL4bjPWkAcAoflSHFrXgsMXnNMtjeMMicipWSnSBGPgzAPj+E+paSdQE5wT9yU82NxdDccYByHjOoeKiq0HNJBGXmPIjAp0LAqdZzciRIjA7RB4j3XHPkzEbhkmJJDHkYAgjHVjIjbhH/op7Rgccdn8yUMo/Q9i6WqxkjE4jXEiY3xPApiZp9A0BZrK6u8YuE+X6QPGfVZS01HPeXE3nukmPDLwA9AtT8dWm6GURgO0Rubg0cZ4LPaDs955JMCInPtEDLeCU5exEM5NJ8MaQFOhDnBkAzemHAuMFpOAI2eCpRbm1LQ2BDQcDtO3LXsVjZKALOjL8XC7OMQ0ubOWwSsvSddcD3XD0/8ASyq7One0kj0jRoc4Ou49bbuCsqjXimcHThEZ78lTClIbBZlqIGZ8tSlFnqap8jPsueqZs6l1RMX1Qcb3mOahrWl044+IB91wVKzci8eZRtW0vDWmTi3HXrO1HQrrwgVjwWPcWtJaJGEeyAZbNrB5Ej7lWQtJOEDHA4DHxwTCxmum3ykexRuQJNXa/kw3xA+9aHuiJjD/ACgfZabQobUYzFwdckmARgMdcqp+JtHOFW8xhuPAI14gQd+Y9VZ6LdTpNb2712CcIxzw81u3aRhFO3RRfEtJvSBzSSC3GRGI8zqhUjgr/wCJCzqhpJOOYjDDYf5CoSFceCJ/qGwkF0roEqiDXfCFqJZUZJ6rZAnb+fdWlCy1ntLhJA264xIAOcDExkFiNH1yyo0gkYwY3re2HTPR0i0372OvA3hAknFt044Z5Fc3qHJL7Tr9Mou9xWutLssI8ByRD7G8svljYicoMTF6BjEmJ2qG118GnCTM4DkjKummmiGXBMAbAIIxkYmdmQ1KNRzVUa6ag7bQP8nuH880kN88e6315pLTJNL2/kygcV0PSSYySBtMLc4DQ2M9FZi85ux5fZZ1lTGTrV3pyrdpsYP5/MFQgLSeKRMPclkHUm1hsGAz9kbo19EA9K15OotIECDhBG2NaTqFFzT0dQhxcQGvEC7EyXAwDOEKKKsqoU1mqG8JcYx1kakRYrJea9xY5zWgE3XARjvxI8EGQMc5nDZHNAchb6jgBJz2wfdKpUaH3R0bx3rkAnXEQYnWhWjDILl3ciwo0uh9CUq7Kj3EUxTEkw+6fAy6TuA1hXPw/wDDzaTmV2vD2uYSwh07sQWNLTqjxWHpVajAbr3NxggOLfGQCtp8DUrtnq1D3vRon3lXHLozmmlyUPxHaab61dzpc4EMp3XRF3tFwum82ZyIxQ+i69xhdAMObgRgYk5jfdVdWxN6QS4knaJOvYiw64Gg5HZnBiY3qcN2y6pUEWqvckhxiCBiRHWdkcDhIwVRtVnpyqXObhdF0Q3DAYxlmTmTrJJVcKZukwYynVOGCTGma+xOmmw3hi0e2KsbNUgOxGLSBiNfms5YbW0U2guGAyx5QixVZBN5u/rCeEyfJYuGbN1q2qbLH+oNTh4Hkm/N1RrePElV4rtOTwN2XuuVqzsC0ugDPGMCUlAp6i7F3Z7a4teSZhpiQDB4IdulH7GnxbyhVbLfUGTz7+6cLc45hp/yj7J7QU0uhZV9Ih4AewG7lBIic9aVnFJ5IuuaYJwcDljrahKldsA3GzEkiRGJ354eqdStLBjBGEHHb4ooNyrBTfEV3pG3Z7OM+OGSqGskou3VL1RxGU4eCFyWsVgwk7ZGRC6xy7XfJUaYiVjoIOwj3WjFsqj9TvP8rMytLRtD4HWdkNamRpBHXaRec7rvFoP2XBayTixnAj2KKqVMG5ExjIBTGOEg3G8I9lFounWA35Fu7iUlH82dg9V1XcTPbMzAYJRFjpi+3xSSVLkh8BGnGy8DYq/owkkqnyTHgQYIT2i6WkYEYpJKRjrCAXG81rpBzGU6xGRQ5oDHcYXEkD6nXUwu2amC5oOsgeq6kgOh7XR+F7JU677PTc4iSSMztO3zVRpai1tG0NaA0AEANEAAMgQNSSS6Dks8yNAXCe6acf5g8n2CJ0lY2h7QMoHrj90klidIDbGdfwEcBgoRTF3j9kkkhktNggJ4auJJAJrE4OIyJHgYSSSAlbbqmV8xvx909ltcNTT4tH2CSSYBll0nPVNGl4gOB9HI14a6jUdcAIaYguww3uSSQiJNpmUAwTS1JJBoMLFwsSSSGmdawK6LyNZ4pJJMpD+ndtUlOsZGXBJJIvoE3kkkkUZW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Photo of a service dog assisting someone in a wheelchair open a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035795" cy="7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hoto of a miniture horse being used as a service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998923" cy="7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of a section of accessible seating in a thea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59" y="3886200"/>
            <a:ext cx="730251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hoto of a man in a wheelchair using a ventila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65" y="4741267"/>
            <a:ext cx="506816" cy="7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Alert : Ticketing 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2010 ADA Regulation Changes</a:t>
            </a:r>
          </a:p>
          <a:p>
            <a:pPr lvl="1"/>
            <a:r>
              <a:rPr lang="en-US" dirty="0" smtClean="0"/>
              <a:t>Availability </a:t>
            </a:r>
          </a:p>
          <a:p>
            <a:pPr lvl="2"/>
            <a:r>
              <a:rPr lang="en-US" dirty="0" smtClean="0"/>
              <a:t>Same hours, methods, etc.</a:t>
            </a:r>
          </a:p>
          <a:p>
            <a:pPr lvl="1"/>
            <a:r>
              <a:rPr lang="en-US" dirty="0"/>
              <a:t>Pricing/Number of Tickets </a:t>
            </a:r>
            <a:r>
              <a:rPr lang="en-US" dirty="0" smtClean="0"/>
              <a:t>Sold</a:t>
            </a:r>
          </a:p>
          <a:p>
            <a:pPr lvl="2"/>
            <a:r>
              <a:rPr lang="en-US" dirty="0" smtClean="0"/>
              <a:t>Sell up to 3 additional seat with wheelchair seat</a:t>
            </a:r>
          </a:p>
          <a:p>
            <a:pPr lvl="3"/>
            <a:r>
              <a:rPr lang="en-US" dirty="0" smtClean="0"/>
              <a:t>Adjacent if possible (including w/c and companion seats)</a:t>
            </a:r>
            <a:endParaRPr lang="en-US" dirty="0"/>
          </a:p>
          <a:p>
            <a:pPr lvl="1"/>
            <a:r>
              <a:rPr lang="en-US" dirty="0"/>
              <a:t>Hold and </a:t>
            </a:r>
            <a:r>
              <a:rPr lang="en-US" dirty="0" smtClean="0"/>
              <a:t>Release</a:t>
            </a:r>
          </a:p>
          <a:p>
            <a:pPr lvl="2"/>
            <a:r>
              <a:rPr lang="en-US" dirty="0" smtClean="0"/>
              <a:t>Hold w/c seats until all other sold in seating area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Market Ticket </a:t>
            </a:r>
            <a:r>
              <a:rPr lang="en-US" dirty="0" smtClean="0"/>
              <a:t>Sales</a:t>
            </a:r>
          </a:p>
          <a:p>
            <a:pPr lvl="2"/>
            <a:r>
              <a:rPr lang="en-US" dirty="0" smtClean="0"/>
              <a:t>Treat same as others – exchange for accessible if available</a:t>
            </a:r>
            <a:endParaRPr lang="en-US" dirty="0"/>
          </a:p>
          <a:p>
            <a:pPr lvl="1"/>
            <a:r>
              <a:rPr lang="en-US" dirty="0"/>
              <a:t>Fraud </a:t>
            </a:r>
            <a:r>
              <a:rPr lang="en-US" dirty="0" smtClean="0"/>
              <a:t>Prevention</a:t>
            </a:r>
          </a:p>
          <a:p>
            <a:pPr lvl="2"/>
            <a:r>
              <a:rPr lang="en-US" dirty="0" smtClean="0"/>
              <a:t>Allow attestation to the need for accessible seating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Required ?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/>
          </a:bodyPr>
          <a:lstStyle/>
          <a:p>
            <a:r>
              <a:rPr lang="en-US" b="1" dirty="0" smtClean="0"/>
              <a:t>Architectural Accessibility</a:t>
            </a:r>
          </a:p>
          <a:p>
            <a:pPr lvl="1"/>
            <a:r>
              <a:rPr lang="en-US" dirty="0" smtClean="0"/>
              <a:t>Existing Facilities</a:t>
            </a:r>
          </a:p>
          <a:p>
            <a:pPr lvl="2"/>
            <a:r>
              <a:rPr lang="en-US" dirty="0" smtClean="0"/>
              <a:t>Readily Achievable Barrier Removal</a:t>
            </a:r>
          </a:p>
          <a:p>
            <a:pPr lvl="3"/>
            <a:r>
              <a:rPr lang="en-US" dirty="0" smtClean="0"/>
              <a:t>Little time and little expense</a:t>
            </a:r>
          </a:p>
          <a:p>
            <a:pPr lvl="2"/>
            <a:r>
              <a:rPr lang="en-US" dirty="0" smtClean="0"/>
              <a:t>Priorities for Barrier Removal</a:t>
            </a:r>
          </a:p>
          <a:p>
            <a:pPr lvl="3"/>
            <a:r>
              <a:rPr lang="en-US" dirty="0" smtClean="0"/>
              <a:t>Getting to the door</a:t>
            </a:r>
          </a:p>
          <a:p>
            <a:pPr lvl="3"/>
            <a:r>
              <a:rPr lang="en-US" dirty="0" smtClean="0"/>
              <a:t>Getting around inside the building/facility</a:t>
            </a:r>
          </a:p>
          <a:p>
            <a:pPr lvl="3"/>
            <a:r>
              <a:rPr lang="en-US" dirty="0" smtClean="0"/>
              <a:t>Restrooms</a:t>
            </a:r>
          </a:p>
          <a:p>
            <a:pPr lvl="3"/>
            <a:r>
              <a:rPr lang="en-US" dirty="0" smtClean="0"/>
              <a:t>Other amenities (water fountain, alarms, etc.)</a:t>
            </a:r>
          </a:p>
          <a:p>
            <a:pPr lvl="1"/>
            <a:r>
              <a:rPr lang="en-US" dirty="0" smtClean="0"/>
              <a:t>Obligation to remove barriers is on-going</a:t>
            </a:r>
          </a:p>
          <a:p>
            <a:pPr marL="1051560" lvl="3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Architectural Access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3809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Historic Structures</a:t>
            </a:r>
          </a:p>
          <a:p>
            <a:pPr lvl="1"/>
            <a:r>
              <a:rPr lang="en-US" dirty="0"/>
              <a:t>Remove barriers unless they would destroy the historic nature of the building/element</a:t>
            </a:r>
          </a:p>
          <a:p>
            <a:pPr lvl="2"/>
            <a:r>
              <a:rPr lang="en-US" dirty="0"/>
              <a:t>Must be on local/state/national historic registry</a:t>
            </a:r>
          </a:p>
          <a:p>
            <a:pPr lvl="2"/>
            <a:r>
              <a:rPr lang="en-US" dirty="0"/>
              <a:t>Alternative options for access need to be identified</a:t>
            </a:r>
          </a:p>
          <a:p>
            <a:r>
              <a:rPr lang="en-US" dirty="0"/>
              <a:t>New </a:t>
            </a:r>
            <a:r>
              <a:rPr lang="en-US" dirty="0" smtClean="0"/>
              <a:t>Construction/Additions</a:t>
            </a:r>
          </a:p>
          <a:p>
            <a:pPr lvl="1"/>
            <a:r>
              <a:rPr lang="en-US" dirty="0" smtClean="0"/>
              <a:t>New Standards – March 12, 2012</a:t>
            </a:r>
            <a:endParaRPr lang="en-US" dirty="0"/>
          </a:p>
          <a:p>
            <a:pPr lvl="2"/>
            <a:r>
              <a:rPr lang="en-US" dirty="0"/>
              <a:t>All required features must be accessible</a:t>
            </a:r>
          </a:p>
          <a:p>
            <a:pPr lvl="1"/>
            <a:r>
              <a:rPr lang="en-US" dirty="0"/>
              <a:t>Alterations</a:t>
            </a:r>
          </a:p>
          <a:p>
            <a:pPr lvl="2"/>
            <a:r>
              <a:rPr lang="en-US" dirty="0"/>
              <a:t>Areas being altered must </a:t>
            </a:r>
            <a:r>
              <a:rPr lang="en-US" dirty="0" smtClean="0"/>
              <a:t>meet 2010 ADA Standards</a:t>
            </a:r>
          </a:p>
          <a:p>
            <a:pPr marL="105156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3914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know if I am Accessible?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35825" cy="4191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Governmental Entities</a:t>
            </a:r>
          </a:p>
          <a:p>
            <a:pPr lvl="1"/>
            <a:r>
              <a:rPr lang="en-US" dirty="0" smtClean="0"/>
              <a:t>Self-evaluation plan</a:t>
            </a:r>
          </a:p>
          <a:p>
            <a:pPr lvl="2"/>
            <a:r>
              <a:rPr lang="en-US" dirty="0" smtClean="0"/>
              <a:t>Review/modify policies and procedures as necessary</a:t>
            </a:r>
          </a:p>
          <a:p>
            <a:pPr lvl="1"/>
            <a:r>
              <a:rPr lang="en-US" dirty="0" smtClean="0"/>
              <a:t>Transition Plan</a:t>
            </a:r>
          </a:p>
          <a:p>
            <a:pPr lvl="2"/>
            <a:r>
              <a:rPr lang="en-US" dirty="0" smtClean="0"/>
              <a:t>Identify architectural barriers and remove as necessary to create access</a:t>
            </a:r>
          </a:p>
          <a:p>
            <a:r>
              <a:rPr lang="en-US" b="1" dirty="0" smtClean="0"/>
              <a:t>Private Entities</a:t>
            </a:r>
          </a:p>
          <a:p>
            <a:pPr lvl="1"/>
            <a:r>
              <a:rPr lang="en-US" dirty="0" smtClean="0"/>
              <a:t>Review facilities (or have someone else do it) to Identify architectural barriers </a:t>
            </a:r>
          </a:p>
          <a:p>
            <a:pPr lvl="2"/>
            <a:r>
              <a:rPr lang="en-US" dirty="0" smtClean="0"/>
              <a:t>Remove if “readily achievable”</a:t>
            </a:r>
          </a:p>
          <a:p>
            <a:pPr lvl="2"/>
            <a:r>
              <a:rPr lang="en-US" dirty="0" smtClean="0"/>
              <a:t>Create a “Plan” for removal if barriers require long term changes</a:t>
            </a:r>
          </a:p>
          <a:p>
            <a:pPr lvl="1"/>
            <a:r>
              <a:rPr lang="en-US" dirty="0" smtClean="0"/>
              <a:t>Identify alternative methods of service delivery if architectural access cannot be achieved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Tax Benefits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IRS Code 190:  Architectural and Transportation Barrier Removal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Installing lifts on vehicles, restriping parking lots, widening doors, ramping entrances, signage, etc.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$15,000 Maximum/YR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IRS Code 44:  Disabled Access Credit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 language interpreters/Captioning, assistive listening system, removing architectural barriers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Business - $1,000,000 or less gross revenue and/or 30 or fewer employees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$5,000 maximum/YR  .50 on each $1.00 spent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858000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59625" cy="4267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Local and State Government</a:t>
            </a:r>
          </a:p>
          <a:p>
            <a:pPr lvl="1"/>
            <a:r>
              <a:rPr lang="en-US" dirty="0" smtClean="0"/>
              <a:t>U.S. Department of Justice or designated agency</a:t>
            </a:r>
          </a:p>
          <a:p>
            <a:pPr lvl="2"/>
            <a:r>
              <a:rPr lang="en-US" dirty="0" smtClean="0"/>
              <a:t>800-514-0301</a:t>
            </a:r>
          </a:p>
          <a:p>
            <a:pPr lvl="2"/>
            <a:r>
              <a:rPr lang="en-US" dirty="0" smtClean="0">
                <a:hlinkClick r:id="rId2"/>
              </a:rPr>
              <a:t>www.ada.gov</a:t>
            </a:r>
            <a:endParaRPr lang="en-US" dirty="0" smtClean="0"/>
          </a:p>
          <a:p>
            <a:r>
              <a:rPr lang="en-US" b="1" dirty="0"/>
              <a:t>Places of Public Accommodation</a:t>
            </a:r>
          </a:p>
          <a:p>
            <a:pPr lvl="1"/>
            <a:r>
              <a:rPr lang="en-US" dirty="0"/>
              <a:t>U.S. Department of Justice or designated agency</a:t>
            </a:r>
          </a:p>
          <a:p>
            <a:pPr lvl="2"/>
            <a:r>
              <a:rPr lang="en-US" dirty="0"/>
              <a:t>800-514-0301</a:t>
            </a:r>
          </a:p>
          <a:p>
            <a:pPr lvl="2"/>
            <a:r>
              <a:rPr lang="en-US" dirty="0" smtClean="0">
                <a:hlinkClick r:id="rId2"/>
              </a:rPr>
              <a:t>www.ada.gov</a:t>
            </a:r>
            <a:endParaRPr lang="en-US" dirty="0" smtClean="0"/>
          </a:p>
          <a:p>
            <a:r>
              <a:rPr lang="en-US" dirty="0"/>
              <a:t>Individuals may file “Private Right of Action” against public and private entities (with exception of Employment)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3425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Intersection with Other Laws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2025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Entities may be covered by both Section 504 and the ADA</a:t>
            </a:r>
          </a:p>
          <a:p>
            <a:pPr lvl="1"/>
            <a:r>
              <a:rPr lang="en-US" dirty="0" smtClean="0"/>
              <a:t>Different enforcement mechanisms</a:t>
            </a:r>
          </a:p>
          <a:p>
            <a:pPr lvl="1"/>
            <a:r>
              <a:rPr lang="en-US" dirty="0" smtClean="0"/>
              <a:t>Different Remedies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 or State laws may be more “stringent” than the ADA or Section 504</a:t>
            </a:r>
          </a:p>
          <a:p>
            <a:pPr lvl="1"/>
            <a:r>
              <a:rPr lang="en-US" dirty="0" smtClean="0"/>
              <a:t>The law which provides the greater access to persons with disabilities prevails</a:t>
            </a:r>
          </a:p>
          <a:p>
            <a:pPr lvl="1"/>
            <a:r>
              <a:rPr lang="en-US" dirty="0" smtClean="0"/>
              <a:t>Know your local/state laws!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Thoughts to take away today….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 the laws but do not let them limit you!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 are the starting point…..you and your agency can go beyond the minimum!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Never stop……creating an environment that is open and accepting of everyone requires constant diligence to maintain!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931025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931025" cy="3886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Contact information: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Chicago Cultural Access Consortium</a:t>
            </a:r>
          </a:p>
          <a:p>
            <a:pPr marL="0" indent="0" algn="ctr">
              <a:buNone/>
            </a:pPr>
            <a:r>
              <a:rPr lang="en-US" dirty="0"/>
              <a:t>http://chicagoculturalaccess.weebly.com</a:t>
            </a:r>
            <a:r>
              <a:rPr lang="en-US" dirty="0" smtClean="0"/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ChicagoCulturalAccess</a:t>
            </a:r>
            <a:r>
              <a:rPr lang="en-US" dirty="0" smtClean="0"/>
              <a:t> </a:t>
            </a:r>
            <a:r>
              <a:rPr lang="en-US" dirty="0"/>
              <a:t>@ </a:t>
            </a:r>
            <a:r>
              <a:rPr lang="en-US" dirty="0" smtClean="0"/>
              <a:t>gmail.com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Chicago Cultural Access Consortium Logo Image from their Facebook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acebook &quot;Like&quot; 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1152525" cy="5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wgHBgkIBwgKCgkLDRYPDQwMDRsUFRAWIB0iIiAdHx8kKDQsJCYxJx8fLT0tMTU3Ojo6Iys/RD84QzQ5OjcBCgoKDQwNGg8PGjclHyU3Nzc3Nzc3Nzc3Nzc3Nzc3Nzc3Nzc3Nzc3Nzc3Nzc3Nzc3Nzc3Nzc3Nzc3Nzc3Nzc3N//AABEIAH0AewMBIgACEQEDEQH/xAAcAAABBQEBAQAAAAAAAAAAAAAAAQIDBAYHBQj/xAA+EAABAwICBQYMBgEFAAAAAAABAAIDBBEFMQYSIUFRE2FxgZGxBxQVIjNCU1RygqGyIzI1UmLBJXSSouHx/8QAFAEBAAAAAAAAAAAAAAAAAAAAAP/EABQRAQAAAAAAAAAAAAAAAAAAAAD/2gAMAwEAAhEDEQA/AO4oQhAIQhAITXyNjbrPIA51589c53mxeaOO9BcnqI4R552/tGa8yaume67TqAZAKpPUNbcuN3HdvVGWoe92eqBuCDQU+JC+rOLfyGXWvRa4OALSCDkQsfHV7pO0K7TVkkHnQvu0+rmCg0iFRpMShqLNcdSQ7ic+hXkAhCEAhCEAhCp12IQ0jHknWe0X1G5oGzPcJXWceCBUSjZrfRRkkkk5nNIgqTU1U95eK0ngJGAgdllUngxMAhjaeQfxeWu+ot9V6yEGbkbVs9LQzjnaA+/YVXdVwg2e4xng9pb3rVSyxws1ppGRt4vcAPqqMmN4OfNkxOhO6zpmn+0Hh8oxw81wPQUrZHMddpseC9iOlwXEATA2km4mB472lRyaPUh9DLUw8zZLj/ldBSZUtf5p8130XpUeLTU1myfiRjccx0FUZNH6lvoa1juAli/sH+lAcPxeDKCKdvCOW33WQbKlrIaputC+53tOYVhYPlamncHvpauBw9YRk26xsXrYfpVATyVZI249dufWEGmQo4Zop4mywyNkY7aHNNwVIg8avr5DI6KI6jWmxIzK8qW75IYgdskrQei9ypauRoq5WHYS9xF9+1R0o5TE4B+xrnnuHeg9pCEIBZTSPSwUszqLDi10rDaWY7Qw8BxP0Hda03xs4NhP4DrVVSeTiO9o9Z3UPqQvE8H2BtmiGLVbNYa1qdjhcEjNx69g6CeCApdH8VxcCoq3mMO269QSXHob/wCKxJoDrt24nZ3+nuPuTtJNMxSzPpMKMb5GG0k7vOa08G8enJeGMW0u5Hx6M1roANbXNOCwjja2XOgXEtAcWphy2H1ENQ5m0BhMb+q+z6qtgmnWJYJWeI6QsmmhYdV5kbaaHn/kOY7eBXqO8JQjoaZxoWy1RLhO0PLWgC1nNNjnfLmTcbgj070TnxiCgfTVtIX8iS4OM7WgFzdlrjMDnCDoFPPFUwRz08jZYZWhzJGG4cDkQpFzTwM406enrMGlfrCnAngub2a42cOgGx+YrpaATJYIpxqzRskHB7QU9RVk3i9JPN7ONzuwIMdT4lPQVkslA4RxmRxEYHmEX2C3Qt9hlYK+ghqmjV5QbWncQbH6hcwJDGAHdsXQ9F2luBUoc0tNnbDs9YoK9ZGyWSRsjQ4a5zVKmgkoqt87CZYywNDT+Zu25279yvz+mk+IqMoLEFTFOLsdt3g5hTLy5YWyEOuWvGT25/8AaRtfNTbKputH7Roy6eCDnnhMqn1elcNAw+iiZG0fzebnvb2LZaW1o0b0VbBSHUkLW00JGbdm09Ngetc70rqY4/CdHMXB0RqaWS/8fMv3FafwyGRlFhbtvJiaQO+LVFu4oPJ0AwxuL4xrzt1qalaJHtOTneqD9T1LrI5lz7wPSxSYdiTQ4GYTtLhv1dXYe3WWl0xx+LR3BJqpzm+MvBZTRnN8m7qGZQcbx8M8u18NI0avjcjImN+MgALuOB4fHhGDUlCbatPEA88Tm49pJXGvBth5xbS6nLwXxUgNTKXbbkbG9esQeoroHhS0oiwHAJaOGUeUa6MxxNB2sYdjn9lwOJ6CgwHgVfraYu5K4j8nSHq147Lua5d4D8Ekp6GtxyoZqiqtDT33xtN3O63bPlXRKrEoYDqNu+Tc1qC6SBmbLx8aqvGKKWlpSC99mlxyaLi/0UE9RNUG8rtVv7WlRIKdLQQ05Dz+JL+9wy6OC2eC/pkPzfcVlyVqME/S4fm+4oKM/ppPjKjKkn9NJ8R71ESgQppSlNKDHaY6CU2Pv8bo6h1HXhgaHZxvAvYEbsztHYVekJx7R3yNpTE6mrNUNMzPOHKNykYd4OducgrQlRzRsmYWSsD2HMOCDlTdD9M8DrOWwQOmO1oqKKoa3WbzhxHYbqLSfRXS0YZ5axp0tZMH6jomuMskTLfmNtgF9zb53XSJm1mFtM+Hl88Y2mAuGtb+JOfQV7NJic0kDJJaYxuIB1XOs4dI3IPn7RzSrF9H5KpmCtiM1U1rHh0BkcLE21RfPadx6F7eDaHYrjuIHFtMZp4IHkOeJjaoqOYD1Bz7LbhvHV6rFayoqX09LE+Et/PJI0gWPA+t1KOGlZG7lHkyS/vfn1cEDmSSGCOnpoxR0cTAyOJgtZoyAG4JWsbGLNHSd5T00oEJTUpTSgQrVYJ+lwfN9xWVK1OCfpcHzfcUFGo9PL8Z71EpKj08vxnvURQBKYUpTCd2Z4BAFRlxd+Sx5zknFpdtf/tSoGhoBufOPEoOSCUhKBrgHCxCYQ5vFw+qkTSUDLg5G4TSbpzm3NwbHio3XH5tnPuQCaUpTSgFqsEP+Lg+b7isotXgY/xcHzfcUHn1B/Hk+M96hJspKk/jybPWPeoenae5AhJOVwEWAGxBSFAJpKCU0oApEJCUASkQmkoFJTCQlJTUDC235dnMm36ulSFNdtzQMWswP9Kg+b7isnYjnC1mB/pcHzfcUFSpo6jl3lsZcC4kEKHxOp9i5aJCDOGiqvYuSeJVXsHLSIQZk0NV7B6TxGr9g9adCDLmgq/d3pPEKv3d/YtShBlTQVnu7+xN8n1nu71rEIMkcOrPdpEnk6t92etchBkPJtb7tIk8m1vu0nYtghBjvJlb7tJ2LR4VBJBQRRyjVeAbjO20q8hB/9k="/>
          <p:cNvSpPr>
            <a:spLocks noChangeAspect="1" noChangeArrowheads="1"/>
          </p:cNvSpPr>
          <p:nvPr/>
        </p:nvSpPr>
        <p:spPr bwMode="auto">
          <a:xfrm>
            <a:off x="155575" y="-571500"/>
            <a:ext cx="1171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wgHBgkIBwgKCgkLDRYPDQwMDRsUFRAWIB0iIiAdHx8kKDQsJCYxJx8fLT0tMTU3Ojo6Iys/RD84QzQ5OjcBCgoKDQwNGg8PGjclHyU3Nzc3Nzc3Nzc3Nzc3Nzc3Nzc3Nzc3Nzc3Nzc3Nzc3Nzc3Nzc3Nzc3Nzc3Nzc3Nzc3N//AABEIAH0AewMBIgACEQEDEQH/xAAcAAABBQEBAQAAAAAAAAAAAAAAAQIDBAYHBQj/xAA+EAABAwICBQYMBgEFAAAAAAABAAIDBBEFMQYSIUFRE2FxgZGxBxQVIjNCU1RygqGyIzI1UmLBJXSSouHx/8QAFAEBAAAAAAAAAAAAAAAAAAAAAP/EABQRAQAAAAAAAAAAAAAAAAAAAAD/2gAMAwEAAhEDEQA/AO4oQhAIQhAITXyNjbrPIA51589c53mxeaOO9BcnqI4R552/tGa8yaume67TqAZAKpPUNbcuN3HdvVGWoe92eqBuCDQU+JC+rOLfyGXWvRa4OALSCDkQsfHV7pO0K7TVkkHnQvu0+rmCg0iFRpMShqLNcdSQ7ic+hXkAhCEAhCEAhCp12IQ0jHknWe0X1G5oGzPcJXWceCBUSjZrfRRkkkk5nNIgqTU1U95eK0ngJGAgdllUngxMAhjaeQfxeWu+ot9V6yEGbkbVs9LQzjnaA+/YVXdVwg2e4xng9pb3rVSyxws1ppGRt4vcAPqqMmN4OfNkxOhO6zpmn+0Hh8oxw81wPQUrZHMddpseC9iOlwXEATA2km4mB472lRyaPUh9DLUw8zZLj/ldBSZUtf5p8130XpUeLTU1myfiRjccx0FUZNH6lvoa1juAli/sH+lAcPxeDKCKdvCOW33WQbKlrIaputC+53tOYVhYPlamncHvpauBw9YRk26xsXrYfpVATyVZI249dufWEGmQo4Zop4mywyNkY7aHNNwVIg8avr5DI6KI6jWmxIzK8qW75IYgdskrQei9ypauRoq5WHYS9xF9+1R0o5TE4B+xrnnuHeg9pCEIBZTSPSwUszqLDi10rDaWY7Qw8BxP0Hda03xs4NhP4DrVVSeTiO9o9Z3UPqQvE8H2BtmiGLVbNYa1qdjhcEjNx69g6CeCApdH8VxcCoq3mMO269QSXHob/wCKxJoDrt24nZ3+nuPuTtJNMxSzPpMKMb5GG0k7vOa08G8enJeGMW0u5Hx6M1roANbXNOCwjja2XOgXEtAcWphy2H1ENQ5m0BhMb+q+z6qtgmnWJYJWeI6QsmmhYdV5kbaaHn/kOY7eBXqO8JQjoaZxoWy1RLhO0PLWgC1nNNjnfLmTcbgj070TnxiCgfTVtIX8iS4OM7WgFzdlrjMDnCDoFPPFUwRz08jZYZWhzJGG4cDkQpFzTwM406enrMGlfrCnAngub2a42cOgGx+YrpaATJYIpxqzRskHB7QU9RVk3i9JPN7ONzuwIMdT4lPQVkslA4RxmRxEYHmEX2C3Qt9hlYK+ghqmjV5QbWncQbH6hcwJDGAHdsXQ9F2luBUoc0tNnbDs9YoK9ZGyWSRsjQ4a5zVKmgkoqt87CZYywNDT+Zu25279yvz+mk+IqMoLEFTFOLsdt3g5hTLy5YWyEOuWvGT25/8AaRtfNTbKputH7Roy6eCDnnhMqn1elcNAw+iiZG0fzebnvb2LZaW1o0b0VbBSHUkLW00JGbdm09Ngetc70rqY4/CdHMXB0RqaWS/8fMv3FafwyGRlFhbtvJiaQO+LVFu4oPJ0AwxuL4xrzt1qalaJHtOTneqD9T1LrI5lz7wPSxSYdiTQ4GYTtLhv1dXYe3WWl0xx+LR3BJqpzm+MvBZTRnN8m7qGZQcbx8M8u18NI0avjcjImN+MgALuOB4fHhGDUlCbatPEA88Tm49pJXGvBth5xbS6nLwXxUgNTKXbbkbG9esQeoroHhS0oiwHAJaOGUeUa6MxxNB2sYdjn9lwOJ6CgwHgVfraYu5K4j8nSHq147Lua5d4D8Ekp6GtxyoZqiqtDT33xtN3O63bPlXRKrEoYDqNu+Tc1qC6SBmbLx8aqvGKKWlpSC99mlxyaLi/0UE9RNUG8rtVv7WlRIKdLQQ05Dz+JL+9wy6OC2eC/pkPzfcVlyVqME/S4fm+4oKM/ppPjKjKkn9NJ8R71ESgQppSlNKDHaY6CU2Pv8bo6h1HXhgaHZxvAvYEbsztHYVekJx7R3yNpTE6mrNUNMzPOHKNykYd4OducgrQlRzRsmYWSsD2HMOCDlTdD9M8DrOWwQOmO1oqKKoa3WbzhxHYbqLSfRXS0YZ5axp0tZMH6jomuMskTLfmNtgF9zb53XSJm1mFtM+Hl88Y2mAuGtb+JOfQV7NJic0kDJJaYxuIB1XOs4dI3IPn7RzSrF9H5KpmCtiM1U1rHh0BkcLE21RfPadx6F7eDaHYrjuIHFtMZp4IHkOeJjaoqOYD1Bz7LbhvHV6rFayoqX09LE+Et/PJI0gWPA+t1KOGlZG7lHkyS/vfn1cEDmSSGCOnpoxR0cTAyOJgtZoyAG4JWsbGLNHSd5T00oEJTUpTSgQrVYJ+lwfN9xWVK1OCfpcHzfcUFGo9PL8Z71EpKj08vxnvURQBKYUpTCd2Z4BAFRlxd+Sx5zknFpdtf/tSoGhoBufOPEoOSCUhKBrgHCxCYQ5vFw+qkTSUDLg5G4TSbpzm3NwbHio3XH5tnPuQCaUpTSgFqsEP+Lg+b7isotXgY/xcHzfcUHn1B/Hk+M96hJspKk/jybPWPeoenae5AhJOVwEWAGxBSFAJpKCU0oApEJCUASkQmkoFJTCQlJTUDC235dnMm36ulSFNdtzQMWswP9Kg+b7isnYjnC1mB/pcHzfcUFSpo6jl3lsZcC4kEKHxOp9i5aJCDOGiqvYuSeJVXsHLSIQZk0NV7B6TxGr9g9adCDLmgq/d3pPEKv3d/YtShBlTQVnu7+xN8n1nu71rEIMkcOrPdpEnk6t92etchBkPJtb7tIk8m1vu0nYtghBjvJlb7tJ2LR4VBJBQRRyjVeAbjO20q8hB/9k="/>
          <p:cNvSpPr>
            <a:spLocks noChangeAspect="1" noChangeArrowheads="1"/>
          </p:cNvSpPr>
          <p:nvPr/>
        </p:nvSpPr>
        <p:spPr bwMode="auto">
          <a:xfrm>
            <a:off x="307975" y="-419100"/>
            <a:ext cx="1171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Email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03895"/>
            <a:ext cx="662234" cy="5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bcdn-profile-a.akamaihd.net/hprofile-ak-ash3/t1/c5.5.64.64/p74x74/1017210_591973104166448_52964412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8915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Shifting Paradigms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2" name="Picture 2" descr="Painting of old world religious leader giving money to poor and disabled on the street."/>
          <p:cNvPicPr>
            <a:picLocks noChangeAspect="1" noChangeArrowheads="1"/>
          </p:cNvPicPr>
          <p:nvPr/>
        </p:nvPicPr>
        <p:blipFill>
          <a:blip r:embed="rId2" cstate="print"/>
          <a:srcRect l="22267" t="18629" r="41891" b="16177"/>
          <a:stretch>
            <a:fillRect/>
          </a:stretch>
        </p:blipFill>
        <p:spPr bwMode="auto">
          <a:xfrm>
            <a:off x="0" y="3200400"/>
            <a:ext cx="2400300" cy="245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981200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Moral Responsibility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0800" y="14478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Charity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1828800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Medical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14478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Civil Rights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hoto of rehabilitation hospital ward with injured men in beds and nurses taking care of the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2667000" cy="2588113"/>
          </a:xfrm>
          <a:prstGeom prst="rect">
            <a:avLst/>
          </a:prstGeom>
          <a:noFill/>
        </p:spPr>
      </p:pic>
      <p:pic>
        <p:nvPicPr>
          <p:cNvPr id="5126" name="Picture 6" descr="Picture of Jerry Lewis holding a child with button that reads &quot;MDA National Poster Child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14600"/>
            <a:ext cx="2095500" cy="2690410"/>
          </a:xfrm>
          <a:prstGeom prst="rect">
            <a:avLst/>
          </a:prstGeom>
          <a:noFill/>
        </p:spPr>
      </p:pic>
      <p:pic>
        <p:nvPicPr>
          <p:cNvPr id="5128" name="Picture 8" descr="Photo of a man in a wheelchair with a sign on his back that reads &quot;Nothing about us without us&quot;  20 years of the AD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040" y="2743200"/>
            <a:ext cx="1982960" cy="2981326"/>
          </a:xfrm>
          <a:prstGeom prst="rect">
            <a:avLst/>
          </a:prstGeom>
          <a:noFill/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Far Have We Come?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434" name="Picture 2" descr="Pictogram of the international symbol of disability with a red line through 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2831985" cy="2819400"/>
          </a:xfrm>
          <a:prstGeom prst="rect">
            <a:avLst/>
          </a:prstGeom>
          <a:noFill/>
        </p:spPr>
      </p:pic>
      <p:pic>
        <p:nvPicPr>
          <p:cNvPr id="18436" name="Picture 4" descr="Pictogram of the international symbol of accessibility with words &quot;Disabillity Friendly&quot; on i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1828800" cy="2438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91000" y="3810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not being welcomed to……..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….positive marketing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Far Have We Come?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picture of a multi-teired stairway leading up to a build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81274"/>
            <a:ext cx="3771900" cy="2828926"/>
          </a:xfrm>
          <a:prstGeom prst="rect">
            <a:avLst/>
          </a:prstGeom>
          <a:noFill/>
        </p:spPr>
      </p:pic>
      <p:pic>
        <p:nvPicPr>
          <p:cNvPr id="4100" name="Picture 4" descr="Picture of a stairway that has a ramp integrated into the stairwa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458850" cy="2590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419600" y="4114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no access………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20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…..to Universal Access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410" name="Picture 2" descr="Photo of a theatre with tiered seating and no accesssible seating area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667000"/>
            <a:ext cx="36957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145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no wheelchair seating……..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4" descr="data:image/jpeg;base64,/9j/4AAQSkZJRgABAQAAAQABAAD/2wCEAAkGBxQSEhQUExQWFRUXFxcYGBgYFxcXGhcYFxcXGBcUFxwYHCggGBwlHBgUITEhJSorLi4uFx8zODMsNygtLiwBCgoKDg0OGhAQGywlHyQsLywsLC4vLCwsLCwsNCw0LCwsLCwsLCwsLCwsLCwsLCwsLCwsLCwsLCwsLCwsLCwsLP/AABEIALcBFAMBIgACEQEDEQH/xAAcAAABBQEBAQAAAAAAAAAAAAAEAAECAwUGBwj/xABGEAABAwIDBAgEAgcFBwUAAAABAAIRAyEEEjEFQVFhBiJxgZGhsfATMsHRQuEHFFJicpLxIySCorIVMzRDY3OTFhclwuL/xAAZAQADAQEBAAAAAAAAAAAAAAAAAQIDBAX/xAAtEQACAgEDAgMHBQEAAAAAAAAAAQIRAwQSIQUxIkFhExQyUXGRoRVCweHwQ//aAAwDAQACEQMRAD8AyehdPrvbxAP0+i7yhRhcd0XZlxEcQ4ekLv2NsFwPk9XLHbKjK2/hmOYM7c2lt+o05rgMTVLXNYCWG5OeGtAkxBAkiABK9H2+3NSiJMGw38l57itm1qtQZKTGQSIJnMTeZI52GlgtIVRh5nfbA/4enGkH1KC29hxUOV4lpid29GdGqYbhmtBnKSJ431HirdoUtD2rN8Ma5RbS6E0PiUnBrg2lGUZrGDIzTqfsu2oCB4KvD3Yw8Wt9ArVKi07bM5Ssk4qslIlRJRJiSFKcnRRJUS5RZVGH0/P9wr9g/wBQXhFR1x2/Re4/pCf/APH4j+Ef6gvCXu63vgqhzZ1YeIGr0UP99wv/AHqX+tfQBXz50QM4/DD/AKrPJy9+L7LPM6YsnLFK8D6RPnGYn/vP+q94zLwDbzv7ziD/ANWp6lTh5bKx8MBa7T3vC9a/RU2MG88azvJrR9F5DSN2r2L9GQjAjnUefNaZ+Ijk7R1odC5z9IdWNnYnmwDxc0LfGq5X9Jr42fU5upj/ADg/RckH4l9SKPGWagc/yVYMkntPojsPsjEPgtpO0FyMovf8UcUZS6L19+Rva7s4ArueoxR7yX3No4cku0X9j0/oY3LgMOP3SfFxK1HvWHsjajKOHo0iHEsptaYiJAExJ4ytPBY1taSAQG8Y+68v2sJSdM2eDJFW0UbXxOWjVdwY8+DSvn9g0HAD35L3TpPiGuw1emxzTUexzWid7hFyNF5ph+h7rF9QDk0E+Zhdmn1GLHF7mY5NNlyNbYnMONzygLp/0eUZxD3fs0/UhFt6KUQLue7vA9AjsBh24YuNIZS7Um8xpr2qsmvxSi4xsuHTsqdujpKjF5xt52bEVeTo/lt9F2FPGVCJLvIfZccWF73GCSSTYTqZ3LLBkTb9Do93lDuBfBlZ+Ip3XSDZ1Q/hjtshcRsN+pc0eJXVDPBPuZ5tPKUeEc4WpLUqbMgxPkkun28fmee9LP5Hqez6OXEUyOPqCF3rKS4qYe08HD1C7+hBHaFidGsVSTA3UOs3mjauFDmFpuCNEFtakHMynQrzrF4utSqvZnMA+Vx9kroxx4nl4TPSGYaJAHuB9kFtalEd6H/Ry99Rlf4hkiqAP4cjSB4ytrpBh+oDz+i128WYS8M9rNjZRmjTP7jfQK9wQ2wxOHp/w+hhUbexrqLQWgEkkX3WWObJHFDfLsiIRc57V3DHFBV9oUmnrVGg8Jk+S5HGY6pU+ZxjhoPBCUaIdJzAQJvv7F4s+qOTrHH7/wC/k9bH01JXOX2Otqbfoj8RPYCmwu26dRwa0Ok6SB91yIhMx8aGOYXMuo5W+aOn9OxVxdnQdOCH4OtTaRnc2GtkSTIXlNDolVcQXPY3kJcfoF2JTs1Vy6ll/aq/Jpj0EILnkwtk9HG4etTrZ3OcxwcBADSRx3rtm9Iah1awXHH7rGqkBQDlhLV55fFI390xNfCddW25SboS88tPErzzEdG6T6r6ji453F0SABJJ3Cd/Fa7ChqmOIqFgpl0QZkQZAMLWOo1GSVY/wY+7YcPMvyU0tiUGxFJtuIzeqPw7iwZWEsbwaYHgFVUxxc61ItBMatgbp1TZllmWaD8bZ0YfZzXhSNLD7SfTmDJMXdJjskqrE4pz/mcT74LPdVTipzWTlNqmzX2EU91ckzqq6gUy5VvckjUHeIuqKlWbAmOG5X4g9UrOpvXRBcWSwwtCdwUC71U6j0uQKqgugapklFlyAK3xpkMMoi2inAaLAAchCrouUcdV6juxKm5UDpRsg5wIsR4oeuxZOHEvb2+i2nuXRKGxpIwhk3ptmFXYMxuElzGKaXPe6NXOOnEkpL2VpOPiPDfUHfwfn+j1zG4lsa638l6JgL0mHi0I04bAN/5VH/xg/RXu2vhmCJaABwAAA7dyh6jTr/pH7mefNLJVRZl4yjI98FwHSajkxE/tskdoP9F6Hiel2Cbq+nETdzLgb1j1OmuzXuuKBLRMuboOEluvIXUe84u6t/RSf8CwznCVtflFv6Nqf/EDmw+II+i6fbmFzUj2hcXiP0i4LDHLQY1xLWuJpNa1sTEOJIMgSYjzKDr/AKXqLoaKNR4P7rb6nQu5DxXZjmpQtJnPmblkcux6FsAf2DBwzD/MUN0jpAskz1TNvBecf+8DQIZQe0Tua254RNt57lg7T/SfiaphrXNbvECeN4GkLLUY/aYnCu6DE9uTdfmdpVMGdROo9DwXjO1tmltZ8C2Y+pXSM6c1Ac3wYERYuuRB1IjuhYmJ2qaji407kk2BsDfSO9edodHl08nxw/U9TPqcM4VfJ1fRCl8OgQd7gfFq3BUXB4XpFUYIaxsWn5rwCO7VWN6UViTDW3FhldaTYm9/LestV0/LlyOS7HRptfgx41GXc7XPdQrvsVxZ6R1yLATvOUzutew15qVTbuIdewAtZp37jJk9xWEel5r8jol1TT15/Y6yk6B4K9r1xLdsV4MHhJgW1ENHjuO4q6ljMW5oID8usgCXa63ncRaFpLps27bREeqYlGkmdpTeqmPaKryXGYaIgG2Rp1JXKfr2JDmue5jf2WOewAHTMWNdmPerqW16jW1DNOq/M25Y7q2ygNsBu1MrbSaKeKbba7HNrNbDLCop9/M69uSbOi9pBueFpQLnoYbYwzaTDmLqmUl0tkh5EwMhy5Z8oQW0dotYAWuDzMZZjLrd24bt+/tT1Wmnlkq8rDRauGKL3ehpPKQfdc+NrPy5nPZbSk1rpJJAmo+4AEiwOp01UsFt+WvNV0kNilTY2AXGTLzcmwnjE8lzvp0+6OtdTxcJ/wC9f6Oizb1EzExyXOYDpE4OJxGZ7YEBpawAXuAfmNtSdJKlhOkTusazPiFwhjQS1lJtxrMuO6TOir9Nmif1XE1Zv1GHLJG9BNwjwM2UxPggD0kFVtT4kwWZKbAM0HLBqOM3cZEXNucqit0jNRjaVRzqdI0vh5gM5c7LAc8687DWFtj0DXBnLqcbtHTYfZrnCZa3Wzi6e2zTA7VRtDZpgA1KYnSKtNpPc5wKysL0gFKjTYzEUn5W5X1nF0tmYAaYLiJEb1nbJrMyupvxDa0O6km4Bj9obynLRqEd1O1/rDFr3lmo2ufn5enfk3RsqsB1XVO5zD/plKphMU38deObHEeipqYJnCFymJ205pzYdxYBP7JzcyHNPso0ylmdQbRrqpxwK5pP0r+zqTUxA/5gJ5sH1QzsdnLqdUiBAJYwSNZIE3PesBnS7HPA/tSIOotPIgFbOyunFWQ11LO7WRVqCd5kF0RroF1+6ZP3Ss8+XUMdeGFBmE2TTnM2o+wnr0iy0El0ydACq8fXbUMAtawiGhrSHQBvMmSeMSicR00pFnWp1Dm+ZoNBwF7DrUSTPM/dar8BRYz4jqIFgScjCQDFuqGhWsMY25d2c0tVknSi+F/JylHBhohnw4H7QqE95sktrHYWi4tIc5gLQYjKNTcCXWiN/FJHJnZyVTa1Z+bNVJDvndLojgAo/rbj1i50ZcrRMkiN4JsFqt6KVySXYcUx+9Uw7PDNUGXw3qr/AGAyMrquEpRczXFR8DW9LNAsupKK7HPbZmup9UNPzOM6gxzMKTcPNQxERe8jW0nvWk7Y2Dc0NbiAQLk0cPiapP8AiLWjjeVDEU8A4hg/WXHcKdKlSn+d7oPNMXBm0cPOZsiWkQeR0vpxUqVEOaTo5phzSQBPI7jzW5Vp4SZ/UnCBIz4i1txDG/8A2Q7NoU3Hq4PB04gZX031TpP/ADKmUb9xU2OkZtJjCLRI1a5wBHKdD5qdNlOYlojUOsRzt1fYWtjduYgEfC+HRaNRRoMol3POWkeELJxmJoVzNQZXDVwygzN8xkZjr8oOqXIcDfrFIGC8W7OWhE8Ebsem3EOcGuYwMYXufUcWNytPXgwSbECAJKBNINHVpgt5sgmQAIc4AAHv3qpjg0w2n1nAtOUhwDSdLZhPOB3p7UFs1n1MI2xxLJ35aNVw4zLgwabk7cXhC2W/HeJy/IyneJn5nGPcLLqODj8zAGm4IAvzc/IfOUzsWDmBc0NvAY0tk36zjlMnnJPNTtQ9zNCrj6IMfBffXNUdytlZTafNQO0AXOAZSA0/3bjzEmo4t7vRZVOtmAAzwPlDczj5ENHgSpOgnq0xm55bfvEuFjG+QjakG5mm7aNZweGGpLWkuNNrWtMSSQWN4BV1cY5wDi17i28PJEgmZGczw37lQ3aD8uQ1IYL5c73id56pyeHmhPjFzrOcZFgxgzRpH7thqJKFH5jcvkHVsS4NFQU2kC7rg5GgiAIIzDgOOqari3RIpnrTDXZQRN8zpHkha9M5JLTuu94m3AWM71Th3Bo62Vp00L3O48gPDv1RSaFYZUxZDnAuDoacwBJM8Ju2blQFd5yDJGYXn8LJmCbToSed1Q+qGjqOcJ1MBthfRpPqqhimu6oaIF5Mkk87xGloOmqNqCwoucQ8lzWw6GGz4nWC2ZdECNw4KmrtbJ/u7kgNuDAHLrTJIubIbEVIIg7jYaCSbeQQmLqyAO0q4wRT4Vmpg9r1H5op0nGCdCwwYBMhwJ3CdVH/AGg0O/tKZiSeq6cpywAMwuBJtO83WRTpgxKIr0hkPIz42+yvbGyfE1Zqz1XOL4jRhEFx3uAaItI4CJAQdXETq5xGsZrTzGkJfrJdS14NPMgy0nfpm8OaCqOsURiVdIjhiQbHtkSD3I/DVvg1KdVsEh0wRYwdCN/9EBQKJe6YHNVJXwyYcKz0fHbVmi9xpUoLCQ5pqAiW2PzR5Lz1mBqvHVYTOhMNHi6Atra21QMJQpU6gL3MbniZYGgWMjUnhzXOuLnGSS4njJXFosMscZWq5/B367UQySjtd0ufqy51I0nZHRI/ZcHC/NpIUsPXLXWLWyRLi3NlG879NbCVThsK8uAyuk6CIJ32H4u5a2ysNUaS4UmvnqxVphzefVeNfNdkmkcF32NnZWz6VWqHVcTTcIbEfGa5xaZE56YELvm1gR87D2PZ6TK4/D4u2V2FoAiI/s3BvCxY8QtOi+luogHUZXuAte4dm9VyT5ZceDUdSY4y5oJ0uAbCydA0nyBdJZss86DqQtTph5j5nDMZ4/KIRNKxJe0k8HANaBEGc1Rp8oQTM4BAptaNDmJB/wAQe8DyCqqV3tFnMH8Hw58W3Xccxo43adoaGgcA5ndYAgqvCMc3rHUiTLbxY/jc0EX7FlMdmMvce0DMfMjxlXtfSFyx7u17R6MKVAaeKxjTEvEg7iz1Y1xH8yzm1odnDjBJvLrxEiRBNoMW1U5JHUotHPK53m4keipq0qmUlzGgNdqAwRmAAENseNh2oSGHNrZrspPdGrsrRwEzlcW+O9V4gPOoY2P2nyR3ZifAISQR16hkaNguI7JIaPFTFWkPwvdfe5rZHYAYPeihWM7FuaYa5pJN3AGf5nNBHcr/AI7SIc+o+QJ3Ce8knfuHehKmJAktpUx2gvI/nJHlCi4vaGuIjOCWmALAxIA0RtCwx2G6stonkXuPl8oPmoUJp3L2NPdUI7MoICB+JmJJMk6k3J70Qyg5wmwGkuc1o/zET3IoLLjipJmo4t3m9+46qv41OIawn+N2p4w0CPFRq/CDWj4gJbM5GO6xJ4vDRAEBVDFU2jq0y48XuJH8rY8yntDcFfGc4hrQxs2nLu3kkyRv0TNfWeOqH5IGkhsCwzHTdvQ9Wo9mV8NBe0lsQYabSW3jfYoatWc8y9znHdmJMdk6IUQcjU+E1sZ3MFxIzSSNYhkn0QjS3MXF0NmeqJ/wtB+qEaFZiagc6wAAAAgAWAAk8SdU1Chbgytj2QQ2m69us/drBDQN4G/cp4aoCx73BrGgQ0MF3PNwJcSYgGTuWZKZ9WQBuE95O/0T2KqEp0E1XzFgLCwEDT80NXPorajhNuXoFRW1TRc3wW0iraz+qfe8KimVKo63glXJV+EVF1nd3v18U5Eg8r9wlbHRfZ7qhc4CwgTzPohdu0clc05mCCTA1IncBOoSUlu2ku1EzaZR+Coh7mhzg0Fwlx0A3nwlF1Oi+IbH9i48S0tIjiOtY8ltt2DSbgq76jXfEa12XMC3IQNwm+uqUpxHFM5zHOa+tUcxuWmXEMHBgsJnedT2rZ2Rs5or4LPBFQ1HuBiAxg6s9pBRXRzo0yth6dQvc1xJkQCIm0cNCtqtsIiuyq27GUvhhtpm/WnTQrOWRdkWlxY+JFP9fouAa2kyi7KQAAXuMEQN4C3843O81kuw0fhITtpO3ErmcrLo1XU2uEdXwE+KpqYIAACLmPv5SqaVN28oluYiNyBkW4IiySKZManvSQB4s8NGjwTwAcPUBVwJulhaHxKjGAwXOa2dwzECTyuj9r7FfQqljoGU5SXPYBmBg5STdvArv4To5OasFbXA+Wm3tcXOM8RcDyUxj3j5SGfwNa0+IGbzVfwWD5qrf8LXv7tAPNP8egNGVHn95zWDwaCR/MnQrIVqznfM4u7ST6qWEozTqOzwBFonM68CdBqoP2gfwsps/wAOY+L5VtDEYiuDSDnPBIcWlwiW2DjmMDWEU6HFqyljSdPEkADtJsr2spj5qwng1j3eZyj6c0FXkEtJ0JFtJBiearCdCbo03V8OPw1n9pZTHlmPmoYnakxkpU2BogW+IQO2pPos9JG1C3MNpvdUFR73zkA13kmGtEaIR7yTJ98hyVprAUsg+ZzpPYB1fOVVSpucYa0uPBoJPkhIb8kMmK2cJ0brOu/LSbxeRPc0X9EfQw+CoHrZsS8bvlZP8O/vJUuaRccMn6fU5utVzGd0ADsFlAFdH0j263EU8hZkLS00wwNDWi4Idv0iALLm2hOLtE5FUquyTjZNKsbRc4hrQXHgASfJH09knV8M5TmPg3TvKHJLuSk32M0KWHwrn2aJPJblHAU/wsLubzbwb9SVq4PAl4gNgcBYLOWZLsaLE2c63ZUDrOAPAdY+Vh4oCq2XQImddAbeA0XY9IdmfBwzngwZDR/iMHylcxsrB/GqMYTlzuDZF4mLpwnacmE1XAG03hXYei57g1gLnEwAOJXS1+hmJbLWllRuoMwezraeK1ujWxfhPL3UnseBEuc1zb6lmXlaeaUs0atFRi+zNjYmyRhqLWWLtXEb3HX7LkullBv641oaP7TI4neCXFuvCALLuMxXF7TIftOmP2cg8Jd9Vz4m9zfoaZFwdzUrtGpWN0hqirQqU2kguAAdEiJBIsZFgdyMq0g5CuwIP9VlF07Lavgl0ertZQpsvLWgGQRffErVZUCyf1chWUy4IfLsFwa7bq1rRwWdQqlaNMoAmGqQalmSlACSSL0kUB4T8cj5SW9lie0qoBJJemcI6ZJJMBFHbLqNb8QkkODRlAiD1hmDp5TEb0Ak9Jq+BxdOx3GTKQV2z8MKtRlMvazMYzOmB2x4d62dr7JdgH5c7HucAWPbuG8gG7TNp8OQ3Q0rYFh9jVHCXZaY/fMH+XVEs2XQb/vK5PJjY8yT6LNfXc7Uk96rKjxfM1SgvI2v1nCU/koGoeNQkjw08lGr0gqEQwNpt4MAA8ljpwjailN+XBfVxD3/ADOLu0qzDsQ7QtDDN0UyLgrfJRSw+d7xIAnUgnwA32KPo4Sm3RheeLrD+Vv1JRPRrZ/xGueRYuN/fNdNQ2W3eFjPLTozjC+TnqGHeeqBlHBoyjwGq1cLsc/it5rcpYeNBAVgpDsWDmaqIHhtltG4EowUCOxO4xoqnVidVNlUR2ls9lZmR+kyOREgHzXAdGXZsXSgAQ4mwgWa68bty76s4ta48AfILg+hLZxLTwa4+UfVb4/gkZT+JHpQqpxUQ+aFIP71zmpN7rygMTsxrqvxgGip+1lEm2W/cjg4J1Sk0JpMBGHcN6cU3DVHNYp/C4hIYNSHFXimr200+RAipjFe1JrVIoAcHmpgqqUpQBMlJVEpIoR4SnTJL1TiHTJKxlIncgCLUnomnhHusxpdzi3ibLpeieFbSeXPDHVLZLh2TWTwk8eXNRKaSsvHjc5Uc/U2NWbRNZ1MtYIu7qzmIAgG51Qgub+Juu96Y1y7Cvk/iZ/qC4FuqUJOStmmbGoSUUTATwlCeFQkhoSUk7WpDLKLUZUfla48ih6aKYwuBaBd1hbebBZy7my4R2vRfAZcLR5tzfzmVrtp8fe4qnD0gxrWDRoDQOQFlZmPDn91xSdtsaVIuFt/ikb71Vn98txTi+73vCkokeSpeff2VhMe/NJ3v7JAQb8I0qrXuIeWuDSQS24Im2l9xIXLdD9jijWqGq8ZQwgFs6kt4jkdF1DhwPvihX4cToJ42nxWsZ0mjNwt2R+MN3n9tym2uoHDwl8NQWX06iIb7uhabe9FUWcEAX01bmVWRSCALmlOCqgZUweCALElEFKUCEokpEqsvTAclJVykmI8SZzRVHCvdoy3E9UeJWhUxRsQxogATAJgaXKYtNS5JJ5kmPFd7mcu0hSw7GfM4E8Gif8AM6ArBiB+FjRzd1j52HgojCngi8Nst5vEdqzckWkUPL3fM4n08Ebs/DOBztBtaYt3rQw2zA35jJHLeicVUOGHxG3ZZr2HRwJ15OE6rPd5ItKuTL2ztAVMO9hgPDmgjsdqPBcpTXRbewlO1ak4Fj5IEw5ptLSOU9y56myVvj7E5JOUrZJSTBsJwFQkOAraQuotYrKbbpMtEwEVsSrOKoibZvPKQicVsd7KDqrrdXS8i7RPDjZZmwT/AHil/GFHDTYTlTSPTm/TzCmHff7qq49ePakHct64DYIMe+Hcoj391CfL0Kl7P0KBkyffqEzhG/8AMfkpN8/Q8Ux99vC6QDGD7800e/onAnh73KTWd/v1TEQc339VUWIrLHvzSjj7/JMCmnT5fRFMbChp79VIHigCeaUpTN9/f8lLMgCQKUqIPuyfMgQ8pSmlMmBLMqXqTlW4poRAvhJQc9JIR59S2eTF1oYbAN3/AE8FYxtzyHuyLoU9Fu5MhIajhw3dz9+9yJYzj2/kp0adhfU8la08Y1v78Vm2UkRbS08fsnxezxUpljzAI3cdx8VIVfM+iZz58eSko5vE9FXspHK/4jhJIyxb929z4KWyujWfDgVQab8znCIzRADQd8Lpm1on80z8SDMR5K/azqiVCKdmGOhlMgRWeDzDSPJD/wDpEg2rD/x//tdJm3ngg620ADAvbcj2s/mVtRkU+jIkZqpP8LY+p9Fp4XBUqAkNuJ6xlzu7h3Kpm0Daba7/AMpKk2sNZ0O+LfZDnJ9wo39q7Pp1Nm1XsLXvcwgOz5mtg9gg8iLLz/ongnjGUC5oAbUaSHbxvjituvjsodkJBdZ0TDxwc2b/AMViEFgSQcwGVw3gyR2EgR5lawaUWYyi2zutrZGPAaQCfwzJv+7uHM8UEw6eHvisqiYnjY8SeZm570WKmscJ9xqsJJeRtG/MLzD6H39lJlTlyPvchw4nTePP6KbNRz7NVBQT38vzVjb8uPbx5qEA9+vbzTDv4HXuPJIC5zOf5HdvTj32/ZRzcfqmJ9/VAEp7vp+SbN74clEn3a4SY33x/NMCcj36FID3900+7+5SHvmgC0JwotPf9U8e/ZQIlKf37uoyok+/e9AEsyaUxd796KBPv2ExEnPVTnpiVW9yYhnHtSVLjwSRQrMKiLH7I+nEnkOA9+4WfTeLBEMqiD5W9yrfIkEu3e/6pZrHt4/X7KLagt9vruvwUhcW48PTh2qaKGzkT78eCjn0iIjVJ1Ig9yrqVIFhffNvH7IARtE77mZH5ofEY0AGOOsiFXXqEzMk8/twQwZMe+3sVJANiMU50yeUe9VAOvwt2f0VNaBN5uqi4zv7iq2isNbXiAb96bNm7J5ewoUKWk++9EiI3a8PoigKzRmZ07PcoqkA3hcd/LsUQ8Ekb44+4UqbdOCl2MKpmwNo03eyiaDNOIMae4QVAEaTr7jgixaefrzKkYYxsA6WPP2Va119efvgh6NXQyL219Fc0+R47uamhhLTPf2aqTW8ew2Conh27lIO47+W9IZc4+Vu5NPlpzVYO/hrromzXjvBnVFAXA/l9k4PvgVW0+7GFI+7eaKEP7i+vFPP56+Sg3+ttQpZh9tUwJ5vd/Ec1Iu98fzVOcd26+9SzfnfTmgCWb3a6f3u8FAk+9/NKfdr8kCHd/X7FRcffv1SP9dLdqpefcJgO4qlzvfvVRqmPZ8lB7vd0xES/wB6pKlxnf5wkmTZi033M6Af1RNM233PHXf3Jklq0SgphuPv9N/BWsfbTfMT6p0lmaEnukjn77tyExLeqQIt5fdOkpT5QMz6lUW5+fMod0kG+9JJaomyHwtBPNWNbyAskkmBAO0Uw6J1SSQBOm647EVTNtx7kklLGFMFzG/ndFM0b6bvzSSUFki0CbntVodpztHHtSSSfYROl3Ej+qIjXh270klI6Gc8i/dCRdHdeYTJKqEPbx0spB32OqdJS+AQ9/sk5ndPqnSTQ6HY06pyff0TJIBjF3n5Ji7y1tqkknRNkHHz0t5FVl3l5FJJCFZRXOniqnu98UklSAolJJJM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QSEhQUExQWFRUXFxcYGBgYFxcXGhcYFxcXGBcUFxwYHCggGBwlHBgUITEhJSorLi4uFx8zODMsNygtLiwBCgoKDg0OGhAQGywlHyQsLywsLC4vLCwsLCwsNCw0LCwsLCwsLCwsLCwsLCwsLCwsLCwsLCwsLCwsLCwsLCwsLP/AABEIALcBFAMBIgACEQEDEQH/xAAcAAABBQEBAQAAAAAAAAAAAAAEAAECAwUGBwj/xABGEAABAwIDBAgEAgcFBwUAAAABAAIRAyEEEjEFQVFhBiJxgZGhsfATMsHRQuEHFFJicpLxIySCorIVMzRDY3OTFhclwuL/xAAZAQADAQEBAAAAAAAAAAAAAAAAAQIDBAX/xAAtEQACAgEDAgMHBQEAAAAAAAAAAQIRAwQSIQUxIkFhExQyUXGRoRVCweHwQ//aAAwDAQACEQMRAD8AyehdPrvbxAP0+i7yhRhcd0XZlxEcQ4ekLv2NsFwPk9XLHbKjK2/hmOYM7c2lt+o05rgMTVLXNYCWG5OeGtAkxBAkiABK9H2+3NSiJMGw38l57itm1qtQZKTGQSIJnMTeZI52GlgtIVRh5nfbA/4enGkH1KC29hxUOV4lpid29GdGqYbhmtBnKSJ431HirdoUtD2rN8Ma5RbS6E0PiUnBrg2lGUZrGDIzTqfsu2oCB4KvD3Yw8Wt9ArVKi07bM5Ssk4qslIlRJRJiSFKcnRRJUS5RZVGH0/P9wr9g/wBQXhFR1x2/Re4/pCf/APH4j+Ef6gvCXu63vgqhzZ1YeIGr0UP99wv/AHqX+tfQBXz50QM4/DD/AKrPJy9+L7LPM6YsnLFK8D6RPnGYn/vP+q94zLwDbzv7ziD/ANWp6lTh5bKx8MBa7T3vC9a/RU2MG88azvJrR9F5DSN2r2L9GQjAjnUefNaZ+Ijk7R1odC5z9IdWNnYnmwDxc0LfGq5X9Jr42fU5upj/ADg/RckH4l9SKPGWagc/yVYMkntPojsPsjEPgtpO0FyMovf8UcUZS6L19+Rva7s4ArueoxR7yX3No4cku0X9j0/oY3LgMOP3SfFxK1HvWHsjajKOHo0iHEsptaYiJAExJ4ytPBY1taSAQG8Y+68v2sJSdM2eDJFW0UbXxOWjVdwY8+DSvn9g0HAD35L3TpPiGuw1emxzTUexzWid7hFyNF5ph+h7rF9QDk0E+Zhdmn1GLHF7mY5NNlyNbYnMONzygLp/0eUZxD3fs0/UhFt6KUQLue7vA9AjsBh24YuNIZS7Um8xpr2qsmvxSi4xsuHTsqdujpKjF5xt52bEVeTo/lt9F2FPGVCJLvIfZccWF73GCSSTYTqZ3LLBkTb9Do93lDuBfBlZ+Ip3XSDZ1Q/hjtshcRsN+pc0eJXVDPBPuZ5tPKUeEc4WpLUqbMgxPkkun28fmee9LP5Hqez6OXEUyOPqCF3rKS4qYe08HD1C7+hBHaFidGsVSTA3UOs3mjauFDmFpuCNEFtakHMynQrzrF4utSqvZnMA+Vx9kroxx4nl4TPSGYaJAHuB9kFtalEd6H/Ry99Rlf4hkiqAP4cjSB4ytrpBh+oDz+i128WYS8M9rNjZRmjTP7jfQK9wQ2wxOHp/w+hhUbexrqLQWgEkkX3WWObJHFDfLsiIRc57V3DHFBV9oUmnrVGg8Jk+S5HGY6pU+ZxjhoPBCUaIdJzAQJvv7F4s+qOTrHH7/wC/k9bH01JXOX2Otqbfoj8RPYCmwu26dRwa0Ok6SB91yIhMx8aGOYXMuo5W+aOn9OxVxdnQdOCH4OtTaRnc2GtkSTIXlNDolVcQXPY3kJcfoF2JTs1Vy6ll/aq/Jpj0EILnkwtk9HG4etTrZ3OcxwcBADSRx3rtm9Iah1awXHH7rGqkBQDlhLV55fFI390xNfCddW25SboS88tPErzzEdG6T6r6ji453F0SABJJ3Cd/Fa7ChqmOIqFgpl0QZkQZAMLWOo1GSVY/wY+7YcPMvyU0tiUGxFJtuIzeqPw7iwZWEsbwaYHgFVUxxc61ItBMatgbp1TZllmWaD8bZ0YfZzXhSNLD7SfTmDJMXdJjskqrE4pz/mcT74LPdVTipzWTlNqmzX2EU91ckzqq6gUy5VvckjUHeIuqKlWbAmOG5X4g9UrOpvXRBcWSwwtCdwUC71U6j0uQKqgugapklFlyAK3xpkMMoi2inAaLAAchCrouUcdV6juxKm5UDpRsg5wIsR4oeuxZOHEvb2+i2nuXRKGxpIwhk3ptmFXYMxuElzGKaXPe6NXOOnEkpL2VpOPiPDfUHfwfn+j1zG4lsa638l6JgL0mHi0I04bAN/5VH/xg/RXu2vhmCJaABwAAA7dyh6jTr/pH7mefNLJVRZl4yjI98FwHSajkxE/tskdoP9F6Hiel2Cbq+nETdzLgb1j1OmuzXuuKBLRMuboOEluvIXUe84u6t/RSf8CwznCVtflFv6Nqf/EDmw+II+i6fbmFzUj2hcXiP0i4LDHLQY1xLWuJpNa1sTEOJIMgSYjzKDr/AKXqLoaKNR4P7rb6nQu5DxXZjmpQtJnPmblkcux6FsAf2DBwzD/MUN0jpAskz1TNvBecf+8DQIZQe0Tua254RNt57lg7T/SfiaphrXNbvECeN4GkLLUY/aYnCu6DE9uTdfmdpVMGdROo9DwXjO1tmltZ8C2Y+pXSM6c1Ac3wYERYuuRB1IjuhYmJ2qaji407kk2BsDfSO9edodHl08nxw/U9TPqcM4VfJ1fRCl8OgQd7gfFq3BUXB4XpFUYIaxsWn5rwCO7VWN6UViTDW3FhldaTYm9/LestV0/LlyOS7HRptfgx41GXc7XPdQrvsVxZ6R1yLATvOUzutew15qVTbuIdewAtZp37jJk9xWEel5r8jol1TT15/Y6yk6B4K9r1xLdsV4MHhJgW1ENHjuO4q6ljMW5oID8usgCXa63ncRaFpLps27bREeqYlGkmdpTeqmPaKryXGYaIgG2Rp1JXKfr2JDmue5jf2WOewAHTMWNdmPerqW16jW1DNOq/M25Y7q2ygNsBu1MrbSaKeKbba7HNrNbDLCop9/M69uSbOi9pBueFpQLnoYbYwzaTDmLqmUl0tkh5EwMhy5Z8oQW0dotYAWuDzMZZjLrd24bt+/tT1Wmnlkq8rDRauGKL3ehpPKQfdc+NrPy5nPZbSk1rpJJAmo+4AEiwOp01UsFt+WvNV0kNilTY2AXGTLzcmwnjE8lzvp0+6OtdTxcJ/wC9f6Oizb1EzExyXOYDpE4OJxGZ7YEBpawAXuAfmNtSdJKlhOkTusazPiFwhjQS1lJtxrMuO6TOir9Nmif1XE1Zv1GHLJG9BNwjwM2UxPggD0kFVtT4kwWZKbAM0HLBqOM3cZEXNucqit0jNRjaVRzqdI0vh5gM5c7LAc8687DWFtj0DXBnLqcbtHTYfZrnCZa3Wzi6e2zTA7VRtDZpgA1KYnSKtNpPc5wKysL0gFKjTYzEUn5W5X1nF0tmYAaYLiJEb1nbJrMyupvxDa0O6km4Bj9obynLRqEd1O1/rDFr3lmo2ufn5enfk3RsqsB1XVO5zD/plKphMU38deObHEeipqYJnCFymJ205pzYdxYBP7JzcyHNPso0ylmdQbRrqpxwK5pP0r+zqTUxA/5gJ5sH1QzsdnLqdUiBAJYwSNZIE3PesBnS7HPA/tSIOotPIgFbOyunFWQ11LO7WRVqCd5kF0RroF1+6ZP3Ss8+XUMdeGFBmE2TTnM2o+wnr0iy0El0ydACq8fXbUMAtawiGhrSHQBvMmSeMSicR00pFnWp1Dm+ZoNBwF7DrUSTPM/dar8BRYz4jqIFgScjCQDFuqGhWsMY25d2c0tVknSi+F/JylHBhohnw4H7QqE95sktrHYWi4tIc5gLQYjKNTcCXWiN/FJHJnZyVTa1Z+bNVJDvndLojgAo/rbj1i50ZcrRMkiN4JsFqt6KVySXYcUx+9Uw7PDNUGXw3qr/AGAyMrquEpRczXFR8DW9LNAsupKK7HPbZmup9UNPzOM6gxzMKTcPNQxERe8jW0nvWk7Y2Dc0NbiAQLk0cPiapP8AiLWjjeVDEU8A4hg/WXHcKdKlSn+d7oPNMXBm0cPOZsiWkQeR0vpxUqVEOaTo5phzSQBPI7jzW5Vp4SZ/UnCBIz4i1txDG/8A2Q7NoU3Hq4PB04gZX031TpP/ADKmUb9xU2OkZtJjCLRI1a5wBHKdD5qdNlOYlojUOsRzt1fYWtjduYgEfC+HRaNRRoMol3POWkeELJxmJoVzNQZXDVwygzN8xkZjr8oOqXIcDfrFIGC8W7OWhE8Ebsem3EOcGuYwMYXufUcWNytPXgwSbECAJKBNINHVpgt5sgmQAIc4AAHv3qpjg0w2n1nAtOUhwDSdLZhPOB3p7UFs1n1MI2xxLJ35aNVw4zLgwabk7cXhC2W/HeJy/IyneJn5nGPcLLqODj8zAGm4IAvzc/IfOUzsWDmBc0NvAY0tk36zjlMnnJPNTtQ9zNCrj6IMfBffXNUdytlZTafNQO0AXOAZSA0/3bjzEmo4t7vRZVOtmAAzwPlDczj5ENHgSpOgnq0xm55bfvEuFjG+QjakG5mm7aNZweGGpLWkuNNrWtMSSQWN4BV1cY5wDi17i28PJEgmZGczw37lQ3aD8uQ1IYL5c73id56pyeHmhPjFzrOcZFgxgzRpH7thqJKFH5jcvkHVsS4NFQU2kC7rg5GgiAIIzDgOOqari3RIpnrTDXZQRN8zpHkha9M5JLTuu94m3AWM71Th3Bo62Vp00L3O48gPDv1RSaFYZUxZDnAuDoacwBJM8Ju2blQFd5yDJGYXn8LJmCbToSed1Q+qGjqOcJ1MBthfRpPqqhimu6oaIF5Mkk87xGloOmqNqCwoucQ8lzWw6GGz4nWC2ZdECNw4KmrtbJ/u7kgNuDAHLrTJIubIbEVIIg7jYaCSbeQQmLqyAO0q4wRT4Vmpg9r1H5op0nGCdCwwYBMhwJ3CdVH/AGg0O/tKZiSeq6cpywAMwuBJtO83WRTpgxKIr0hkPIz42+yvbGyfE1Zqz1XOL4jRhEFx3uAaItI4CJAQdXETq5xGsZrTzGkJfrJdS14NPMgy0nfpm8OaCqOsURiVdIjhiQbHtkSD3I/DVvg1KdVsEh0wRYwdCN/9EBQKJe6YHNVJXwyYcKz0fHbVmi9xpUoLCQ5pqAiW2PzR5Lz1mBqvHVYTOhMNHi6Atra21QMJQpU6gL3MbniZYGgWMjUnhzXOuLnGSS4njJXFosMscZWq5/B367UQySjtd0ufqy51I0nZHRI/ZcHC/NpIUsPXLXWLWyRLi3NlG879NbCVThsK8uAyuk6CIJ32H4u5a2ysNUaS4UmvnqxVphzefVeNfNdkmkcF32NnZWz6VWqHVcTTcIbEfGa5xaZE56YELvm1gR87D2PZ6TK4/D4u2V2FoAiI/s3BvCxY8QtOi+luogHUZXuAte4dm9VyT5ZceDUdSY4y5oJ0uAbCydA0nyBdJZss86DqQtTph5j5nDMZ4/KIRNKxJe0k8HANaBEGc1Rp8oQTM4BAptaNDmJB/wAQe8DyCqqV3tFnMH8Hw58W3Xccxo43adoaGgcA5ndYAgqvCMc3rHUiTLbxY/jc0EX7FlMdmMvce0DMfMjxlXtfSFyx7u17R6MKVAaeKxjTEvEg7iz1Y1xH8yzm1odnDjBJvLrxEiRBNoMW1U5JHUotHPK53m4keipq0qmUlzGgNdqAwRmAAENseNh2oSGHNrZrspPdGrsrRwEzlcW+O9V4gPOoY2P2nyR3ZifAISQR16hkaNguI7JIaPFTFWkPwvdfe5rZHYAYPeihWM7FuaYa5pJN3AGf5nNBHcr/AI7SIc+o+QJ3Ce8knfuHehKmJAktpUx2gvI/nJHlCi4vaGuIjOCWmALAxIA0RtCwx2G6stonkXuPl8oPmoUJp3L2NPdUI7MoICB+JmJJMk6k3J70Qyg5wmwGkuc1o/zET3IoLLjipJmo4t3m9+46qv41OIawn+N2p4w0CPFRq/CDWj4gJbM5GO6xJ4vDRAEBVDFU2jq0y48XuJH8rY8yntDcFfGc4hrQxs2nLu3kkyRv0TNfWeOqH5IGkhsCwzHTdvQ9Wo9mV8NBe0lsQYabSW3jfYoatWc8y9znHdmJMdk6IUQcjU+E1sZ3MFxIzSSNYhkn0QjS3MXF0NmeqJ/wtB+qEaFZiagc6wAAAAgAWAAk8SdU1Chbgytj2QQ2m69us/drBDQN4G/cp4aoCx73BrGgQ0MF3PNwJcSYgGTuWZKZ9WQBuE95O/0T2KqEp0E1XzFgLCwEDT80NXPorajhNuXoFRW1TRc3wW0iraz+qfe8KimVKo63glXJV+EVF1nd3v18U5Eg8r9wlbHRfZ7qhc4CwgTzPohdu0clc05mCCTA1IncBOoSUlu2ku1EzaZR+Coh7mhzg0Fwlx0A3nwlF1Oi+IbH9i48S0tIjiOtY8ltt2DSbgq76jXfEa12XMC3IQNwm+uqUpxHFM5zHOa+tUcxuWmXEMHBgsJnedT2rZ2Rs5or4LPBFQ1HuBiAxg6s9pBRXRzo0yth6dQvc1xJkQCIm0cNCtqtsIiuyq27GUvhhtpm/WnTQrOWRdkWlxY+JFP9fouAa2kyi7KQAAXuMEQN4C3843O81kuw0fhITtpO3ErmcrLo1XU2uEdXwE+KpqYIAACLmPv5SqaVN28oluYiNyBkW4IiySKZManvSQB4s8NGjwTwAcPUBVwJulhaHxKjGAwXOa2dwzECTyuj9r7FfQqljoGU5SXPYBmBg5STdvArv4To5OasFbXA+Wm3tcXOM8RcDyUxj3j5SGfwNa0+IGbzVfwWD5qrf8LXv7tAPNP8egNGVHn95zWDwaCR/MnQrIVqznfM4u7ST6qWEozTqOzwBFonM68CdBqoP2gfwsps/wAOY+L5VtDEYiuDSDnPBIcWlwiW2DjmMDWEU6HFqyljSdPEkADtJsr2spj5qwng1j3eZyj6c0FXkEtJ0JFtJBiearCdCbo03V8OPw1n9pZTHlmPmoYnakxkpU2BogW+IQO2pPos9JG1C3MNpvdUFR73zkA13kmGtEaIR7yTJ98hyVprAUsg+ZzpPYB1fOVVSpucYa0uPBoJPkhIb8kMmK2cJ0brOu/LSbxeRPc0X9EfQw+CoHrZsS8bvlZP8O/vJUuaRccMn6fU5utVzGd0ADsFlAFdH0j263EU8hZkLS00wwNDWi4Idv0iALLm2hOLtE5FUquyTjZNKsbRc4hrQXHgASfJH09knV8M5TmPg3TvKHJLuSk32M0KWHwrn2aJPJblHAU/wsLubzbwb9SVq4PAl4gNgcBYLOWZLsaLE2c63ZUDrOAPAdY+Vh4oCq2XQImddAbeA0XY9IdmfBwzngwZDR/iMHylcxsrB/GqMYTlzuDZF4mLpwnacmE1XAG03hXYei57g1gLnEwAOJXS1+hmJbLWllRuoMwezraeK1ujWxfhPL3UnseBEuc1zb6lmXlaeaUs0atFRi+zNjYmyRhqLWWLtXEb3HX7LkullBv641oaP7TI4neCXFuvCALLuMxXF7TIftOmP2cg8Jd9Vz4m9zfoaZFwdzUrtGpWN0hqirQqU2kguAAdEiJBIsZFgdyMq0g5CuwIP9VlF07Lavgl0ertZQpsvLWgGQRffErVZUCyf1chWUy4IfLsFwa7bq1rRwWdQqlaNMoAmGqQalmSlACSSL0kUB4T8cj5SW9lie0qoBJJemcI6ZJJMBFHbLqNb8QkkODRlAiD1hmDp5TEb0Ak9Jq+BxdOx3GTKQV2z8MKtRlMvazMYzOmB2x4d62dr7JdgH5c7HucAWPbuG8gG7TNp8OQ3Q0rYFh9jVHCXZaY/fMH+XVEs2XQb/vK5PJjY8yT6LNfXc7Uk96rKjxfM1SgvI2v1nCU/koGoeNQkjw08lGr0gqEQwNpt4MAA8ljpwjailN+XBfVxD3/ADOLu0qzDsQ7QtDDN0UyLgrfJRSw+d7xIAnUgnwA32KPo4Sm3RheeLrD+Vv1JRPRrZ/xGueRYuN/fNdNQ2W3eFjPLTozjC+TnqGHeeqBlHBoyjwGq1cLsc/it5rcpYeNBAVgpDsWDmaqIHhtltG4EowUCOxO4xoqnVidVNlUR2ls9lZmR+kyOREgHzXAdGXZsXSgAQ4mwgWa68bty76s4ta48AfILg+hLZxLTwa4+UfVb4/gkZT+JHpQqpxUQ+aFIP71zmpN7rygMTsxrqvxgGip+1lEm2W/cjg4J1Sk0JpMBGHcN6cU3DVHNYp/C4hIYNSHFXimr200+RAipjFe1JrVIoAcHmpgqqUpQBMlJVEpIoR4SnTJL1TiHTJKxlIncgCLUnomnhHusxpdzi3ibLpeieFbSeXPDHVLZLh2TWTwk8eXNRKaSsvHjc5Uc/U2NWbRNZ1MtYIu7qzmIAgG51Qgub+Juu96Y1y7Cvk/iZ/qC4FuqUJOStmmbGoSUUTATwlCeFQkhoSUk7WpDLKLUZUfla48ih6aKYwuBaBd1hbebBZy7my4R2vRfAZcLR5tzfzmVrtp8fe4qnD0gxrWDRoDQOQFlZmPDn91xSdtsaVIuFt/ikb71Vn98txTi+73vCkokeSpeff2VhMe/NJ3v7JAQb8I0qrXuIeWuDSQS24Im2l9xIXLdD9jijWqGq8ZQwgFs6kt4jkdF1DhwPvihX4cToJ42nxWsZ0mjNwt2R+MN3n9tym2uoHDwl8NQWX06iIb7uhabe9FUWcEAX01bmVWRSCALmlOCqgZUweCALElEFKUCEokpEqsvTAclJVykmI8SZzRVHCvdoy3E9UeJWhUxRsQxogATAJgaXKYtNS5JJ5kmPFd7mcu0hSw7GfM4E8Gif8AM6ArBiB+FjRzd1j52HgojCngi8Nst5vEdqzckWkUPL3fM4n08Ebs/DOBztBtaYt3rQw2zA35jJHLeicVUOGHxG3ZZr2HRwJ15OE6rPd5ItKuTL2ztAVMO9hgPDmgjsdqPBcpTXRbewlO1ak4Fj5IEw5ptLSOU9y56myVvj7E5JOUrZJSTBsJwFQkOAraQuotYrKbbpMtEwEVsSrOKoibZvPKQicVsd7KDqrrdXS8i7RPDjZZmwT/AHil/GFHDTYTlTSPTm/TzCmHff7qq49ePakHct64DYIMe+Hcoj391CfL0Kl7P0KBkyffqEzhG/8AMfkpN8/Q8Ux99vC6QDGD7800e/onAnh73KTWd/v1TEQc339VUWIrLHvzSjj7/JMCmnT5fRFMbChp79VIHigCeaUpTN9/f8lLMgCQKUqIPuyfMgQ8pSmlMmBLMqXqTlW4poRAvhJQc9JIR59S2eTF1oYbAN3/AE8FYxtzyHuyLoU9Fu5MhIajhw3dz9+9yJYzj2/kp0adhfU8la08Y1v78Vm2UkRbS08fsnxezxUpljzAI3cdx8VIVfM+iZz58eSko5vE9FXspHK/4jhJIyxb929z4KWyujWfDgVQab8znCIzRADQd8Lpm1on80z8SDMR5K/azqiVCKdmGOhlMgRWeDzDSPJD/wDpEg2rD/x//tdJm3ngg620ADAvbcj2s/mVtRkU+jIkZqpP8LY+p9Fp4XBUqAkNuJ6xlzu7h3Kpm0Daba7/AMpKk2sNZ0O+LfZDnJ9wo39q7Pp1Nm1XsLXvcwgOz5mtg9gg8iLLz/ongnjGUC5oAbUaSHbxvjituvjsodkJBdZ0TDxwc2b/AMViEFgSQcwGVw3gyR2EgR5lawaUWYyi2zutrZGPAaQCfwzJv+7uHM8UEw6eHvisqiYnjY8SeZm570WKmscJ9xqsJJeRtG/MLzD6H39lJlTlyPvchw4nTePP6KbNRz7NVBQT38vzVjb8uPbx5qEA9+vbzTDv4HXuPJIC5zOf5HdvTj32/ZRzcfqmJ9/VAEp7vp+SbN74clEn3a4SY33x/NMCcj36FID3900+7+5SHvmgC0JwotPf9U8e/ZQIlKf37uoyok+/e9AEsyaUxd796KBPv2ExEnPVTnpiVW9yYhnHtSVLjwSRQrMKiLH7I+nEnkOA9+4WfTeLBEMqiD5W9yrfIkEu3e/6pZrHt4/X7KLagt9vruvwUhcW48PTh2qaKGzkT78eCjn0iIjVJ1Ig9yrqVIFhffNvH7IARtE77mZH5ofEY0AGOOsiFXXqEzMk8/twQwZMe+3sVJANiMU50yeUe9VAOvwt2f0VNaBN5uqi4zv7iq2isNbXiAb96bNm7J5ewoUKWk++9EiI3a8PoigKzRmZ07PcoqkA3hcd/LsUQ8Ekb44+4UqbdOCl2MKpmwNo03eyiaDNOIMae4QVAEaTr7jgixaefrzKkYYxsA6WPP2Va119efvgh6NXQyL219Fc0+R47uamhhLTPf2aqTW8ew2Conh27lIO47+W9IZc4+Vu5NPlpzVYO/hrromzXjvBnVFAXA/l9k4PvgVW0+7GFI+7eaKEP7i+vFPP56+Sg3+ttQpZh9tUwJ5vd/Ec1Iu98fzVOcd26+9SzfnfTmgCWb3a6f3u8FAk+9/NKfdr8kCHd/X7FRcffv1SP9dLdqpefcJgO4qlzvfvVRqmPZ8lB7vd0xES/wB6pKlxnf5wkmTZi033M6Af1RNM233PHXf3Jklq0SgphuPv9N/BWsfbTfMT6p0lmaEnukjn77tyExLeqQIt5fdOkpT5QMz6lUW5+fMod0kG+9JJaomyHwtBPNWNbyAskkmBAO0Uw6J1SSQBOm647EVTNtx7kklLGFMFzG/ndFM0b6bvzSSUFki0CbntVodpztHHtSSSfYROl3Ej+qIjXh270klI6Gc8i/dCRdHdeYTJKqEPbx0spB32OqdJS+AQ9/sk5ndPqnSTQ6HY06pyff0TJIBjF3n5Ji7y1tqkknRNkHHz0t5FVl3l5FJJCFZRXOniqnu98UklSAolJJJM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Photo of a seating area within a theatre that has accessible seating and companion seating integrated into the main floor seat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2997884" cy="20193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…to integrated seating.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0" y="3506143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386" name="AutoShape 2" descr="data:image/jpeg;base64,/9j/4AAQSkZJRgABAQAAAQABAAD/2wCEAAkGBxQTEhUUExQWFhUXGBkZGBgYGBwgGhgdHB0XHBwdHBkYHCggHBolHBwYITEhJSkrLi4uGB8zODMsNygtLisBCgoKBQUFDgUFDisZExkrKysrKysrKysrKysrKysrKysrKysrKysrKysrKysrKysrKysrKysrKysrKysrKysrK//AABEIAQIAwwMBIgACEQEDEQH/xAAcAAABBAMBAAAAAAAAAAAAAAAFAgMEBgABBwj/xABAEAABAwIEAwUGBAUCBQUAAAABAAIRAyEEEjFBBVFhBhMicYEHMpGhsfAUUsHRI0Jy4fFikggVJILCM0Nzo7L/xAAUAQEAAAAAAAAAAAAAAAAAAAAA/8QAFBEBAAAAAAAAAAAAAAAAAAAAAP/aAAwDAQACEQMRAD8ADtpmo9oP8puRv/ZHKJhp1AmENwobn97yj5/sitQ+CNvmgSynmEgghafhyTA5LdEE+EC0XToMGCCBuQEBHD4dwwx53VSdQc13i9fVXvhbA+mQCYjdVnHYTKXSQTeBqUAHF1Cbja6TQLh4p1tCecJdlbuNDoPJJpsdIlukoJuEcHDcDLJEWKIYZwcCRta2wTHBxmGRwyiTDp081JLizwE2jbcc+qB+vU0c3QiJUGrUblMTtAE35qXjXkQG5S3nG0KC+o4sGh5HkgeFWW5QTf3ua3hsDnGW5AmXE2nkBuk0JaMpAJGvIH0U2s8QaocWkkNA/lvv98kDDKZBtcAQZOltRO6LU6IDZ1NvLy80MfVLSSTbNAy3n03TuHxAGbQzcNdMfDQIJzGkuIktdERaxtodFlZgLahOYkAB3I32Ch4ypLQQQA0gWttNt1mCc/u3E+IlwAuRa5AQJqz3bsrTIMgRe/nZLwMzNTQCY0sQn6z8rS0OMkXkbb/VR8TSlrAHEkwXAgm0jfl0QJxFcFhAcW2ja0G2upQPGYV0NaXaiZ8uYlTuJ4VrS0OJb1FydDaRaw1ScPiCXMaSMok3EE63nmJPyQB8QXOc0S7999rJzK5pk8ic/wCXmNNVPxwhrYcM8gBo3E7DWf2Uas0B+Rzoa6DHP76oBPfg3BMbWW0TbgHCzXNaJMNO1+ixBCbRcKkCd5R+m8ZGg7BDMaHNeXDcrZzlwv4QQf8ACA3h8QAeXWUqpULTaTKHODQW3Ot/vkiL3t1Ex1CCw9mj4I5SPJV/HUspdm1vfki3ZmqQcsgE+LzQri+JHeEOEAEyefRAGo0h70nQjzWsPFw4EviwOnopbmB0XgcuaA4rtDh6QB7xznS62UnTqYEHmglVmEgAeFwPpfyUylii/Iw6tMeh68lzrH9qcQ9xyPLQbBrbCPrPVDBiajiS6q5rurn3PmNCg7QMW1pIy/ywNbE81FfhXGXTlj3WiwXLDx3EPDGmo7wA3zGTOmYzcjRSsH2mxTIPfFwFi1xzW8j+8oOqNDQSG3daToFG4i9xMEQ2b3ETCA4Htrh6oyVQaTrZXEyy206ieoRbF4hpa0AhzjcZeu4O5QTHj3SQ4z7sbnqUptMWkiZ8V+eyiAkBjiXOMABp08/6o1UuiM4JaACJAdtYam2uqBHEcZYsaRIgxGkWNzYqTg6xygkgbAG42j5odjHyS1njAk3sZjWY0F0/gnu7uMoc4G405TEaoCTiHAy64vmEWjoZ5pqniRmJL4MECQb8o6LKWFcQS3S1wLX5g8tPRbY1geA9wLwJEWbG0g6N8kC6znklxltpkXte4lBKjrOufE4e8IOwEA6j0VnNJxDYgGSA4g5YPy8gg3E8dhqTiKtVoc06GJgDW51KCLTGdzY1kmDbTrt5qXXwJe4Oy3bckECRyJ3QMdtcK1zmggtgw6CSZi0CRPWUDxfb15e7u2hrYsXA5jGnOP7oLy3DRbwDoRf5rFz8duqpuWC/X91iC3Ylxygi5nRRxitjafksxWJFvzREH6qDTdDpMFx2QH6VQNcZE+EQfgpNKoSLmZO2wQKrUkgaWtyRbhot/rgSeiAlhsS1mKouG5yH16JPapuWsQBr8EPxtLxCoGnMxwLb6QpvtG4y3D0WO1rVWwwegknkBIQVbi/HGU2lr3GSCGgai0SI08yua1qxLvEZA5J+riHCYJl0TFwZ1nmVYezfYV+IDXvcWMJADQ0l7+eUgEZf9Rsgqr6syb7pAI1/TRdA412WwWHc4ZnED3i5wgH8rZIzef0Q2jgcNUzCjhMU8GzXMkj1zCEFTqVLRzSBPXkuj9mOweJLxmwwDJBPe2I8sp16aFWTtB2ApvGdtPxcmkiI2Gx9UHJOH4jI147tlTMACHcwZEQZB6p3BcYdRP8ADJ7skEtOojWDsevxT/E+DGi/IGuDpuHfodD8kLxNMtOVzS0jmP3QdN4RxejXYajTAaRIc4Atnc3vsp2J7R4alSextRhdMxmIHO0BcgtsPj+y0APsIL/g+3NMZmvmwID2gmekbD1TdLt3ToiKNBx/M5zoPykm/wAlRhQJsAU7+HdrCC34v2iVSMtKk2n6k/ACAB+6FY3thi6whz2gdGD0uZKCuomPuycoYR73ZQJMafuUDlTiOIcMprVS38pqOifKYUXu93HU7zPxRWjwZ2rvgn6nB41t5oApygfFPcOpd48MsC6wJFkZo8KblnWdBvZFuxfC6Tsc2nUuMpPhMhrtpPogEYjgb2OLSRbk0R9Vi7RWwDZ56XjosQc4r1CXZr25Jmm2XBwuevP9lXn9qqknK0DzuouI43iHH3g3yCDohoAjxkAjWd/ilYfi+Hogh1RoPKb/ACXLKtWo73nuPmUhlHc3QdPx3bbDBhbTaX1CDcaA/wBlzXE8QqveDWe98WIc4m2pAJNh0CW2iACZjaU1jC2BCA92UOEFQPrl7hfKwNv0lznZY6AbK/U+N4nEONDA0BTAHvGSRpYkWb8CT0VX9mPZj8QKlZ9mtIY07yYMgLs3BcEygwNY2BvH1QBuz/s7oU4qYj+PW3c+4H9IP1N1dsLgWNENEDlCjh59E8A4iEEnK1M16DSCVhECEziHOLYbsg55244Iyq10tBhcc4xgCy1yB6rvXGmOId8ZXL+P4IPeY3vB2Qc+aUV4XRFS1pH0Kj4/BFhkaax0+4T3CapFRpa0kjXlH39EFhp4dobl1Nr9E+zhTHe7mHleCpdHDhwAJA52RCixgzAFwgbzB+G6AWOF0hYtOo1G2t1Lwwp+KKeWY05c0Xq4el4Wh0ud0uPX9EhvBsxiev8AlAJpgGYHOZHLcdVGxkvsCLSHEjfWB6aqzDgb80As13MeaB0iw1XtYcwkkuabHa3PRBFxlItYC54dAAAAiNyLbKX2JYxmLYXTfbrBiegTfEKQNNrgJcHQ69toki0yt8AoHv6bhEyT0t6dEHXu68vgsT1KmHNDpiQDHKQsQeXPwzgb+ikYHDudUDTujtfh8jM3Qc1Hw9LLUYeoQD3cNPeEItguDgi5gfVGWYcNxBDhaTJUl9NvjDToDCCrdosI2jTDYgmC39T981WokgAXNgPNWLtbVzOpsNy0STym0fKfghOBrinVzxdrvD0M2N+WvnCDvPYrhYw2BpUgB3h/iVOZc7LPoGw30VsoUQSLm40VR7O4sup03GT/AA2ADciQSes8/NHMVxJzYDW3dp0G5KA+2kANUsYgDcW6qkYziVXK4h7WnYlwj0J1XPOK9ocSKsd+0RcgOt8Qg7gcVLwNr/qkHHCagkWhUrsjxSpiGgzmsYvN52Qjthxx+Hc5sQ4wC2b+fL5oLjivEDJEcpCq/FuDsgubB587qr8HfVqk1X1qoYNTSa54B3l2kotX4vTykU6wqFol2aWk+bTp9EFUxuFaQ5hFxPnEOt5zHwCA9m6+SoRch8AEDrvyCP4/FtguaDMki43mRbpIVX4LixSqtc4Es0cBqR06zCC+sY2znGCTZ20fqidJxdDmh0t3aRAbHmblVgYymTm71lO/ul09QAU1X4xVYMlMlu5g+8OekoLa6vRZo6pcTmMAa32JJnaEZwlbIwtJpjTIBMn+of3VC4diqhIIik5xjNczpF7gDzCMUq76jnBwE2DnATncDqCIggAydDKAlxjGvexxZkcXeBgEgibTGvM+iD4TBdycgGjQDpoB8pUt9KaodlyAQQLiTpM8tTEJVQ/xCZDqcQfzeIwLjSJsN0Ayux5YQHeE2LA2AbgyZncDe91K4DSLKoIAGms725JmnTmp/EJBbJA2Ow108lsYk0hneS0OeLF0kkXJjQCeSDrmHokMaDqGgfILFnD8UH0mPaQQ5oMg9PLmsQcmo4FncuvvICrzAA8EG4I9LorSaSAbixAHXmoVbBd0C5xBLtOnVAX4oMtQE7xHqnKdPPIcYAvbVPcfY0NpOJuWNuPJD6VYsOa5MbboKp2owkVZEwRvGw+KGUyA3NAJmBP19FbO1NRv4dj3t8bnECB0v8lUmgFojabdJN0HeuwFN1akys/UsaOew1+ql8a7PVqxcG4l1NuwbTBPxJhD/ZZjmnB0xuAWnzbDf0Vz/wCZgbA+iDndb2asaQ91d9eoNqoBb5ZTIG3zQx3YZhqNNRl5JAYGweYIi4H6rqeIr5hYEeSbw+Gp0Q57nS6DLnGSBrE7BBWeyXBTRqPqQKbXVJZTGjG6IX7TeHM/GUnvEteJOkyJBsbaGfMK2sxGcsfoxxtz9f0UP2h4Ok/DznGZolvSxQCOFijgqYL6Tq2rhU7sOIB0AH8og6ABcupcCqurONIl3icQ5zS0X2M787QurdmnipRbLifD8us2sR8kYq4KlTbIbtrAv56IOLcVwjqeHOankdJJdOsCLDbn1lVcgRp5rpntCxDe5cBE6LmoECTfkgn4DANqMce8yltg0AGeW/3CM4VrWZQ9ziLTBvbnGiqtCsWmWmD0RbABrg5xkEaw6/ogsVXF02sc0mZu0iBlPIwiGBxtPKzI4UyYzMcJBI0NtPNVajRJJFoJsHi5jW4urLwuiHHNlaSwXJIDoiwbzI1+CB3inFqwaTlGuUHWZJjXcjfqm2cV7x7GuaGMHiO7iR7oJHW8dFHxmHZNI5nPJzPc3ODvlEzYOiUXIpZmOkZ3DKDAmYMab7IIVaq7NmZ/3A6kzJJHIk/JChXrVDAuBJBIvfXTaB9Ucr0gP5yHHxFogG+s/D5oc6gHgDKWgAkzEiTaOiDp/Zl5/C0fEPcGi0o3Z1jWYem3xGAdBa5JWIK3Upta6/oFWeNVM7gNBup/Fca8PBcPdOn+UOguD8w1IPkgPcYaDSoO2y/RRcM1zhIsP0RjFUg7AsdHumAgmHrnMAAYmOiCP2wwznYSw8LXtJmJ3FvWFSnPAaG7gRPPWfNXHtzVqua0NA7ppkx+aYGb73VJILjG/L+yC2ezvjRo1+6J8LzboTAXXmhx8Um687+JhD5u267twHiJfRY7VpA3+aAzSxJb4QC7zUMUauLqd3GWkP8A1Hf+I6lEqVAvHJvRScNXaD3bLACZ/dBXuO4fGtBpUu5bRYfC4tzOcNbQfDyuuedo8binU2CpHdl2kXdEj7uuj8Y7X4Nks77M64lgzNaepkD4Kt8U4zhDRYxxFUtAMtaIHPUzPlzQP8Iwz6NJuY5g9odMWDjqLawnMfxUmmYiQDlnnFpHmmuFcRz0InMzbpeLcoScewCkXEAWP30Qc/7XYrMQNtz5aqr1qt7aHT7Km8YxYfUd+UG37qC2kZ219ECBTVnw7mCm2ABYG399VW6zrAIxgsXNMARIsSd/igkNxRc+fdtsDNvL9ApRrvdDmkBrfd5yLxG5UCqSZLA4uB94W+AGyQeK1bcx4Zi9uo1QG6FKXnvAQ4wcrrE2m0a/2RPC4Q5m94wDw+Ag+F28uLTOaZtsqtQfVzB9QFxHPlp6easlDiBLc0AAEDTTXxTvePVBld3d52uEkmZGknlAsBpdPsqNpUyC1zszpk6OMxIEWECPRSuIVKlWKjQ20NIBB5kF17EhQRVL3EkZsrY58ySBy69EHR+CccodxTy2EaZZjW0nVbVU4TxGiKTQSd9G9TyCxAK47jAcxyyTuEIwboDnVDGbRONc51Mkbtkz0Q/DMzRcnnyQX3DQ7h75JOUghAcO8ZcwsZRng4jCVh0BgqvUcSModl/ygnfgQ6hW8UBwMkka7a21hc0puh3i35ronGXNdhKggSYgTvIiy57XAJOyCS2n8NzGnnOy6H7NuNAsOHebNnKekyucGuCDOpEf45pXDazmnOCQQfUoPQXFMRUdRFLDEZ32L9qbd3dTGgUfD9n8JRp5awdWJu59ZznSTraYA6CypfZftQ1zQ15hzRaeUhXfhrmV2hrjmgyBzGyADxTiWFb/AA8Ng8O6NzSsPUaoVi8Xh6oyvw2HYdbMg/SwXTmYakG2a3ygKu8eo03eHI0yRPT1QUGjTY2q38PLBN253Fh6Q4x8IRH2gcVaxjWtNi2AOsf4uovH8RSpVQGwKbYuDcnW3VUvi/Eu/qOcRb+USTA8z8UAuk0E/d1lepGn1Sao+9k3TAm/VAap0B3YBbqL8z16JvD4cNEjTmpuDqh1Np1gQZi8DWE3i3NBAkk9BY+SBuni3smJjmIj76JeFplztgCPyz8pS+7PK/QfrstnDkwSYaNpv5G6CbhKFRlnPzBxAaRFjOgO0qfiabmtHeOAY4agyRyBE2MhDWY5zG5A0Zdb6i+24WhSxD3DMQRqBAy9NpKAlRcA4ZHGdHAWzchPLRSmhxltNrmnV2nh+fKVCwr6jR4spibsuGk622Kep4oNdrNr+ZGk8kC8LiqQYAaNYkakVoB8gBZYl0ME8tBzH4fstoIWGGrSYhpUGg8MEJwY3NIJk6WTLKfVBbOyFRzn1GEy11OY5RKCe48jYGwlRm4xzAQxxANiQbkcpUGo66CXxLHUy5oa0zeT+3NVyq4X66HcdCijiJlDMXTIcSOpQYMPLc0kTaI+Omy0cOPzX+/uUllQRqZ0v80kfFBKw9PJMm8WgkR6qdw/tBiKTmmm53h2Fx6oUHn905TLm3aRfdBf2e0Dw+JpY+BIuAetkNx3bR75DBM8v1KqtN0Tmv15eq07EuJ8NhpZA9Xquc6XOl2t9PQT9UzUA6WuSt52gagHoL+UlM5kDJEpbcNZLjZYWeaBWHqZTGyJADkJ5oW7bXzRSm/wg8kGyw/mPr++sLYaSIcCP9QuPhrC02oN1JBgSgZfh2NZnBJMwCD5fC6dpNe3KQ52YiNbEHpoLhOtqyCNJ+7jdap4VxjxCOUfqDZA+ypUyxEzsCGydb5RcfVboWOVzS3MbzFtPSE5UxDssi4FiDFiLCL8t1HZXyuJaC3Yk+8ediIKA3Se4AWKxCTxLl3hGxzHTbQQtoBYqhogCB0+9U2K8lRn1JSA4BBLNWd1kqGKqVnIQOVwRcJk1r3038t/knDX6pp90EOqS1xEXBg+iV3mkqRiGh0OvJABkfzNsfllPqmRQCBQcIWxCadTjRP4DhdauT3VNzgCASBYTz/ZAlj7/Xksz6xqi1Lsbi3AFtJ7pjRp36/eidr9h8YxocaT2tIJkt5RMx5/LogBNgdUp1hqPJKxnD6lIxUaWzodj5H9NbpiAJKBbqu0LKohxBOiS1hMwJRFlIHKXcoPmNEEfDUS86GB81OqBoGVtyLpXeCLCEw0mfNA2x822KI4ZgDSo9CgApecbIMNMagKPj8SGsIBMkRqlYyoRug+PdJEXlBJw2KIYGuveQd45dbom90uz3BMQSSYjofogBfER8VNw1YvbY3/AF/ugnnFtH8w9CI+i2o/4Rx3n4LEA2o4yttpndIc6Dqt0iTJQPuAG62xzYumKsgJDiRZBIOJaNvNJ/GN2EKG2kT6p+jhJQS8Mc9KtGrIePoflf0UPvipuAYGPgGQ8FpHOx5fd1GY1jTldYixk8kDReu9ezrE0f8Al9BlJrZDRmtq4NGc/wBQdnka3Gy45heGPqgGnQq1ORZTe4fFoIVh4NwDilKfw2HxLA73gKZynrlqDLmGztQg7DS4d3rSWZGS1oBBzaEEyNDIEbG5RJ9A5TLSGlxMB0QMpAGU9bwOXouTUMP2iLSwUKkOEEubRD7gD3y6xjfZSeCdme0VMENc5rTFq1enUiNgXZso5wgY9p2HFOg8PDZLxk0Di4O5cstpG02C5ozDTd1hyXU8d7L+L4h/eYirQe87uquOUcmgU4A8kgexfHE3rYYf9zz/AOCDnGSLDRaeNfKfh/YldTp+xXF74qgPJjz+oSavsVxQE/iqDovBY8T0mTqEHMWqRTCP4H2f46phW4mjTFSk6S0NcO8LQSMwYYBBFxBJI0Cr7dS0yCCQQbEEWIINwRyQO5hyJTFWu1t4Cj4zEFsAWuoGNJLkG8djHOMTA2CigpL1ppQOv0WqFXKeY3CcqN5eaYIQHaFNpaCDZYgrahhYgcylxsESw+BMKA3GhvuD1OqQ/H1D/MR5IC/4A8kmth2jUhRaNdzoBJmEziKhFigfrV2izQJ5lOcC4RXx1dtDDtL6jusNa3dzjs0fd0JzL0P/AMP3Am08E/Ff+5XeWzyZTJaAPN2Yn05IJfZv2OYKhT/6icRWi7yXBjSR/IxpGmxMnyVh7DdlW4TC02VaVE125g6o1gl/idlcXETJbE9eaJdpO0VHBMa+tnIc7KAxuY6Ek9BA+iAM9o1MgOGDxvdmP4ndNyQd82eIQXZYg/Z3tNh8aHGg85me+xwh7Z0kHYwYIkWKH4bttSfjjghTqAhzmd4cuXM0ZiInNFnAGNW9QgtCFca4G3Exmq12ACMtKq6mD1JZBn1RVUfhXtAFTHHC1KYYDUfTY4OJJLS4CbACcp0Jgx6Bc8LhxTY1jcxDQGjM4udAEXc4kuPUmU6qP2o7Z1cJixTNNhow2/izmdYPu2O3Jb7Tdsn0hhqtDL3T8/eZxcFpbLbHwmM3NBd1ohUzt52kq0KOHqYdwArE3gGfCHNEusJE/JCsXxHidCgMaK9OtRLWOLXNFmui5ytYRqJIJ8kHQOHYCnQptpUm5KbRDWySGjWBJ06bKke1jsnTrYapi6bIxNFuaW61GNMua4fzENzEHUablWTsj2kp46h3rBlc05ajD/K6AfUEEEFGqjA4FpEgggjmDqg8a43xSeajO0HRFuM8POHr1qB1o1H076kNJAJ82wfVCssSgj1UgFOVGpIHNBKYZb1HzTD2qVhWj9FlXDkTyQRDTlYtgLEDSXRbeUkNkwpracD7lAlrjqlYlpIlONanxTkQgF0W+IBeo/YsyOD4bzrH/wC6qvNuEwsPM6bL0t7H64dwqgBqw1WkciKtT9CD6oBvtnqFtGg4EAd44aTeJHyBUXhXbzCUeFUmYiox1Y030u5HvOylzRmEeFpbBk2g2lTPbbSccHRc0TkxDSbiwyVb3MawPVBPZl2lwNDBlmKqU21O9qWe2XFpMiSAZFz5C2yBPsW4LWNZ+Mc4CmGOogAiXuJYSXBugGW03uYtqIxmIdQ40C7LAxxiwnxvG8To/mpPZysw8cnhrv8Ap3OEhs5cmQd54dmB0xO8RaEP9qDe74rVdaXd08a7NbFh1b8kHflwLGVTR45GYnLjRuTAqPaYg2iHbK58P9qveVqVI4bKKlRjM3eOMZiBMd2J1VP9oWB7vjUwf4r8PVb1gsacvlkOkoC/th/h42k8zlfRAMHk5w/UKrY7EvY0UqnuiHssDmzNBDt5BaR8F0H2y8Nc/wDC1GUn1IL2EMa5xGYNc0wwG3hOvNQOLdjKuI4ZharKJGKpUgw0z4XFgJy2do5tjBixI5IJfGwKvAsO+M3dd2L2jKTS25SjPYCn+I4OKT72rUjPLO8NHo0t+Ch9l+A4h/Bq2ErUzTqzVDBUIvJD2GWk+HMY9FE4T2a4vRpmlTq0abHEus4akCb92TfogF+xbGuGJq0SPeo5iARANNzW7f8AyG/RdhVN7CdiBgXVKr3h9V4yjKCGsZYkCTckgEm2g9bkg84e2zhndcTqPGldjKnrGR3/AOAfVc8euvf8QtRhxOFAIzClUzAagFzMs8ph0eRXIagv+390DNTksHI6LbgtAICNDB8inajA0STblukcPqSI5aqBj3nORy0QMlo+/wDCxICxA7QZ4kRDLDmouApy4lEQxA1kWEJzL8EibSgWK5BjddP9iPa3uqzsDWPhrOz0Xcnx4mn+oAEdQeYXLmmOSYq1SHBzSQ4EEEEgggyCCNCDug9fcU4ZRxNM069NlWmSDleARI0MHdC6PYfhzYjBYe3Om0/ULi/A/bZjaLQ2vTp4iP5icj+kloLT/tCJ1fb5V/lwTB51nH6Uwg7bhMDSpCKVNlMcmNDfoE4+g0mS1pPMgT8VwZ/t5xW2Fof7nlRa3tyx592lh2/9rz/5BB6EFIch8EmuGDxvA8AJzEe6NzO1l5vre2Xijph9Fv8ATSFv9xKHYj2j8UxAdSfiiWPa5rmCnSEgiCJDJuDzQemeEcVpYlneUXZ2TGaCLgA7jqpq8j0e1eOosFOniqrGGTla6IJ12lQKvGsS8nNia7j1qvP1cg9jEpp+KYNXtHm4LxlXqvf77nO/qcT9SmcgGwQexcZ2jwlITUxNBg/1VWD9VSu1XtiwdBpbhT+Jq7ZZFIdXP3HRs+i84tA5JUoCXGeKVcTWfWrOzVahlx06CBs0AQB0Q4lbcU25yDcrRctJLkD/AA+tlPnZKxLMznGLBN4Yb6wpZFo/RBBCxJc2/wB/ssQEOHuDBJEk6R5ndLdien39FEwtTxEHmVLqN6IEd8TtomXVCUqLpDggQXHqkOlLcklAiUkpyQsIQJi3VOZFoFOtKBIC20FpkJ0nRKMFAw9sm3P6pIbdEKOF8IdOpj5gfqo0AEzzKBvIkFq2906JCDZCxKaFs2QJKQWpcpQagahNPHJPOTNTRA/hTspFN556IfTKn4Y2kWm3kg1kcb5dfL91iac53msQMMqZXT1RyncAxKA1dT5o5gPcb5INVaCjOYUReE0+mggPb/dJLFK7lIDEEY00gsUl7UkU0EeClBPmndOU6dkEf0S4I6dTaVKo4QnZSvwYkSJQRaQcfAT/AKm/L4XUTFUnB5nmjVLAAODiS6LQeR1vzFo8kjjlGHthwcCLOiJHUDdAIFHT7lKDE95LHMgD1QMOKZgk/BO5LqZgcCXII1HDE6BOV25W9UfGDDKc+v31Vbxj5JQRHlIfoniNUgNKBhqNYKkCy/8AlCAjOEpuLQBqfl9hApmCJE/usU+nhBAk33lYgq1U3Kdo1Dl1PxW1iBwVXT7x+KQys78x+JWLEGjWd+Y/EpLqroFz8VtYg0yq7mfisNQ8ztusWIFNeeZ+KS2oeZ+PmtrED4ruj3nfErPxL/zu+JW1iBdPFP8Azu/3FR6tZxJlx+JWLEDTqhvc681upUMm5+PVbWIG+8Man4pbcS8Aw9wtzKxYg0cZUMy9/wDuPXqmQ88ysWIFArTXHn9wVixAom/31WOxDgbOcPIlaWIM/F1Pzv8A9x/daW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TEhUUExQWFhUXGBkZGBgYGBwgGhgdHB0XHBwdHBkYHCggHBolHBwYITEhJSkrLi4uGB8zODMsNygtLisBCgoKBQUFDgUFDisZExkrKysrKysrKysrKysrKysrKysrKysrKysrKysrKysrKysrKysrKysrKysrKysrKysrK//AABEIAQIAwwMBIgACEQEDEQH/xAAcAAABBAMBAAAAAAAAAAAAAAAFAgMEBgABBwj/xABAEAABAwIEAwUGBAUCBQUAAAABAAIRAyEEEjFBBVFhBhMicYEHMpGhsfAUUsHRI0Jy4fFikggVJILCM0Nzo7L/xAAUAQEAAAAAAAAAAAAAAAAAAAAA/8QAFBEBAAAAAAAAAAAAAAAAAAAAAP/aAAwDAQACEQMRAD8ADtpmo9oP8puRv/ZHKJhp1AmENwobn97yj5/sitQ+CNvmgSynmEgghafhyTA5LdEE+EC0XToMGCCBuQEBHD4dwwx53VSdQc13i9fVXvhbA+mQCYjdVnHYTKXSQTeBqUAHF1Cbja6TQLh4p1tCecJdlbuNDoPJJpsdIlukoJuEcHDcDLJEWKIYZwcCRta2wTHBxmGRwyiTDp081JLizwE2jbcc+qB+vU0c3QiJUGrUblMTtAE35qXjXkQG5S3nG0KC+o4sGh5HkgeFWW5QTf3ua3hsDnGW5AmXE2nkBuk0JaMpAJGvIH0U2s8QaocWkkNA/lvv98kDDKZBtcAQZOltRO6LU6IDZ1NvLy80MfVLSSTbNAy3n03TuHxAGbQzcNdMfDQIJzGkuIktdERaxtodFlZgLahOYkAB3I32Ch4ypLQQQA0gWttNt1mCc/u3E+IlwAuRa5AQJqz3bsrTIMgRe/nZLwMzNTQCY0sQn6z8rS0OMkXkbb/VR8TSlrAHEkwXAgm0jfl0QJxFcFhAcW2ja0G2upQPGYV0NaXaiZ8uYlTuJ4VrS0OJb1FydDaRaw1ScPiCXMaSMok3EE63nmJPyQB8QXOc0S7999rJzK5pk8ic/wCXmNNVPxwhrYcM8gBo3E7DWf2Uas0B+Rzoa6DHP76oBPfg3BMbWW0TbgHCzXNaJMNO1+ixBCbRcKkCd5R+m8ZGg7BDMaHNeXDcrZzlwv4QQf8ACA3h8QAeXWUqpULTaTKHODQW3Ot/vkiL3t1Ex1CCw9mj4I5SPJV/HUspdm1vfki3ZmqQcsgE+LzQri+JHeEOEAEyefRAGo0h70nQjzWsPFw4EviwOnopbmB0XgcuaA4rtDh6QB7xznS62UnTqYEHmglVmEgAeFwPpfyUylii/Iw6tMeh68lzrH9qcQ9xyPLQbBrbCPrPVDBiajiS6q5rurn3PmNCg7QMW1pIy/ywNbE81FfhXGXTlj3WiwXLDx3EPDGmo7wA3zGTOmYzcjRSsH2mxTIPfFwFi1xzW8j+8oOqNDQSG3daToFG4i9xMEQ2b3ETCA4Htrh6oyVQaTrZXEyy206ieoRbF4hpa0AhzjcZeu4O5QTHj3SQ4z7sbnqUptMWkiZ8V+eyiAkBjiXOMABp08/6o1UuiM4JaACJAdtYam2uqBHEcZYsaRIgxGkWNzYqTg6xygkgbAG42j5odjHyS1njAk3sZjWY0F0/gnu7uMoc4G405TEaoCTiHAy64vmEWjoZ5pqniRmJL4MECQb8o6LKWFcQS3S1wLX5g8tPRbY1geA9wLwJEWbG0g6N8kC6znklxltpkXte4lBKjrOufE4e8IOwEA6j0VnNJxDYgGSA4g5YPy8gg3E8dhqTiKtVoc06GJgDW51KCLTGdzY1kmDbTrt5qXXwJe4Oy3bckECRyJ3QMdtcK1zmggtgw6CSZi0CRPWUDxfb15e7u2hrYsXA5jGnOP7oLy3DRbwDoRf5rFz8duqpuWC/X91iC3Ylxygi5nRRxitjafksxWJFvzREH6qDTdDpMFx2QH6VQNcZE+EQfgpNKoSLmZO2wQKrUkgaWtyRbhot/rgSeiAlhsS1mKouG5yH16JPapuWsQBr8EPxtLxCoGnMxwLb6QpvtG4y3D0WO1rVWwwegknkBIQVbi/HGU2lr3GSCGgai0SI08yua1qxLvEZA5J+riHCYJl0TFwZ1nmVYezfYV+IDXvcWMJADQ0l7+eUgEZf9Rsgqr6syb7pAI1/TRdA412WwWHc4ZnED3i5wgH8rZIzef0Q2jgcNUzCjhMU8GzXMkj1zCEFTqVLRzSBPXkuj9mOweJLxmwwDJBPe2I8sp16aFWTtB2ApvGdtPxcmkiI2Gx9UHJOH4jI147tlTMACHcwZEQZB6p3BcYdRP8ADJ7skEtOojWDsevxT/E+DGi/IGuDpuHfodD8kLxNMtOVzS0jmP3QdN4RxejXYajTAaRIc4Atnc3vsp2J7R4alSextRhdMxmIHO0BcgtsPj+y0APsIL/g+3NMZmvmwID2gmekbD1TdLt3ToiKNBx/M5zoPykm/wAlRhQJsAU7+HdrCC34v2iVSMtKk2n6k/ACAB+6FY3thi6whz2gdGD0uZKCuomPuycoYR73ZQJMafuUDlTiOIcMprVS38pqOifKYUXu93HU7zPxRWjwZ2rvgn6nB41t5oApygfFPcOpd48MsC6wJFkZo8KblnWdBvZFuxfC6Tsc2nUuMpPhMhrtpPogEYjgb2OLSRbk0R9Vi7RWwDZ56XjosQc4r1CXZr25Jmm2XBwuevP9lXn9qqknK0DzuouI43iHH3g3yCDohoAjxkAjWd/ilYfi+Hogh1RoPKb/ACXLKtWo73nuPmUhlHc3QdPx3bbDBhbTaX1CDcaA/wBlzXE8QqveDWe98WIc4m2pAJNh0CW2iACZjaU1jC2BCA92UOEFQPrl7hfKwNv0lznZY6AbK/U+N4nEONDA0BTAHvGSRpYkWb8CT0VX9mPZj8QKlZ9mtIY07yYMgLs3BcEygwNY2BvH1QBuz/s7oU4qYj+PW3c+4H9IP1N1dsLgWNENEDlCjh59E8A4iEEnK1M16DSCVhECEziHOLYbsg55244Iyq10tBhcc4xgCy1yB6rvXGmOId8ZXL+P4IPeY3vB2Qc+aUV4XRFS1pH0Kj4/BFhkaax0+4T3CapFRpa0kjXlH39EFhp4dobl1Nr9E+zhTHe7mHleCpdHDhwAJA52RCixgzAFwgbzB+G6AWOF0hYtOo1G2t1Lwwp+KKeWY05c0Xq4el4Wh0ud0uPX9EhvBsxiev8AlAJpgGYHOZHLcdVGxkvsCLSHEjfWB6aqzDgb80As13MeaB0iw1XtYcwkkuabHa3PRBFxlItYC54dAAAAiNyLbKX2JYxmLYXTfbrBiegTfEKQNNrgJcHQ69toki0yt8AoHv6bhEyT0t6dEHXu68vgsT1KmHNDpiQDHKQsQeXPwzgb+ikYHDudUDTujtfh8jM3Qc1Hw9LLUYeoQD3cNPeEItguDgi5gfVGWYcNxBDhaTJUl9NvjDToDCCrdosI2jTDYgmC39T981WokgAXNgPNWLtbVzOpsNy0STym0fKfghOBrinVzxdrvD0M2N+WvnCDvPYrhYw2BpUgB3h/iVOZc7LPoGw30VsoUQSLm40VR7O4sup03GT/AA2ADciQSes8/NHMVxJzYDW3dp0G5KA+2kANUsYgDcW6qkYziVXK4h7WnYlwj0J1XPOK9ocSKsd+0RcgOt8Qg7gcVLwNr/qkHHCagkWhUrsjxSpiGgzmsYvN52Qjthxx+Hc5sQ4wC2b+fL5oLjivEDJEcpCq/FuDsgubB587qr8HfVqk1X1qoYNTSa54B3l2kotX4vTykU6wqFol2aWk+bTp9EFUxuFaQ5hFxPnEOt5zHwCA9m6+SoRch8AEDrvyCP4/FtguaDMki43mRbpIVX4LixSqtc4Es0cBqR06zCC+sY2znGCTZ20fqidJxdDmh0t3aRAbHmblVgYymTm71lO/ul09QAU1X4xVYMlMlu5g+8OekoLa6vRZo6pcTmMAa32JJnaEZwlbIwtJpjTIBMn+of3VC4diqhIIik5xjNczpF7gDzCMUq76jnBwE2DnATncDqCIggAydDKAlxjGvexxZkcXeBgEgibTGvM+iD4TBdycgGjQDpoB8pUt9KaodlyAQQLiTpM8tTEJVQ/xCZDqcQfzeIwLjSJsN0Ayux5YQHeE2LA2AbgyZncDe91K4DSLKoIAGms725JmnTmp/EJBbJA2Ow108lsYk0hneS0OeLF0kkXJjQCeSDrmHokMaDqGgfILFnD8UH0mPaQQ5oMg9PLmsQcmo4FncuvvICrzAA8EG4I9LorSaSAbixAHXmoVbBd0C5xBLtOnVAX4oMtQE7xHqnKdPPIcYAvbVPcfY0NpOJuWNuPJD6VYsOa5MbboKp2owkVZEwRvGw+KGUyA3NAJmBP19FbO1NRv4dj3t8bnECB0v8lUmgFojabdJN0HeuwFN1akys/UsaOew1+ql8a7PVqxcG4l1NuwbTBPxJhD/ZZjmnB0xuAWnzbDf0Vz/wCZgbA+iDndb2asaQ91d9eoNqoBb5ZTIG3zQx3YZhqNNRl5JAYGweYIi4H6rqeIr5hYEeSbw+Gp0Q57nS6DLnGSBrE7BBWeyXBTRqPqQKbXVJZTGjG6IX7TeHM/GUnvEteJOkyJBsbaGfMK2sxGcsfoxxtz9f0UP2h4Ok/DznGZolvSxQCOFijgqYL6Tq2rhU7sOIB0AH8og6ABcupcCqurONIl3icQ5zS0X2M787QurdmnipRbLifD8us2sR8kYq4KlTbIbtrAv56IOLcVwjqeHOankdJJdOsCLDbn1lVcgRp5rpntCxDe5cBE6LmoECTfkgn4DANqMce8yltg0AGeW/3CM4VrWZQ9ziLTBvbnGiqtCsWmWmD0RbABrg5xkEaw6/ogsVXF02sc0mZu0iBlPIwiGBxtPKzI4UyYzMcJBI0NtPNVajRJJFoJsHi5jW4urLwuiHHNlaSwXJIDoiwbzI1+CB3inFqwaTlGuUHWZJjXcjfqm2cV7x7GuaGMHiO7iR7oJHW8dFHxmHZNI5nPJzPc3ODvlEzYOiUXIpZmOkZ3DKDAmYMab7IIVaq7NmZ/3A6kzJJHIk/JChXrVDAuBJBIvfXTaB9Ucr0gP5yHHxFogG+s/D5oc6gHgDKWgAkzEiTaOiDp/Zl5/C0fEPcGi0o3Z1jWYem3xGAdBa5JWIK3Upta6/oFWeNVM7gNBup/Fca8PBcPdOn+UOguD8w1IPkgPcYaDSoO2y/RRcM1zhIsP0RjFUg7AsdHumAgmHrnMAAYmOiCP2wwznYSw8LXtJmJ3FvWFSnPAaG7gRPPWfNXHtzVqua0NA7ppkx+aYGb73VJILjG/L+yC2ezvjRo1+6J8LzboTAXXmhx8Um687+JhD5u267twHiJfRY7VpA3+aAzSxJb4QC7zUMUauLqd3GWkP8A1Hf+I6lEqVAvHJvRScNXaD3bLACZ/dBXuO4fGtBpUu5bRYfC4tzOcNbQfDyuuedo8binU2CpHdl2kXdEj7uuj8Y7X4Nks77M64lgzNaepkD4Kt8U4zhDRYxxFUtAMtaIHPUzPlzQP8Iwz6NJuY5g9odMWDjqLawnMfxUmmYiQDlnnFpHmmuFcRz0InMzbpeLcoScewCkXEAWP30Qc/7XYrMQNtz5aqr1qt7aHT7Km8YxYfUd+UG37qC2kZ219ECBTVnw7mCm2ABYG399VW6zrAIxgsXNMARIsSd/igkNxRc+fdtsDNvL9ApRrvdDmkBrfd5yLxG5UCqSZLA4uB94W+AGyQeK1bcx4Zi9uo1QG6FKXnvAQ4wcrrE2m0a/2RPC4Q5m94wDw+Ag+F28uLTOaZtsqtQfVzB9QFxHPlp6easlDiBLc0AAEDTTXxTvePVBld3d52uEkmZGknlAsBpdPsqNpUyC1zszpk6OMxIEWECPRSuIVKlWKjQ20NIBB5kF17EhQRVL3EkZsrY58ySBy69EHR+CccodxTy2EaZZjW0nVbVU4TxGiKTQSd9G9TyCxAK47jAcxyyTuEIwboDnVDGbRONc51Mkbtkz0Q/DMzRcnnyQX3DQ7h75JOUghAcO8ZcwsZRng4jCVh0BgqvUcSModl/ygnfgQ6hW8UBwMkka7a21hc0puh3i35ronGXNdhKggSYgTvIiy57XAJOyCS2n8NzGnnOy6H7NuNAsOHebNnKekyucGuCDOpEf45pXDazmnOCQQfUoPQXFMRUdRFLDEZ32L9qbd3dTGgUfD9n8JRp5awdWJu59ZznSTraYA6CypfZftQ1zQ15hzRaeUhXfhrmV2hrjmgyBzGyADxTiWFb/AA8Ng8O6NzSsPUaoVi8Xh6oyvw2HYdbMg/SwXTmYakG2a3ygKu8eo03eHI0yRPT1QUGjTY2q38PLBN253Fh6Q4x8IRH2gcVaxjWtNi2AOsf4uovH8RSpVQGwKbYuDcnW3VUvi/Eu/qOcRb+USTA8z8UAuk0E/d1lepGn1Sao+9k3TAm/VAap0B3YBbqL8z16JvD4cNEjTmpuDqh1Np1gQZi8DWE3i3NBAkk9BY+SBuni3smJjmIj76JeFplztgCPyz8pS+7PK/QfrstnDkwSYaNpv5G6CbhKFRlnPzBxAaRFjOgO0qfiabmtHeOAY4agyRyBE2MhDWY5zG5A0Zdb6i+24WhSxD3DMQRqBAy9NpKAlRcA4ZHGdHAWzchPLRSmhxltNrmnV2nh+fKVCwr6jR4spibsuGk622Kep4oNdrNr+ZGk8kC8LiqQYAaNYkakVoB8gBZYl0ME8tBzH4fstoIWGGrSYhpUGg8MEJwY3NIJk6WTLKfVBbOyFRzn1GEy11OY5RKCe48jYGwlRm4xzAQxxANiQbkcpUGo66CXxLHUy5oa0zeT+3NVyq4X66HcdCijiJlDMXTIcSOpQYMPLc0kTaI+Omy0cOPzX+/uUllQRqZ0v80kfFBKw9PJMm8WgkR6qdw/tBiKTmmm53h2Fx6oUHn905TLm3aRfdBf2e0Dw+JpY+BIuAetkNx3bR75DBM8v1KqtN0Tmv15eq07EuJ8NhpZA9Xquc6XOl2t9PQT9UzUA6WuSt52gagHoL+UlM5kDJEpbcNZLjZYWeaBWHqZTGyJADkJ5oW7bXzRSm/wg8kGyw/mPr++sLYaSIcCP9QuPhrC02oN1JBgSgZfh2NZnBJMwCD5fC6dpNe3KQ52YiNbEHpoLhOtqyCNJ+7jdap4VxjxCOUfqDZA+ypUyxEzsCGydb5RcfVboWOVzS3MbzFtPSE5UxDssi4FiDFiLCL8t1HZXyuJaC3Yk+8ediIKA3Se4AWKxCTxLl3hGxzHTbQQtoBYqhogCB0+9U2K8lRn1JSA4BBLNWd1kqGKqVnIQOVwRcJk1r3038t/knDX6pp90EOqS1xEXBg+iV3mkqRiGh0OvJABkfzNsfllPqmRQCBQcIWxCadTjRP4DhdauT3VNzgCASBYTz/ZAlj7/Xksz6xqi1Lsbi3AFtJ7pjRp36/eidr9h8YxocaT2tIJkt5RMx5/LogBNgdUp1hqPJKxnD6lIxUaWzodj5H9NbpiAJKBbqu0LKohxBOiS1hMwJRFlIHKXcoPmNEEfDUS86GB81OqBoGVtyLpXeCLCEw0mfNA2x822KI4ZgDSo9CgApecbIMNMagKPj8SGsIBMkRqlYyoRug+PdJEXlBJw2KIYGuveQd45dbom90uz3BMQSSYjofogBfER8VNw1YvbY3/AF/ugnnFtH8w9CI+i2o/4Rx3n4LEA2o4yttpndIc6Dqt0iTJQPuAG62xzYumKsgJDiRZBIOJaNvNJ/GN2EKG2kT6p+jhJQS8Mc9KtGrIePoflf0UPvipuAYGPgGQ8FpHOx5fd1GY1jTldYixk8kDReu9ezrE0f8Al9BlJrZDRmtq4NGc/wBQdnka3Gy45heGPqgGnQq1ORZTe4fFoIVh4NwDilKfw2HxLA73gKZynrlqDLmGztQg7DS4d3rSWZGS1oBBzaEEyNDIEbG5RJ9A5TLSGlxMB0QMpAGU9bwOXouTUMP2iLSwUKkOEEubRD7gD3y6xjfZSeCdme0VMENc5rTFq1enUiNgXZso5wgY9p2HFOg8PDZLxk0Di4O5cstpG02C5ozDTd1hyXU8d7L+L4h/eYirQe87uquOUcmgU4A8kgexfHE3rYYf9zz/AOCDnGSLDRaeNfKfh/YldTp+xXF74qgPJjz+oSavsVxQE/iqDovBY8T0mTqEHMWqRTCP4H2f46phW4mjTFSk6S0NcO8LQSMwYYBBFxBJI0Cr7dS0yCCQQbEEWIINwRyQO5hyJTFWu1t4Cj4zEFsAWuoGNJLkG8djHOMTA2CigpL1ppQOv0WqFXKeY3CcqN5eaYIQHaFNpaCDZYgrahhYgcylxsESw+BMKA3GhvuD1OqQ/H1D/MR5IC/4A8kmth2jUhRaNdzoBJmEziKhFigfrV2izQJ5lOcC4RXx1dtDDtL6jusNa3dzjs0fd0JzL0P/AMP3Am08E/Ff+5XeWzyZTJaAPN2Yn05IJfZv2OYKhT/6icRWi7yXBjSR/IxpGmxMnyVh7DdlW4TC02VaVE125g6o1gl/idlcXETJbE9eaJdpO0VHBMa+tnIc7KAxuY6Ek9BA+iAM9o1MgOGDxvdmP4ndNyQd82eIQXZYg/Z3tNh8aHGg85me+xwh7Z0kHYwYIkWKH4bttSfjjghTqAhzmd4cuXM0ZiInNFnAGNW9QgtCFca4G3Exmq12ACMtKq6mD1JZBn1RVUfhXtAFTHHC1KYYDUfTY4OJJLS4CbACcp0Jgx6Bc8LhxTY1jcxDQGjM4udAEXc4kuPUmU6qP2o7Z1cJixTNNhow2/izmdYPu2O3Jb7Tdsn0hhqtDL3T8/eZxcFpbLbHwmM3NBd1ohUzt52kq0KOHqYdwArE3gGfCHNEusJE/JCsXxHidCgMaK9OtRLWOLXNFmui5ytYRqJIJ8kHQOHYCnQptpUm5KbRDWySGjWBJ06bKke1jsnTrYapi6bIxNFuaW61GNMua4fzENzEHUablWTsj2kp46h3rBlc05ajD/K6AfUEEEFGqjA4FpEgggjmDqg8a43xSeajO0HRFuM8POHr1qB1o1H076kNJAJ82wfVCssSgj1UgFOVGpIHNBKYZb1HzTD2qVhWj9FlXDkTyQRDTlYtgLEDSXRbeUkNkwpracD7lAlrjqlYlpIlONanxTkQgF0W+IBeo/YsyOD4bzrH/wC6qvNuEwsPM6bL0t7H64dwqgBqw1WkciKtT9CD6oBvtnqFtGg4EAd44aTeJHyBUXhXbzCUeFUmYiox1Y030u5HvOylzRmEeFpbBk2g2lTPbbSccHRc0TkxDSbiwyVb3MawPVBPZl2lwNDBlmKqU21O9qWe2XFpMiSAZFz5C2yBPsW4LWNZ+Mc4CmGOogAiXuJYSXBugGW03uYtqIxmIdQ40C7LAxxiwnxvG8To/mpPZysw8cnhrv8Ap3OEhs5cmQd54dmB0xO8RaEP9qDe74rVdaXd08a7NbFh1b8kHflwLGVTR45GYnLjRuTAqPaYg2iHbK58P9qveVqVI4bKKlRjM3eOMZiBMd2J1VP9oWB7vjUwf4r8PVb1gsacvlkOkoC/th/h42k8zlfRAMHk5w/UKrY7EvY0UqnuiHssDmzNBDt5BaR8F0H2y8Nc/wDC1GUn1IL2EMa5xGYNc0wwG3hOvNQOLdjKuI4ZharKJGKpUgw0z4XFgJy2do5tjBixI5IJfGwKvAsO+M3dd2L2jKTS25SjPYCn+I4OKT72rUjPLO8NHo0t+Ch9l+A4h/Bq2ErUzTqzVDBUIvJD2GWk+HMY9FE4T2a4vRpmlTq0abHEus4akCb92TfogF+xbGuGJq0SPeo5iARANNzW7f8AyG/RdhVN7CdiBgXVKr3h9V4yjKCGsZYkCTckgEm2g9bkg84e2zhndcTqPGldjKnrGR3/AOAfVc8euvf8QtRhxOFAIzClUzAagFzMs8ph0eRXIagv+390DNTksHI6LbgtAICNDB8inajA0STblukcPqSI5aqBj3nORy0QMlo+/wDCxICxA7QZ4kRDLDmouApy4lEQxA1kWEJzL8EibSgWK5BjddP9iPa3uqzsDWPhrOz0Xcnx4mn+oAEdQeYXLmmOSYq1SHBzSQ4EEEEgggyCCNCDug9fcU4ZRxNM069NlWmSDleARI0MHdC6PYfhzYjBYe3Om0/ULi/A/bZjaLQ2vTp4iP5icj+kloLT/tCJ1fb5V/lwTB51nH6Uwg7bhMDSpCKVNlMcmNDfoE4+g0mS1pPMgT8VwZ/t5xW2Fof7nlRa3tyx592lh2/9rz/5BB6EFIch8EmuGDxvA8AJzEe6NzO1l5vre2Xijph9Fv8ATSFv9xKHYj2j8UxAdSfiiWPa5rmCnSEgiCJDJuDzQemeEcVpYlneUXZ2TGaCLgA7jqpq8j0e1eOosFOniqrGGTla6IJ12lQKvGsS8nNia7j1qvP1cg9jEpp+KYNXtHm4LxlXqvf77nO/qcT9SmcgGwQexcZ2jwlITUxNBg/1VWD9VSu1XtiwdBpbhT+Jq7ZZFIdXP3HRs+i84tA5JUoCXGeKVcTWfWrOzVahlx06CBs0AQB0Q4lbcU25yDcrRctJLkD/AA+tlPnZKxLMznGLBN4Yb6wpZFo/RBBCxJc2/wB/ssQEOHuDBJEk6R5ndLdien39FEwtTxEHmVLqN6IEd8TtomXVCUqLpDggQXHqkOlLcklAiUkpyQsIQJi3VOZFoFOtKBIC20FpkJ0nRKMFAw9sm3P6pIbdEKOF8IdOpj5gfqo0AEzzKBvIkFq2906JCDZCxKaFs2QJKQWpcpQagahNPHJPOTNTRA/hTspFN556IfTKn4Y2kWm3kg1kcb5dfL91iac53msQMMqZXT1RyncAxKA1dT5o5gPcb5INVaCjOYUReE0+mggPb/dJLFK7lIDEEY00gsUl7UkU0EeClBPmndOU6dkEf0S4I6dTaVKo4QnZSvwYkSJQRaQcfAT/AKm/L4XUTFUnB5nmjVLAAODiS6LQeR1vzFo8kjjlGHthwcCLOiJHUDdAIFHT7lKDE95LHMgD1QMOKZgk/BO5LqZgcCXII1HDE6BOV25W9UfGDDKc+v31Vbxj5JQRHlIfoniNUgNKBhqNYKkCy/8AlCAjOEpuLQBqfl9hApmCJE/usU+nhBAk33lYgq1U3Kdo1Dl1PxW1iBwVXT7x+KQys78x+JWLEGjWd+Y/EpLqroFz8VtYg0yq7mfisNQ8ztusWIFNeeZ+KS2oeZ+PmtrED4ruj3nfErPxL/zu+JW1iBdPFP8Azu/3FR6tZxJlx+JWLEDTqhvc681upUMm5+PVbWIG+8Man4pbcS8Aw9wtzKxYg0cZUMy9/wDuPXqmQ88ysWIFArTXHn9wVixAom/31WOxDgbOcPIlaWIM/F1Pzv8A9x/daW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Photo of a 19th century women who is blind begging on the street with a sign around her neck that says &quot;Blind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18266"/>
            <a:ext cx="2876550" cy="3810000"/>
          </a:xfrm>
          <a:prstGeom prst="rect">
            <a:avLst/>
          </a:prstGeom>
          <a:noFill/>
        </p:spPr>
      </p:pic>
      <p:sp>
        <p:nvSpPr>
          <p:cNvPr id="16392" name="AutoShape 8" descr="data:image/jpeg;base64,/9j/4AAQSkZJRgABAQAAAQABAAD/2wCEAAkGBxQSEhUUExQUFhUVGBQVFRcVFRcXFRcXFBUWFxUUFBUYHCggGBwlHBQXITEhJSkrLi4uFx8zODMsNygtLisBCgoKDg0OGxAQGywkICUsLCwsLCwsLCwsLCwsLCwsLCwvLCwsLCwsLCwsLCwsLCwsLCwsLCwsLCwsLCwsLCwsLP/AABEIALcBEwMBIgACEQEDEQH/xAAcAAABBQEBAQAAAAAAAAAAAAAAAQMEBQYCBwj/xAA9EAABAwIEAgcGBAUEAwEAAAABAAIRAyEEEjFBBVEGEyJhcYGhMkKRscHwUmLR4QcUI3KCFZLC8UNjsjP/xAAaAQADAQEBAQAAAAAAAAAAAAAAAQIDBAUG/8QALREAAgIBAwMDAgUFAAAAAAAAAAECEQMSITEEQVETMmEicRSx0eHwBSNCkaH/2gAMAwEAAhEDEQA/APDUJUiABCEIAEIQgAQhCABCEIAVCkYXAvqHsg/RazgvRAGHVTPcJA+KiWSMeTfF0+TJ7UY5lMkwAZT38hU/A7/aV63guFU2AZWAeA+am/yw5LnfVeEd8f6aq3keMYfEFmyar1i4yV6txbo/Sre2wT+IWd8d/OVheN9FKtHtM/qM7h2h/c36j0W0M8Z7HNm6PJj3W6M6hKQkWpxAhCEACEIQAIQhAAhCEACEIQAIQhAAhCEACEIQAIQhAClIuwy0rhNoDs0zEpGMJ0VligOqHko2BqhpunJUBFIhInsU4FxITKkAQhCAFAVjw3A53CdO/wCg3TGFEEGJ8R8Fq+j1FwIc8do6A6+MbLPJKkdfTYVOSsuOC8KawSBfmtLhsOmsHQt3q0w7Y+/Ree5Ns9ylFUjluHhI6lCsmUybD79E43AkzfTVGky9ZLkoXUyU1Uw52UyoCDHJcFKqNNRj+kfQwVmmpQaG1NS3Rr+fg7v335rzerTLSQQQQSCCIII1BGy+hcEFif4qdGgWDGUxcQ2uBuDAbU8QeyfFvIlduGbezPK6zCvdE8tQhC6DzgQhCABCEIAEIQgAQhCABCEIAEIQgAQhCABCEIAk0x2D5qMpVE9kqMqfCAnV3/0x5KAplWqMgG6awdHO6EMbGVbf6WOqzyP3UDGUcjoQzEPPZzGChV3EMELpgVpjuGhtMOBEnl9VW0x80mqGt2WmBxmRpDmktJkeI/YrQ8KoPJa97ru9hgNoj3jHhoq7h1Als1ABNmcr6kLQYFsZdCTYE7fTZcmSR7HTwdK2abh9QNAnfX53KuKbhaPJZ3DUYdcnkeXjClVMcGFoe5rW8yQ0SbQJ79lzVudcuDT4F1yZ2juT0gCJ8dpPLyWcxfSPD0aHWS4PcIANiBzlp1trP6rzTjvSZ1ZxLc4Jm83jlMlbxg2cM5pWz1DiONotdLqtId2dv69yi08fScYbUYfBzT6SvEKtQk3K4Dlb6e+5kuuraj6Cw5I8CusXjKIpOZXczI8Frg97WyHCCAHG+q8FpY+q0Qx72/2ucPQFNsrdsF5drcz2viU44a7jn1kZdiy410drUMz8j3UMzm062U5HAaGdjBCpoXsnRzj+ErcMfh6v9JzXAsqNmcxIAzwdYtyt8fLOJYEtdUILCGOgkOaJzey5rJkjmQIFl0RUqTaOPJjS3RXQkXUpE6MREJUIoAStbKRK10IAHNhIlc6UiNgBIlSJACEJQgBEJYQnQCIVpQp08okSUJF6GVrXQgJEJkCvI2T2DrZHSmXthdUWSYQ+QH69cOfm2T1fDgNzi26i4mkGmByUupU/pR3KkNEenWc8hpdb0SVWZXEcjsmGmE4ZnvUt2giW2AqueQ57rMGVo3udgtHgcWBefZnbwufvmsQyqWn4J2pinOETA5DfvKxljs7cfU6F8myxXSp3/wCeHb1lWwzatF4sN9QJNvFZHiFeo+pmrOL3CJzO84HIbWso9BrzIbN7GJAO4lSKXCnHUtHx/ROMIx4MsmXJl3fH/CXxt569waZb2Sy5jI4BzIJAJs6JgaLXN/h+RhRiM7CCJF4OkmG9ypeIcOfWp0Ye11SgwUYszNTDnOpkOcQCRmLSNYDdbxINPHGllOTJGUD+Zw+YAfl6yR5hdOF443rM5xyySaMpxNga8tBmO6PSSogWlPRLGVTIpAjdwq0nDzyuKsOGfw+qvcBVqMp8wDmdA8NFhPJG+So4Mkuxz0I4I7FMqMzBrG9t3ZBdPsMgn/Py8Ux094SaBogA5Mrg25LZzS6Ce86G+nifU+HYFlBjaVI6BomLnKIAPw+ab4xwptZnV12ZmkhwElpkbtIuDBI81yfiHr+D0PwqeLT3PC6VctBA0Oo8F3ScMtSSJcLCJIIe0yDtaRN9dN1s+kvQA0MzqX8xHutNMVBBuAalM5hYj2qYGsErG4nDdUajKgcKjSBliw1zZjsdOepXYmnwebOM48kRdtcmkoKpMyHwuKoSscioqChpCVIkAJF2GrkhJgIhCEgBCEIAWUJEIAcFQoTaED1M7iy4XUJFTEBQCunOXICTA7fO6lVHjq4TmH4Y94BT7+DHmqGkyqphWnAaGarJbnyNzwfZJzBozDcS7RQKtDIcp1m/gFedCawGKDXaVAaYvvma4DzyR4lZy4ZrhrWr8mvwDS+kX18JRfRn2xTDS28eYvtyWc6S8Ip06hNFpDIBgmRB/CddtO9bjrKwp5KZjOcrQL6k7Kvdw0U+sovcHHK0gFwJsO3lO9yubVSs9WWPVs/9lL0WiNBJiVrKFFh1a34LOcMwGR7thMhaDDGIWUnvaNoR+lJl1SpU3ANLGkawWgied1c4fCMLZDWtjk0D5BZ+jXjVPUOJ68gCT4ASnH6nTMpwpWiF0j4x1Yhskzlb3nQQFDw+KqYaj1j2F4cZdlEkGLA7xExt8VDojra7XuPadPVMOobs8jm4XHIX3tcOrwYtBA2mZJEiNR+qrQlyNSb4Ket0+LPYwYadnFwnx1IlGK6ZCrTBk5jsRBadwuuJcPpva0GmRmLu1EAweySfT1WcpcNNN5a0NIJizoEEwDz39Fp9FUjFLKnbdmiw/SHF0a7RUDgxwBAqQQ8Cxj8Ii0a2+FN/Fvh9IvpYqjYVgG1G8ngdl3mAR/iOa545iK1FjaNVjYBmm4PDgOTWkbi+t4O6relGML8KwEzD2weYLHEfOFS2ZnmqUWn23MehCFseYdArt5TYSkqhghIlQA4xNvTtMWTdRIb4OEIQkSCEIQAIQhAAhCEAdhtlwpVIdgqMqaAWFN4ZQBOZ2gUJrZUpzrAIVdyoqzR0+IUxunBxSl3LLzC7qOEWT9Rmmk4xlXM9zuc25Tt5T6JttQsLS0w4EOBGoINj8QixI+JXLnZioMz1fo/0iFVjXva4OvcNlpLpkGPY1MHlCsMbVa5hi7ra6gC8g7co7157w1r+rmm4hw5WkDYg6hP4WtiXPbmcQ2821jafNckoK7R7UMrpJo1mHAid07TP1TFFKXwVkb9ibWq2tySUySwtvDrOExIJvPkig4ELrMAYWkVVMylvaMfiuOgVg8jtWtMgNOa0fC36q2wmMrVXNyDLEw54k3vZvITqYm0ql4jggzFsc4BzMwkGzfONBut9SxFSi0HDYVj7PAqPfLQHmcrmxoJ3J0A711LRVs4k56mqOMT0UxD2lzq1QgCQ3KG22sJjTnsouG6BvcSKrqggXyuaNTAkkX7+5OYrinFXNYG1GUxkyE0mNM39p2bNDoG0KHjxj6LG1OvqVy4sac1Wo8h4JMikIGVwEQdDe8qqT8Ff3FzH+fYwPHabqNStRlz2teWtLteybGOcEJnFicPTBnU68gDHzVnx/h1UOD6pLqlVz3vgAQS5t7WvmI/xUbpCMgpM5B3/ABHzBWbapUZOMrlq/lsz1RkJtPVnSmVa4OOSpghCEyRUoSJQmgJFEWTNXVSaQso1bVBT4G0IQkSCEIQAIQlCACELTYThlIMbnPaiT53+qE9LHRR0R2CoqnUR/TKiNpEiVUuwgom4UpxuojHQnqRkqGbY32JVSmIlQybp/EVLQmG218u8ndJDyPekcvECN9UuF9oeITRKl8Nwrqjw1veT4D7Cb4M425Kj0nhmDa1gI3Gh2ld45tmD8x+S54PmDBSeZIHZPMcvEJ/G0yW97bjyXnP3H0MfaIBayj1nXnlYp2i4EJKoGh+/JWiZHOHrQnalZV7nwe75pynU/dWiGTOpFTWDOu6n0sRUowaUzGk2vqoWCqX181eUWBwnfut5rRK0ZS2IHEulBDYqRnixBM9405z8Fn39KntvmMafBWXSLgD6glt8swNTpJmTzlZjD9HqpeJbqdfmm67k6si2iXmL4m7GP60t7LQ0EkWMTPdsPRYTjuJz1XRo2Gjy19SV6f0iwgwXDqsGX/0wTpJfbTbX0XkQMnmT6kpx5swzy20jJSQr/D8FkS8wTENHIzOY+MCO/wAYn06VMHKaQLYOdpaAZGsECWmJuNJWiOP0/kyCFYcX4f1L4BzNN2nu5O5HeORHNQCmZtUIlBSJUCHhXTb3SuEqY7EQhCQgQhCABTOE4frKzG83D0uoauOionEN7g4+ia5GhjiuKPXPg2zEDwFkKPxERVf/AHFIi2Jofou/pqM6uYgLjrDEbLhU5eAOmhOUzC5phdzPh81BcdtxRe5/7TT3SnMpccoBcSdG3JOwAW86Nfw9LstTFSBYikLG+gedvAINMeGeV1EzfRfozUxjrS2kD23/AEbzK1lboocK4vpNzNtBuSWwJBMwDN9IsF6JhMEyk0MY0NaLAAQAElVwIt5nmolFtHrYelxwVcvyYehD2gg+B3a4fUcvFTaNXOIdZw1/UdxVhxHg5BNSkJJ9tg978zfzD18gqvq5gt1Gn1B+7LknGuTf2nL8LBtZR61tQrWkZCZx1MEd+ycSJMoqlTY+K5zxpp8lF4g1zCc2mzvd81Ebixz8D96rRoyUy6GJiCNtv2Vtw7jLefjCyP8AORp5fumqlebix+9U1aBtM9Eq8YZFiqyrxdjTA+ysYMY7efiomM4gALa7X9UOOolyUFdmh6b9JjXwzKJ16xr5/KxpF/Mj4FY/hWUVW5tDIHiQQPVRalcvMuMn7sEgctUqVHnTyKctSNRSr9q5NiQbzrqb+Gmmg2Tlej7JGp3AGwvIFvLbRVzcXLRUPKHRrmG4EADnqpvA+P1GU61IU6eWu3qw5w7TBIOZru624FwYKtE6q5OKeJpVYoP949klwa1jidcxsAbSfyNEgSs7xHCGjUdTJa4sJBLHBzTG7XNJBHgrlh6h+eBLTvbOLhwMgkBzSRaPbGy66UYEllHEtl1Kr1jGP76ToIeI7Lu0Dfna0IIe6M4uiFyErkEdhQEjkAocmHY5QhCQgQhCABWfR2tkxFMnQnKf8hCrF0xxBBGouPJA0aTivAHvquc3Qxt3CfWUK7wXFmPptcXgEi4790JUzeoHnyUBInaTfibDn5JnOhQNh5rQdHOilfGEFgyU96rwY/wHvnw+IWi6HdCCAK2JbrBbSdy51R/x+PJelYflpFgBpA2A2Ryelh6JuOqe3x3M/wAC6LYfBHsNLnkQaj7u8GxZo7h5kq8FNocdZi8F2vdeAYKeIBPcPU/smqmHMkg96KPRjGCWngA8vtpe45jx+n/SKbYkJKWvIp/UpUU/p2XBxEKt4pw6T1jBJ99o978w/N8/EXti1DTsiUFJUTdmWbB+hGvmN0lVse1pzGnmNlb8U4fMvYO1q4D3hzA/F81TCvafv9lzODizORW4/DzcacpWU4hgMplsxy28lr65Hh4Kur4Uv/7g+qSk0RONoyzWlPUaLnaAeKkYnDQ6IPmFPwzLgRpzVtkQvuUfHppBjQe04FxjYTAAtzn4KgJJVl0irF+IfM9nsieTbT5mT5quBWkVscOeTlkZwQugunCQm2lWYcMkUagAIO8eV7z5KWa5aNJ5RoZ0Pxg7ew1VhKmYDF5bGBeWu3aTv3j5ao4KTUnTN5iaGFxuEw7qDHGrhg4V2dqmKtpDi68uLzeBMSJb2ZquFYk4jD1MLUaGU6NRuIdTpANfkMMqljnAkkdg9okG1rKD0W4mcLiAXXabOGxndafphhf5WtSx+HANN3ttGha4Q5ru4gkKpSTSocYOLdmC47w04esWTmbZ1N+z6brsePEa8iCNlBeF6BxrBNxNHq6ZzFrXYjBmLupuvXwx5OEZ2i5kPHvLE4Hh9Su7LSbmOuoaB4ucQB5lTfkmUN6RDC6ctTxXoBi8PQOIcKb6YALzSfnyAmMzrXEnUTCyz0Jp8EuLjszhCEJkAhCeo4dztAgaTfAynqOHc7QK5wHA5u5aDC4BrBooc/B0Q6dveRmafBqkIWyDghRqZt6MDznDUHPcGtBLnEAACSSdgvWuh/RJuGAqVAHVo11bT7md/wCb4d8LoF0a6lorVB/VeOyD/wCNpH/0RryFua3VNsLTk6+j6TQtc+e3x+49TYnSIFtdB5qPSxA0Ez8B8TqnHEmLad91SrsdUou9xxggLpMDEtGsz97a+idZWadCFSJcX4OKtObgX5foVyx0qQQmns9fXv8AFJoal2OmuSEJts77WP0Php9hOhJPsyXsxAVV8V4WKnaEtd+JonwzN94everhoG6bczUG/PvCdXsyoy3PPuI4CtTklhcB71OXDxcNW+Y81XYXEkmFtamMqUKmR/aab03ndp2J1Dhof3Ri30yZrYcX9mpDXT/kIPqsHBdjSXT8OPDMRianag+qfohrRJidLb8gtX/oWEqnNBnkHub6GU9/olGlDmsb+Uuc5xHgIhS4OiI4nq3KziPR+niKQFRl47Dph4sDE+ccrLzfi/RurRJLQXsBjM0XHc9uoPxC9jzA02vbBbDoMkkuFR+YkEdm0CLqrxrcr840cBmHPvRF1wa5emh1Ct7Pff7Hi+VNuXq/FOi9DES7KWOPvMgf7m6OWJ4z0Qr0Zc0dawe8zUf3M1HlIWqkjx+o6DLjVpWvj9DOJQF1TpEkAalbno30PzQ6oe+FTZy4cEsr2MzTwdQ05LT2bg93JbnoHxVuIpOwdeDN2ZriRpY7LRVcExrcmUERB7xyXnOM4ZVw2LaKUkl00+8bye7fwU/c7s3T6Ypx3ou8LhKjcTWw2U0Qx/X4d7e0KLswsJAlpE25jxK2PC+C02Ns0SSXOdABLnGS4hthvpYaABMNY+o7rHQXECwtEaA3C7xPEWUWND3tYHObmJnKMzsrdLxcE8gCuWctbo0x41jjZSdNukfUYV+HaA19aWZQLimT2nna4EefdfyglXfFOF4x9aqalKq57XODyGucBBNmn8I2jaFSvYQYIII1BsV1Qioqjzc83OWpqjlCEKzAn8KwfWOgrX0MA1gsFleA1cr1o6+PGyzlCUnSOzFOEIWyZ1gCjV8eqypiCU0SunH09cmGTqm+CScaUKOChbenHwc/rT8nr7DAtc/eq6N9b/eyRohdALzrPsuDoGRBSZiNF01q66tVRNoUVA4dr4rl+G8/mnOoCcp28E68mblXtIzKz6Z/E3dp1/xP0PxVi17ajQ5pkeo8RsQm3UgVEaTScTt742I/EO/72CpNrZkNLJuufzJ1N0CTtZ3hsfv8RTlIC4P2Dp+nl3rhpFtwfULpgix2t4g/YPiE2jnkckQYXZGYd4XT2yO9NtdCoE7VojYnDNqNLXCeXcVV0S6gSx3bpHZ2yvqzd1HxdIObPx+hUyV7nTiy7aZcMqcZwoN7dOcpuLmyewOI913keRUvA2lh0Oih42gWOnZJo1Tt6GSBgcrC0G2d3ZjQvptJvOhLZ059yr6OAc5oDrZTbwV7he1TJ2zsM31DHC+w1tzg8k01uYyfJZRjZljyyjafkY/lgAQBb9lEbSuW+Y8OSk8QqFoPgLqJhwXjMNRcJujaF6dTZScU6O0s/XBgB94gepH1TlDEZNTELRMhzZ5/cLJdKODvLCKZI1e2OQ9un8LjwjdC2MppU2luSanF2OMAyUzhcK6o8vdoLN59/wAlR8H4ZBBuStvh6UNAIWeaf+JjbrcWvimU6Rc4gACSf2WRfSbjqrXua7+XpAyD/wCWo4iWjuaAJPlurXjnC3Vi1rqhbTmXZdTyAO2is8NRYykGNADWiAOQCxTrjkylG9nx+YYd4Ogj6QqTpLwWli25Tlp12g9W+fa/9dSNuR1E8k9juKsotJJ05a9wHMrHYnjNQuLjHaFhMkA7W0PNa4sUm7iYZ8uOqmZM0zMRpZSKOEnVS8lyeZJ+KdYV6Mca7njuXgKdENFk41IEFbURZ0lXIcglBJ3KEgCEwPZGhOtahC8xI+0kxwNXQQhWY2dBLCVCZDElcu7X9w9UIT5Q15OKL4aRy7TfK5HwlTXGwd4DyOnrHxKEIjwGVK0dtN/GPWf09FxVbulQhHNHZnVK4hNZYJB3QhMpcshuEHwU7KHC4kEIQjsbZPamNU8M5tKGmxqCZ5ZHi3mnm0xIHIIQoh+phqbuyFi2EmF3QpABKhJrc3cnoSIzGwSDum8VTkd4uEIUmye6ZU0cOA85edvmR98lZk5QhC5pcnPk9zKPiPE2tklZbHdKzBDZ5IQunBji+TzurzSjsjO4jFuqGXFcIQu+Ko8qTbdsUFKEIVCOwlIQhMRylJQhACyhCE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Photo of Stevie Wonder performing on st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3943350" cy="26263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283" y="185166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beggar………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13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……to celebrity status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0" y="3810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482" name="Picture 2" descr="TTY machine from 1950.  Large, bulking machine that cannot be transported and requires significant space to store/oper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857500" cy="306705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67200" y="3657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Photo of two people using their iPhone to talk via sign language using the Facetime feature on the phon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1789647" cy="3680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3158" y="182880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clunky specialized technology to…..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471" y="182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….to mainstream technology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1950’s era TTY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iPhone</a:t>
            </a:r>
            <a:r>
              <a:rPr lang="en-US" dirty="0" smtClean="0"/>
              <a:t>  </a:t>
            </a:r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484812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Far Have We Come?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8A84-DEB0-4720-B8C7-D92976C1D41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506" name="Picture 2" descr="Picture of an older woman reading a braille boo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048000" cy="2743201"/>
          </a:xfrm>
          <a:prstGeom prst="rect">
            <a:avLst/>
          </a:prstGeom>
          <a:noFill/>
        </p:spPr>
      </p:pic>
      <p:pic>
        <p:nvPicPr>
          <p:cNvPr id="21512" name="Picture 8" descr="Photo of a  hand held refreshable braille machin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2971800" cy="28194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038600" y="36576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14526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volumes of Braille to………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13360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….handheld refreshable Braille device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</p:spPr>
        <p:txBody>
          <a:bodyPr/>
          <a:lstStyle/>
          <a:p>
            <a:r>
              <a:rPr lang="en-US" dirty="0" smtClean="0"/>
              <a:t>        Chicago Cultural Access Consortium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w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</Template>
  <TotalTime>844</TotalTime>
  <Words>1245</Words>
  <Application>Microsoft Office PowerPoint</Application>
  <PresentationFormat>On-screen Show (4:3)</PresentationFormat>
  <Paragraphs>277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Law</vt:lpstr>
      <vt:lpstr>Pushpin</vt:lpstr>
      <vt:lpstr>ADA 101: The ADA &amp; Cultural Spaces  </vt:lpstr>
      <vt:lpstr>Agenda</vt:lpstr>
      <vt:lpstr>Shifting Paradigms</vt:lpstr>
      <vt:lpstr>How Far Have We Come?</vt:lpstr>
      <vt:lpstr>How Far Have We Come?</vt:lpstr>
      <vt:lpstr>How Far Have We Come?</vt:lpstr>
      <vt:lpstr>How Far Have We Come?</vt:lpstr>
      <vt:lpstr>How Far Have We Come?</vt:lpstr>
      <vt:lpstr>How Far Have We Come?</vt:lpstr>
      <vt:lpstr>How Far Have We Come?</vt:lpstr>
      <vt:lpstr>Americans with Disabilities Act 1990</vt:lpstr>
      <vt:lpstr>Purpose of the ADA</vt:lpstr>
      <vt:lpstr>ADA Facts you should know……</vt:lpstr>
      <vt:lpstr>Main Titles of the ADA</vt:lpstr>
      <vt:lpstr>Additional Titles</vt:lpstr>
      <vt:lpstr>Today’s Panelists</vt:lpstr>
      <vt:lpstr>What is Required? </vt:lpstr>
      <vt:lpstr>When is it Required</vt:lpstr>
      <vt:lpstr>Technology Issues</vt:lpstr>
      <vt:lpstr>What’s Required?</vt:lpstr>
      <vt:lpstr>Alert : Ticketing Issues</vt:lpstr>
      <vt:lpstr>What is Required ?  </vt:lpstr>
      <vt:lpstr>Architectural Access (con’t)</vt:lpstr>
      <vt:lpstr>How Do I know if I am Accessible?</vt:lpstr>
      <vt:lpstr>Tax Benefits</vt:lpstr>
      <vt:lpstr>Enforcement</vt:lpstr>
      <vt:lpstr>Intersection with Other Laws</vt:lpstr>
      <vt:lpstr>Thoughts to take away today…. </vt:lpstr>
      <vt:lpstr>Questions?</vt:lpstr>
    </vt:vector>
  </TitlesOfParts>
  <Company>University of Illinois at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BASICS: Intro to Accessibility Laws</dc:title>
  <dc:creator>dhd-guiness</dc:creator>
  <cp:lastModifiedBy>dhd-guiness</cp:lastModifiedBy>
  <cp:revision>133</cp:revision>
  <cp:lastPrinted>2014-02-03T21:12:33Z</cp:lastPrinted>
  <dcterms:created xsi:type="dcterms:W3CDTF">2013-08-20T16:23:31Z</dcterms:created>
  <dcterms:modified xsi:type="dcterms:W3CDTF">2014-02-05T14:38:44Z</dcterms:modified>
</cp:coreProperties>
</file>