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76" r:id="rId6"/>
    <p:sldId id="275" r:id="rId7"/>
    <p:sldId id="265" r:id="rId8"/>
    <p:sldId id="262" r:id="rId9"/>
    <p:sldId id="263" r:id="rId10"/>
    <p:sldId id="266" r:id="rId11"/>
    <p:sldId id="267" r:id="rId12"/>
    <p:sldId id="268" r:id="rId13"/>
    <p:sldId id="271" r:id="rId14"/>
    <p:sldId id="277" r:id="rId15"/>
    <p:sldId id="272" r:id="rId16"/>
    <p:sldId id="283" r:id="rId17"/>
    <p:sldId id="261" r:id="rId18"/>
    <p:sldId id="274" r:id="rId19"/>
    <p:sldId id="270" r:id="rId20"/>
    <p:sldId id="273" r:id="rId21"/>
    <p:sldId id="278" r:id="rId22"/>
    <p:sldId id="284" r:id="rId23"/>
    <p:sldId id="285" r:id="rId24"/>
    <p:sldId id="289" r:id="rId25"/>
    <p:sldId id="282" r:id="rId26"/>
    <p:sldId id="269" r:id="rId27"/>
    <p:sldId id="287" r:id="rId28"/>
    <p:sldId id="259" r:id="rId29"/>
    <p:sldId id="290" r:id="rId30"/>
    <p:sldId id="286" r:id="rId31"/>
    <p:sldId id="291" r:id="rId32"/>
    <p:sldId id="292" r:id="rId33"/>
    <p:sldId id="288" r:id="rId34"/>
    <p:sldId id="293" r:id="rId35"/>
    <p:sldId id="279" r:id="rId36"/>
    <p:sldId id="294" r:id="rId37"/>
    <p:sldId id="281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7"/>
    <a:srgbClr val="1D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3333333333333E-2"/>
          <c:y val="6.8750000000000006E-2"/>
          <c:w val="0.95416666666666672"/>
          <c:h val="0.931250000000000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Sheet1!$A$2:$A$16</c:f>
              <c:numCache>
                <c:formatCode>General</c:formatCode>
                <c:ptCount val="15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08192"/>
        <c:axId val="36608768"/>
      </c:scatterChart>
      <c:valAx>
        <c:axId val="3660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6608768"/>
        <c:crosses val="autoZero"/>
        <c:crossBetween val="midCat"/>
      </c:valAx>
      <c:valAx>
        <c:axId val="36608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608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D995-249F-4AC5-8CED-CE0D2F275038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5DE3-397E-490A-BEB0-0C6E45C73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Emergency Planning                     </a:t>
            </a:r>
            <a:br>
              <a:rPr lang="en-US" dirty="0" smtClean="0"/>
            </a:br>
            <a:r>
              <a:rPr lang="en-US" dirty="0" smtClean="0"/>
              <a:t>                - </a:t>
            </a:r>
            <a:r>
              <a:rPr lang="en-US" i="1" dirty="0" smtClean="0"/>
              <a:t>An All Purpose Guide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43400" y="4800600"/>
            <a:ext cx="441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Vince Gortner</a:t>
            </a: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Director of Visitor Operations</a:t>
            </a: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The Morton Arboretum </a:t>
            </a: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Lisle, IL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733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effects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 vision</a:t>
            </a:r>
          </a:p>
          <a:p>
            <a:r>
              <a:rPr lang="en-US" dirty="0" smtClean="0"/>
              <a:t>Auditory exclusion</a:t>
            </a:r>
          </a:p>
          <a:p>
            <a:r>
              <a:rPr lang="en-US" dirty="0" smtClean="0"/>
              <a:t>Loss of fine motor skills</a:t>
            </a:r>
          </a:p>
          <a:p>
            <a:r>
              <a:rPr lang="en-US" dirty="0" smtClean="0"/>
              <a:t>Basically…</a:t>
            </a:r>
          </a:p>
          <a:p>
            <a:pPr lvl="1"/>
            <a:r>
              <a:rPr lang="en-US" dirty="0" smtClean="0"/>
              <a:t>Simple things become difficult</a:t>
            </a:r>
          </a:p>
          <a:p>
            <a:pPr lvl="1"/>
            <a:r>
              <a:rPr lang="en-US" dirty="0" smtClean="0"/>
              <a:t>Difficult things become impossible</a:t>
            </a:r>
          </a:p>
          <a:p>
            <a:pPr lvl="1"/>
            <a:r>
              <a:rPr lang="en-US" dirty="0" smtClean="0"/>
              <a:t>People will fall back on their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train, how to train?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can be good!</a:t>
            </a:r>
          </a:p>
          <a:p>
            <a:r>
              <a:rPr lang="en-US" dirty="0" smtClean="0"/>
              <a:t>Comfort in repetition</a:t>
            </a:r>
          </a:p>
          <a:p>
            <a:r>
              <a:rPr lang="en-US" dirty="0" smtClean="0"/>
              <a:t>Comfort in three-ring binders</a:t>
            </a:r>
          </a:p>
          <a:p>
            <a:r>
              <a:rPr lang="en-US" dirty="0" smtClean="0"/>
              <a:t>Comfort in “we have a plan”</a:t>
            </a:r>
          </a:p>
          <a:p>
            <a:endParaRPr lang="en-US" dirty="0"/>
          </a:p>
          <a:p>
            <a:r>
              <a:rPr lang="en-US" dirty="0" smtClean="0"/>
              <a:t>But training </a:t>
            </a:r>
            <a:r>
              <a:rPr lang="en-US" i="1" dirty="0" smtClean="0"/>
              <a:t>must allow flexibility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62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FBI shootout</a:t>
            </a:r>
            <a:br>
              <a:rPr lang="en-US" dirty="0" smtClean="0"/>
            </a:br>
            <a:r>
              <a:rPr lang="en-US" dirty="0" smtClean="0"/>
              <a:t>Miami, Florida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guys, bank robbers</a:t>
            </a:r>
          </a:p>
          <a:p>
            <a:r>
              <a:rPr lang="en-US" dirty="0" smtClean="0"/>
              <a:t>Bad guys had better guns</a:t>
            </a:r>
          </a:p>
          <a:p>
            <a:r>
              <a:rPr lang="en-US" dirty="0" smtClean="0"/>
              <a:t>FBI outnumbered bad guys 8 to 2</a:t>
            </a:r>
          </a:p>
          <a:p>
            <a:r>
              <a:rPr lang="en-US" dirty="0" smtClean="0"/>
              <a:t>Rigid FBI training vs. combat experience in Vietnam</a:t>
            </a:r>
          </a:p>
          <a:p>
            <a:r>
              <a:rPr lang="en-US" dirty="0" smtClean="0"/>
              <a:t>It was a bad day for the FBI.</a:t>
            </a:r>
            <a:endParaRPr lang="en-US" dirty="0"/>
          </a:p>
          <a:p>
            <a:r>
              <a:rPr lang="en-US" dirty="0" smtClean="0"/>
              <a:t>Under extreme stress, people fell back on their </a:t>
            </a:r>
            <a:r>
              <a:rPr lang="en-US" u="sng" dirty="0" smtClean="0"/>
              <a:t>training.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05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did they go wrong?</a:t>
            </a:r>
            <a:endParaRPr lang="en-US" sz="2800" dirty="0"/>
          </a:p>
        </p:txBody>
      </p:sp>
      <p:pic>
        <p:nvPicPr>
          <p:cNvPr id="5122" name="Picture 2" descr="http://www.thegunzone.com/images/fa-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620000" cy="528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0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What does an FBI shootout in Florida in the late 80’s have to do with fire drills?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 are you again?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Morton Arboretum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Horticultural museum</a:t>
            </a:r>
          </a:p>
          <a:p>
            <a:r>
              <a:rPr lang="en-US" dirty="0" smtClean="0"/>
              <a:t>Founded by Morton Family in 1922</a:t>
            </a:r>
          </a:p>
          <a:p>
            <a:r>
              <a:rPr lang="en-US" dirty="0" smtClean="0"/>
              <a:t>1,700 acres</a:t>
            </a:r>
          </a:p>
          <a:p>
            <a:r>
              <a:rPr lang="en-US" dirty="0" smtClean="0"/>
              <a:t>1,000,000 visitors per year</a:t>
            </a:r>
          </a:p>
          <a:p>
            <a:r>
              <a:rPr lang="en-US" dirty="0" smtClean="0"/>
              <a:t>Education programs, science center  </a:t>
            </a:r>
          </a:p>
          <a:p>
            <a:r>
              <a:rPr lang="en-US" dirty="0" smtClean="0"/>
              <a:t>Special events, concerts</a:t>
            </a:r>
          </a:p>
          <a:p>
            <a:r>
              <a:rPr lang="en-US" dirty="0" smtClean="0"/>
              <a:t>Mostly outside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733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Naperville Police Department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Mechanical engineer</a:t>
            </a:r>
          </a:p>
          <a:p>
            <a:r>
              <a:rPr lang="en-US" dirty="0" smtClean="0"/>
              <a:t>Traffic accident reconstruction</a:t>
            </a:r>
          </a:p>
          <a:p>
            <a:r>
              <a:rPr lang="en-US" dirty="0" smtClean="0"/>
              <a:t>Attempted to solve problems by getting promoted</a:t>
            </a:r>
          </a:p>
          <a:p>
            <a:r>
              <a:rPr lang="en-US" dirty="0" smtClean="0"/>
              <a:t>Equivalent to drilling holes in the bottom of your boat to let water out</a:t>
            </a:r>
          </a:p>
          <a:p>
            <a:r>
              <a:rPr lang="en-US" dirty="0" smtClean="0"/>
              <a:t>2007-2013 Deputy Chief of Police</a:t>
            </a:r>
          </a:p>
          <a:p>
            <a:pPr lvl="1"/>
            <a:r>
              <a:rPr lang="en-US" dirty="0" smtClean="0"/>
              <a:t>Planning, training, R&amp;D, accreditation</a:t>
            </a:r>
            <a:endParaRPr lang="en-US" dirty="0"/>
          </a:p>
        </p:txBody>
      </p:sp>
      <p:pic>
        <p:nvPicPr>
          <p:cNvPr id="4" name="Picture 3" descr="vi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9" y="1371600"/>
            <a:ext cx="7964817" cy="5163312"/>
          </a:xfrm>
          <a:prstGeom prst="rect">
            <a:avLst/>
          </a:prstGeom>
        </p:spPr>
      </p:pic>
      <p:pic>
        <p:nvPicPr>
          <p:cNvPr id="35842" name="Picture 2" descr="http://www.naperville.il.us/emplibrary/patch-npd-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00" y="152400"/>
            <a:ext cx="1714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156161" cy="5410200"/>
          </a:xfrm>
          <a:prstGeom prst="rect">
            <a:avLst/>
          </a:prstGeom>
        </p:spPr>
      </p:pic>
      <p:pic>
        <p:nvPicPr>
          <p:cNvPr id="2051" name="Picture 3" descr="C:\Users\vgortner\Desktop\Backup of red USB\STORE N GO\pics\New 2007 pics\misc cop specials\DSCN0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62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Graham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CHiPs</a:t>
            </a:r>
            <a:endParaRPr lang="en-US" dirty="0" smtClean="0"/>
          </a:p>
          <a:p>
            <a:r>
              <a:rPr lang="en-US" dirty="0" smtClean="0"/>
              <a:t>Law school</a:t>
            </a:r>
          </a:p>
          <a:p>
            <a:r>
              <a:rPr lang="en-US" dirty="0" smtClean="0"/>
              <a:t>Office of Professional Standards</a:t>
            </a:r>
          </a:p>
          <a:p>
            <a:r>
              <a:rPr lang="en-US" dirty="0" smtClean="0"/>
              <a:t>Analysis of litigation</a:t>
            </a:r>
          </a:p>
          <a:p>
            <a:r>
              <a:rPr lang="en-US" dirty="0" smtClean="0"/>
              <a:t>Risk management!</a:t>
            </a:r>
          </a:p>
          <a:p>
            <a:r>
              <a:rPr lang="en-US" dirty="0" smtClean="0"/>
              <a:t>Admiral </a:t>
            </a:r>
            <a:r>
              <a:rPr lang="en-US" dirty="0" smtClean="0"/>
              <a:t>Hyman G. Rickover</a:t>
            </a:r>
          </a:p>
          <a:p>
            <a:r>
              <a:rPr lang="en-US" dirty="0" smtClean="0"/>
              <a:t>Predictable is preventable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http://www.brooklynpark.org/assets/1/15/EventDimensionMain/Gordon_Gra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5029200" cy="3352800"/>
          </a:xfrm>
          <a:prstGeom prst="rect">
            <a:avLst/>
          </a:prstGeom>
          <a:noFill/>
        </p:spPr>
      </p:pic>
      <p:pic>
        <p:nvPicPr>
          <p:cNvPr id="14340" name="Picture 4" descr="http://www.berkeleyside.com/wp-content/uploads/2014/05/CHP-logo-badge-on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1600" cy="1339596"/>
          </a:xfrm>
          <a:prstGeom prst="rect">
            <a:avLst/>
          </a:prstGeom>
          <a:noFill/>
        </p:spPr>
      </p:pic>
      <p:pic>
        <p:nvPicPr>
          <p:cNvPr id="14342" name="Picture 6" descr="http://www.dvdtalk.com/reviews/images/reviews/190/121246280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43000"/>
            <a:ext cx="4165600" cy="3124200"/>
          </a:xfrm>
          <a:prstGeom prst="rect">
            <a:avLst/>
          </a:prstGeom>
          <a:noFill/>
        </p:spPr>
      </p:pic>
      <p:pic>
        <p:nvPicPr>
          <p:cNvPr id="14344" name="Picture 8" descr="Hyman Rickover 1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124200"/>
            <a:ext cx="2743200" cy="352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635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Risk Management Timeline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133600"/>
            <a:ext cx="7239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1752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1371600"/>
            <a:ext cx="1370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Incident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209801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Medical Treatment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Workers Comp Claims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Lawsuits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Writing of checks</a:t>
            </a:r>
          </a:p>
          <a:p>
            <a:pPr algn="l"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This is post-incident correction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286000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Planning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Training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Safety policies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Employee involvement</a:t>
            </a:r>
          </a:p>
          <a:p>
            <a:pPr algn="l"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This is Risk Management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1524000"/>
            <a:ext cx="74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(future)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743" y="1524000"/>
            <a:ext cx="604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(past)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and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do we worry about?</a:t>
            </a:r>
          </a:p>
          <a:p>
            <a:r>
              <a:rPr lang="en-US" dirty="0" smtClean="0"/>
              <a:t>What should we be worrying about?</a:t>
            </a:r>
          </a:p>
          <a:p>
            <a:r>
              <a:rPr lang="en-US" dirty="0" smtClean="0"/>
              <a:t>What should we do INSTEAD of worrying?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Put something interesting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248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Risk and Frequency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>
            <a:off x="1981200" y="4876800"/>
            <a:ext cx="5486400" cy="457200"/>
          </a:xfrm>
          <a:prstGeom prst="rightArrow">
            <a:avLst/>
          </a:prstGeom>
          <a:gradFill flip="none" rotWithShape="1">
            <a:gsLst>
              <a:gs pos="3500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1524000" y="990600"/>
            <a:ext cx="484632" cy="3962400"/>
          </a:xfrm>
          <a:prstGeom prst="downArrow">
            <a:avLst/>
          </a:prstGeom>
          <a:gradFill flip="none" rotWithShape="0">
            <a:gsLst>
              <a:gs pos="1200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Risk</a:t>
            </a:r>
          </a:p>
          <a:p>
            <a:endParaRPr lang="en-US" dirty="0" smtClean="0"/>
          </a:p>
          <a:p>
            <a:r>
              <a:rPr lang="en-US" dirty="0" smtClean="0"/>
              <a:t>Threat </a:t>
            </a:r>
          </a:p>
          <a:p>
            <a:r>
              <a:rPr lang="en-US" dirty="0" smtClean="0"/>
              <a:t>Liability</a:t>
            </a:r>
          </a:p>
          <a:p>
            <a:r>
              <a:rPr lang="en-US" dirty="0" smtClean="0"/>
              <a:t>Danger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334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Frequency</a:t>
            </a:r>
          </a:p>
          <a:p>
            <a:endParaRPr lang="en-US" dirty="0" smtClean="0"/>
          </a:p>
          <a:p>
            <a:r>
              <a:rPr lang="en-US" dirty="0" smtClean="0"/>
              <a:t>How often do we deal with this?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1143000"/>
            <a:ext cx="152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3200400"/>
            <a:ext cx="5486400" cy="153888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000" dirty="0" smtClean="0"/>
              <a:t>Low risk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47800"/>
            <a:ext cx="2971800" cy="1077218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 risk, but</a:t>
            </a:r>
          </a:p>
          <a:p>
            <a:pPr algn="ctr"/>
            <a:r>
              <a:rPr lang="en-US" sz="3200" dirty="0" smtClean="0"/>
              <a:t>High frequency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447800"/>
            <a:ext cx="28194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 risk &amp; </a:t>
            </a:r>
          </a:p>
          <a:p>
            <a:pPr algn="ctr"/>
            <a:r>
              <a:rPr lang="en-US" sz="3200" dirty="0" smtClean="0"/>
              <a:t>low frequency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981200" y="2819400"/>
            <a:ext cx="5562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623315">
            <a:off x="2549544" y="247017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Things that can go wrong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98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5979808" cy="396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time?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D9C3"/>
              </a:clrFrom>
              <a:clrTo>
                <a:srgbClr val="DDD9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1" y="757792"/>
            <a:ext cx="14027358" cy="930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057400" y="1600200"/>
            <a:ext cx="4876800" cy="3048000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645124">
            <a:off x="3129221" y="2850413"/>
            <a:ext cx="4295261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Discretionary time</a:t>
            </a:r>
          </a:p>
        </p:txBody>
      </p:sp>
      <p:sp>
        <p:nvSpPr>
          <p:cNvPr id="11" name="TextBox 10"/>
          <p:cNvSpPr txBox="1"/>
          <p:nvPr/>
        </p:nvSpPr>
        <p:spPr>
          <a:xfrm rot="19645124">
            <a:off x="1187721" y="2137107"/>
            <a:ext cx="4759126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 discretionary time</a:t>
            </a:r>
          </a:p>
          <a:p>
            <a:pPr algn="ctr"/>
            <a:endParaRPr lang="en-US" sz="4000" dirty="0" smtClean="0"/>
          </a:p>
        </p:txBody>
      </p:sp>
      <p:sp>
        <p:nvSpPr>
          <p:cNvPr id="9" name="Oval 8"/>
          <p:cNvSpPr/>
          <p:nvPr/>
        </p:nvSpPr>
        <p:spPr>
          <a:xfrm rot="19694255">
            <a:off x="722679" y="1765080"/>
            <a:ext cx="5554121" cy="160907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luxury of time</a:t>
            </a:r>
          </a:p>
          <a:p>
            <a:r>
              <a:rPr lang="en-US" dirty="0" smtClean="0"/>
              <a:t>Discussion of situational assessment</a:t>
            </a:r>
          </a:p>
          <a:p>
            <a:r>
              <a:rPr lang="en-US" dirty="0" smtClean="0"/>
              <a:t>Identify or develop resources</a:t>
            </a:r>
          </a:p>
          <a:p>
            <a:r>
              <a:rPr lang="en-US" dirty="0" smtClean="0"/>
              <a:t>Debate options for action</a:t>
            </a:r>
          </a:p>
          <a:p>
            <a:r>
              <a:rPr lang="en-US" dirty="0" smtClean="0"/>
              <a:t>Document and share information</a:t>
            </a:r>
          </a:p>
          <a:p>
            <a:r>
              <a:rPr lang="en-US" dirty="0" smtClean="0"/>
              <a:t>Framework for training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133600"/>
            <a:ext cx="43434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We must go back to the opening quote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2971800"/>
            <a:ext cx="8153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battle</a:t>
            </a:r>
            <a:r>
              <a:rPr kumimoji="0" lang="en-US" sz="7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 survives first contact     with the enemy</a:t>
            </a:r>
            <a:r>
              <a:rPr kumimoji="0" lang="en-US" sz="7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3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sz="3800" dirty="0" smtClean="0"/>
              <a:t>Field Marshal </a:t>
            </a:r>
            <a:r>
              <a:rPr lang="en-US" sz="3800" dirty="0" err="1" smtClean="0"/>
              <a:t>Helmuth</a:t>
            </a:r>
            <a:r>
              <a:rPr lang="en-US" sz="3800" dirty="0" smtClean="0"/>
              <a:t> Karl Bernhard Graf von </a:t>
            </a:r>
            <a:r>
              <a:rPr lang="en-US" sz="3800" dirty="0" err="1" smtClean="0"/>
              <a:t>Moltke</a:t>
            </a:r>
            <a:r>
              <a:rPr lang="en-US" sz="3800" dirty="0" smtClean="0"/>
              <a:t>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362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Impossible to plan for every situation</a:t>
            </a:r>
          </a:p>
          <a:p>
            <a:r>
              <a:rPr lang="en-US" dirty="0" smtClean="0"/>
              <a:t>Would not want to anyhow</a:t>
            </a:r>
          </a:p>
          <a:p>
            <a:r>
              <a:rPr lang="en-US" dirty="0" smtClean="0"/>
              <a:t>Cumbersome, overcomplicated</a:t>
            </a:r>
          </a:p>
          <a:p>
            <a:r>
              <a:rPr lang="en-US" dirty="0" smtClean="0"/>
              <a:t>Does not incorporate agility, situational awareness</a:t>
            </a:r>
          </a:p>
          <a:p>
            <a:r>
              <a:rPr lang="en-US" dirty="0" smtClean="0"/>
              <a:t>Training in this manner would be detrimental!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FBI thing?</a:t>
            </a:r>
          </a:p>
          <a:p>
            <a:r>
              <a:rPr lang="en-US" dirty="0" smtClean="0"/>
              <a:t>Training was TOO structured</a:t>
            </a:r>
          </a:p>
          <a:p>
            <a:r>
              <a:rPr lang="en-US" dirty="0" smtClean="0"/>
              <a:t>TOO rigid</a:t>
            </a:r>
          </a:p>
          <a:p>
            <a:r>
              <a:rPr lang="en-US" dirty="0" smtClean="0"/>
              <a:t>Did not allow for plan changes in a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dynamic and rapidly evolving environment.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FBI shootout</a:t>
            </a:r>
            <a:br>
              <a:rPr lang="en-US" dirty="0" smtClean="0"/>
            </a:br>
            <a:r>
              <a:rPr lang="en-US" dirty="0" smtClean="0"/>
              <a:t>Miami, Florida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guys, bank robbers</a:t>
            </a:r>
          </a:p>
          <a:p>
            <a:r>
              <a:rPr lang="en-US" dirty="0" smtClean="0"/>
              <a:t>Bad guys had better guns</a:t>
            </a:r>
          </a:p>
          <a:p>
            <a:r>
              <a:rPr lang="en-US" dirty="0" smtClean="0"/>
              <a:t>FBI outnumbered bad guys 8 to 2</a:t>
            </a:r>
          </a:p>
          <a:p>
            <a:r>
              <a:rPr lang="en-US" dirty="0" smtClean="0"/>
              <a:t>Rigid FBI training vs. combat experience in Vietnam</a:t>
            </a:r>
          </a:p>
          <a:p>
            <a:r>
              <a:rPr lang="en-US" dirty="0" smtClean="0"/>
              <a:t>It was a bad day for the FBI.</a:t>
            </a:r>
            <a:endParaRPr lang="en-US" dirty="0"/>
          </a:p>
          <a:p>
            <a:r>
              <a:rPr lang="en-US" dirty="0" smtClean="0"/>
              <a:t>Under extreme stress, people fell back on their </a:t>
            </a:r>
            <a:r>
              <a:rPr lang="en-US" u="sng" dirty="0" smtClean="0"/>
              <a:t>training.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FBI </a:t>
            </a:r>
            <a:r>
              <a:rPr lang="en-US" dirty="0" smtClean="0"/>
              <a:t>shootout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Reloading gun?  Only one way to do it!</a:t>
            </a:r>
          </a:p>
          <a:p>
            <a:r>
              <a:rPr lang="en-US" dirty="0" smtClean="0"/>
              <a:t>Gun stopped working?  Let’s fix it right now!</a:t>
            </a:r>
          </a:p>
          <a:p>
            <a:r>
              <a:rPr lang="en-US" dirty="0" smtClean="0"/>
              <a:t>Keep your work area neat and tidy.</a:t>
            </a:r>
            <a:endParaRPr lang="en-US" dirty="0"/>
          </a:p>
        </p:txBody>
      </p:sp>
      <p:pic>
        <p:nvPicPr>
          <p:cNvPr id="5124" name="Picture 4" descr="http://thegunwriter.blogs.heraldtribune.com/files/2015/06/range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938337"/>
            <a:ext cx="5576897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hegunwriter.blogs.heraldtribune.com/files/2015/06/ak_water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people make decisions for themselves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primary objective in mind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Allow for the unexpected</a:t>
            </a:r>
          </a:p>
          <a:p>
            <a:endParaRPr lang="en-US" dirty="0"/>
          </a:p>
          <a:p>
            <a:r>
              <a:rPr lang="en-US" dirty="0" smtClean="0"/>
              <a:t>In fact…    create the unexpected if you can.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“All-Hazards”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Flexibility is the key</a:t>
            </a:r>
          </a:p>
          <a:p>
            <a:r>
              <a:rPr lang="en-US" dirty="0" smtClean="0"/>
              <a:t>Having the right people in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Handing them resources</a:t>
            </a:r>
            <a:endParaRPr lang="en-US" dirty="0" smtClean="0"/>
          </a:p>
          <a:p>
            <a:r>
              <a:rPr lang="en-US" dirty="0" smtClean="0"/>
              <a:t>Empowering them to make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Giving them tools to communicate in real-time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Bonus points:  Calm leadership during crisis</a:t>
            </a:r>
          </a:p>
        </p:txBody>
      </p:sp>
    </p:spTree>
    <p:extLst>
      <p:ext uri="{BB962C8B-B14F-4D97-AF65-F5344CB8AC3E}">
        <p14:creationId xmlns:p14="http://schemas.microsoft.com/office/powerpoint/2010/main" val="326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“All-Hazards”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Infinitely valuable:</a:t>
            </a:r>
            <a:endParaRPr lang="en-US" dirty="0"/>
          </a:p>
          <a:p>
            <a:r>
              <a:rPr lang="en-US" dirty="0" smtClean="0"/>
              <a:t>Planning with first responders</a:t>
            </a:r>
          </a:p>
          <a:p>
            <a:r>
              <a:rPr lang="en-US" dirty="0" smtClean="0"/>
              <a:t>Coordination with first responders</a:t>
            </a:r>
          </a:p>
          <a:p>
            <a:r>
              <a:rPr lang="en-US" dirty="0" smtClean="0"/>
              <a:t>Training with first responders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Be good public safety customers!  </a:t>
            </a:r>
          </a:p>
          <a:p>
            <a:pPr marL="0" indent="0">
              <a:buNone/>
            </a:pPr>
            <a:r>
              <a:rPr lang="en-US" dirty="0" smtClean="0"/>
              <a:t>                        Make some new friends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me start with a few moments of stand-up comedy generally intended to…</a:t>
            </a:r>
          </a:p>
          <a:p>
            <a:r>
              <a:rPr lang="en-US" dirty="0" smtClean="0"/>
              <a:t>Tell you why I’m </a:t>
            </a:r>
            <a:r>
              <a:rPr lang="en-US" i="1" dirty="0" smtClean="0"/>
              <a:t>marginally</a:t>
            </a:r>
            <a:r>
              <a:rPr lang="en-US" dirty="0" smtClean="0"/>
              <a:t> qualified to talk about this.</a:t>
            </a:r>
          </a:p>
          <a:p>
            <a:r>
              <a:rPr lang="en-US" dirty="0" smtClean="0"/>
              <a:t>Help you manage your *hopefully low* expectations for this session.</a:t>
            </a:r>
          </a:p>
          <a:p>
            <a:r>
              <a:rPr lang="en-US" dirty="0" smtClean="0"/>
              <a:t>And provide some insight into the planning process and how we got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Hey – What about the planning 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scariest things that could happen.</a:t>
            </a:r>
          </a:p>
          <a:p>
            <a:r>
              <a:rPr lang="en-US" dirty="0" smtClean="0"/>
              <a:t>No discretionary time.</a:t>
            </a:r>
            <a:endParaRPr lang="en-US" dirty="0" smtClean="0"/>
          </a:p>
          <a:p>
            <a:r>
              <a:rPr lang="en-US" dirty="0" smtClean="0"/>
              <a:t>Wake up at 3:00 a.m. in cold sweat.</a:t>
            </a:r>
          </a:p>
          <a:p>
            <a:r>
              <a:rPr lang="en-US" dirty="0" smtClean="0"/>
              <a:t>Talk to people, have a meeting.</a:t>
            </a:r>
          </a:p>
          <a:p>
            <a:r>
              <a:rPr lang="en-US" dirty="0" smtClean="0"/>
              <a:t>Seriously.  What would we do.  </a:t>
            </a:r>
          </a:p>
          <a:p>
            <a:r>
              <a:rPr lang="en-US" dirty="0" smtClean="0"/>
              <a:t>What could we do?   Options?</a:t>
            </a:r>
          </a:p>
          <a:p>
            <a:r>
              <a:rPr lang="en-US" dirty="0" smtClean="0"/>
              <a:t>What would police/fire suggest?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Narrowing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some really good options</a:t>
            </a:r>
          </a:p>
          <a:p>
            <a:r>
              <a:rPr lang="en-US" dirty="0" smtClean="0"/>
              <a:t>More than one</a:t>
            </a:r>
          </a:p>
          <a:p>
            <a:r>
              <a:rPr lang="en-US" dirty="0" smtClean="0"/>
              <a:t>Leave plan open to other options</a:t>
            </a:r>
          </a:p>
          <a:p>
            <a:r>
              <a:rPr lang="en-US" dirty="0" smtClean="0"/>
              <a:t>First line supervisors are the glue, so get them involved at ground level.</a:t>
            </a:r>
          </a:p>
          <a:p>
            <a:r>
              <a:rPr lang="en-US" dirty="0" smtClean="0"/>
              <a:t>Less is more</a:t>
            </a:r>
          </a:p>
          <a:p>
            <a:r>
              <a:rPr lang="en-US" dirty="0" smtClean="0"/>
              <a:t>Tabletop exercises, </a:t>
            </a:r>
            <a:r>
              <a:rPr lang="en-US" b="1" i="1" dirty="0" err="1" smtClean="0"/>
              <a:t>Gedankenexperiment</a:t>
            </a:r>
            <a:endParaRPr lang="en-US" b="1" i="1" dirty="0" smtClean="0"/>
          </a:p>
          <a:p>
            <a:r>
              <a:rPr lang="en-US" dirty="0" smtClean="0"/>
              <a:t>Red team</a:t>
            </a:r>
          </a:p>
        </p:txBody>
      </p:sp>
    </p:spTree>
    <p:extLst>
      <p:ext uri="{BB962C8B-B14F-4D97-AF65-F5344CB8AC3E}">
        <p14:creationId xmlns:p14="http://schemas.microsoft.com/office/powerpoint/2010/main" val="21379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Firming up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Plan covers 80%-90% of what could happen</a:t>
            </a:r>
          </a:p>
          <a:p>
            <a:r>
              <a:rPr lang="en-US" dirty="0" smtClean="0"/>
              <a:t>Be really creative</a:t>
            </a:r>
          </a:p>
          <a:p>
            <a:r>
              <a:rPr lang="en-US" dirty="0" smtClean="0"/>
              <a:t>Don’t freak out, you have time</a:t>
            </a:r>
          </a:p>
          <a:p>
            <a:r>
              <a:rPr lang="en-US" dirty="0" smtClean="0"/>
              <a:t>Now</a:t>
            </a:r>
          </a:p>
          <a:p>
            <a:r>
              <a:rPr lang="en-US" dirty="0" smtClean="0"/>
              <a:t>You won’t later</a:t>
            </a:r>
          </a:p>
          <a:p>
            <a:r>
              <a:rPr lang="en-US" dirty="0" smtClean="0"/>
              <a:t>No sticking head in sand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5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Columbia Space Shuttle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geek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Are people just relegated to crossing their fingers and hoping for the best?"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-Bob </a:t>
            </a:r>
            <a:r>
              <a:rPr lang="en-US" dirty="0"/>
              <a:t>Daugherty</a:t>
            </a:r>
            <a:endParaRPr lang="en-US" dirty="0"/>
          </a:p>
        </p:txBody>
      </p:sp>
      <p:pic>
        <p:nvPicPr>
          <p:cNvPr id="3074" name="Picture 2" descr="http://www.biblenews1.com/astrology/pictures/sts-107columbiadebr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15200" cy="62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Firming up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Plan covers 80%-90% of what could happen</a:t>
            </a:r>
          </a:p>
          <a:p>
            <a:r>
              <a:rPr lang="en-US" dirty="0" smtClean="0"/>
              <a:t>Be really creative</a:t>
            </a:r>
          </a:p>
          <a:p>
            <a:r>
              <a:rPr lang="en-US" dirty="0" smtClean="0"/>
              <a:t>Don’t freak out, you have time</a:t>
            </a:r>
          </a:p>
          <a:p>
            <a:r>
              <a:rPr lang="en-US" dirty="0" smtClean="0"/>
              <a:t>Now</a:t>
            </a:r>
          </a:p>
          <a:p>
            <a:r>
              <a:rPr lang="en-US" dirty="0" smtClean="0"/>
              <a:t>You won’t later</a:t>
            </a:r>
          </a:p>
          <a:p>
            <a:r>
              <a:rPr lang="en-US" dirty="0" smtClean="0"/>
              <a:t>No sticking head in sand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0078823">
            <a:off x="4384596" y="4381691"/>
            <a:ext cx="4647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Partnership with first responders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 rot="20078823">
            <a:off x="5437472" y="2811068"/>
            <a:ext cx="370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Accessibility</a:t>
            </a:r>
            <a:endParaRPr lang="en-US" sz="4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054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it simple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7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</a:t>
            </a:r>
            <a:r>
              <a:rPr lang="en-US" dirty="0" smtClean="0"/>
              <a:t>&amp;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Get supervisors on board</a:t>
            </a:r>
          </a:p>
          <a:p>
            <a:r>
              <a:rPr lang="en-US" dirty="0" smtClean="0"/>
              <a:t>Communicate</a:t>
            </a:r>
          </a:p>
          <a:p>
            <a:r>
              <a:rPr lang="en-US" dirty="0" err="1" smtClean="0"/>
              <a:t>Overcommunicate</a:t>
            </a:r>
            <a:r>
              <a:rPr lang="en-US" dirty="0" smtClean="0"/>
              <a:t> – multiple channels</a:t>
            </a:r>
          </a:p>
          <a:p>
            <a:r>
              <a:rPr lang="en-US" dirty="0" smtClean="0"/>
              <a:t>Practice (announced)</a:t>
            </a:r>
          </a:p>
          <a:p>
            <a:r>
              <a:rPr lang="en-US" dirty="0" smtClean="0"/>
              <a:t>Practice (surprise)</a:t>
            </a:r>
          </a:p>
          <a:p>
            <a:r>
              <a:rPr lang="en-US" dirty="0" smtClean="0"/>
              <a:t>Repeat, reinforce</a:t>
            </a:r>
          </a:p>
          <a:p>
            <a:r>
              <a:rPr lang="en-US" dirty="0" smtClean="0"/>
              <a:t>Plans and training must evolve</a:t>
            </a:r>
          </a:p>
          <a:p>
            <a:r>
              <a:rPr lang="en-US" dirty="0" smtClean="0"/>
              <a:t>Don’t stick with a bad plan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 until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Fire</a:t>
            </a:r>
          </a:p>
          <a:p>
            <a:r>
              <a:rPr lang="en-US" dirty="0" smtClean="0"/>
              <a:t>Severe weather</a:t>
            </a:r>
          </a:p>
          <a:p>
            <a:r>
              <a:rPr lang="en-US" dirty="0" smtClean="0"/>
              <a:t>Environmental threat – </a:t>
            </a:r>
            <a:r>
              <a:rPr lang="en-US" dirty="0" err="1" smtClean="0"/>
              <a:t>HazCom</a:t>
            </a:r>
            <a:endParaRPr lang="en-US" dirty="0" smtClean="0"/>
          </a:p>
          <a:p>
            <a:r>
              <a:rPr lang="en-US" dirty="0" smtClean="0"/>
              <a:t>Mass casualty</a:t>
            </a:r>
          </a:p>
          <a:p>
            <a:r>
              <a:rPr lang="en-US" dirty="0" smtClean="0"/>
              <a:t>Workplace violence</a:t>
            </a:r>
          </a:p>
          <a:p>
            <a:pPr lvl="1"/>
            <a:r>
              <a:rPr lang="en-US" dirty="0" smtClean="0"/>
              <a:t>Aimed at specific employee</a:t>
            </a:r>
          </a:p>
          <a:p>
            <a:pPr lvl="1"/>
            <a:r>
              <a:rPr lang="en-US" dirty="0" smtClean="0"/>
              <a:t>Angry employee </a:t>
            </a:r>
          </a:p>
          <a:p>
            <a:pPr lvl="1"/>
            <a:r>
              <a:rPr lang="en-US" dirty="0" smtClean="0"/>
              <a:t>Other unthinkable things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3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thoughts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shooter</a:t>
            </a:r>
          </a:p>
          <a:p>
            <a:r>
              <a:rPr lang="en-US" dirty="0" smtClean="0"/>
              <a:t>Worst case scenario</a:t>
            </a:r>
          </a:p>
          <a:p>
            <a:r>
              <a:rPr lang="en-US" dirty="0" smtClean="0"/>
              <a:t>No one single solution</a:t>
            </a:r>
          </a:p>
          <a:p>
            <a:r>
              <a:rPr lang="en-US" dirty="0" smtClean="0"/>
              <a:t>Training materials</a:t>
            </a:r>
          </a:p>
          <a:p>
            <a:pPr lvl="1"/>
            <a:r>
              <a:rPr lang="en-US" dirty="0" smtClean="0"/>
              <a:t>Run, hide, fight video</a:t>
            </a:r>
          </a:p>
          <a:p>
            <a:pPr lvl="1"/>
            <a:r>
              <a:rPr lang="en-US" dirty="0" smtClean="0"/>
              <a:t>Individual course of action</a:t>
            </a:r>
          </a:p>
          <a:p>
            <a:pPr lvl="1"/>
            <a:r>
              <a:rPr lang="en-US" dirty="0" smtClean="0"/>
              <a:t>Communication with police</a:t>
            </a:r>
          </a:p>
          <a:p>
            <a:pPr lvl="1"/>
            <a:r>
              <a:rPr lang="en-US" dirty="0"/>
              <a:t>Google “</a:t>
            </a:r>
            <a:r>
              <a:rPr lang="en-US" dirty="0" err="1"/>
              <a:t>dhs</a:t>
            </a:r>
            <a:r>
              <a:rPr lang="en-US" dirty="0"/>
              <a:t> active shooter how to </a:t>
            </a:r>
            <a:r>
              <a:rPr lang="en-US" dirty="0" smtClean="0"/>
              <a:t>respond”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vgortner@mortonarb.org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630-725-2099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10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planning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2667000"/>
            <a:ext cx="8153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Failing to plan is planning to fail.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Alan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Lakein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planning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2667000"/>
            <a:ext cx="8153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battle</a:t>
            </a:r>
            <a:r>
              <a:rPr kumimoji="0" lang="en-US" sz="7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 survives first contact     with the enemy</a:t>
            </a:r>
            <a:r>
              <a:rPr kumimoji="0" lang="en-US" sz="7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3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sz="3800" dirty="0" smtClean="0"/>
              <a:t>Field Marshal </a:t>
            </a:r>
            <a:r>
              <a:rPr lang="en-US" sz="3800" dirty="0" err="1" smtClean="0"/>
              <a:t>Helmuth</a:t>
            </a:r>
            <a:r>
              <a:rPr lang="en-US" sz="3800" dirty="0" smtClean="0"/>
              <a:t> Karl Bernhard Graf von </a:t>
            </a:r>
            <a:r>
              <a:rPr lang="en-US" sz="3800" dirty="0" err="1" smtClean="0"/>
              <a:t>Moltke</a:t>
            </a:r>
            <a:r>
              <a:rPr lang="en-US" sz="3800" dirty="0" smtClean="0"/>
              <a:t>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planning</a:t>
            </a:r>
            <a:endParaRPr lang="en-US" dirty="0"/>
          </a:p>
        </p:txBody>
      </p:sp>
      <p:pic>
        <p:nvPicPr>
          <p:cNvPr id="2050" name="Picture 2" descr="Plans, Dwight D Eisenh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4953000"/>
            <a:ext cx="3048000" cy="609600"/>
          </a:xfrm>
          <a:prstGeom prst="rect">
            <a:avLst/>
          </a:prstGeom>
          <a:solidFill>
            <a:srgbClr val="1D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4038600"/>
            <a:ext cx="1143000" cy="609600"/>
          </a:xfrm>
          <a:prstGeom prst="rect">
            <a:avLst/>
          </a:prstGeom>
          <a:solidFill>
            <a:srgbClr val="1D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3886200"/>
            <a:ext cx="1005840" cy="533400"/>
          </a:xfrm>
          <a:prstGeom prst="rect">
            <a:avLst/>
          </a:prstGeom>
          <a:solidFill>
            <a:srgbClr val="1D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planning</a:t>
            </a:r>
            <a:endParaRPr lang="en-US" dirty="0"/>
          </a:p>
        </p:txBody>
      </p:sp>
      <p:pic>
        <p:nvPicPr>
          <p:cNvPr id="4" name="Picture 2" descr="Plans, Ball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64" y="1371600"/>
            <a:ext cx="6367236" cy="47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Emergencies can be stressful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                          (get outside!)</a:t>
            </a:r>
          </a:p>
          <a:p>
            <a:r>
              <a:rPr lang="en-US" dirty="0" smtClean="0"/>
              <a:t>Severe weather          (get inside!)</a:t>
            </a:r>
          </a:p>
          <a:p>
            <a:r>
              <a:rPr lang="en-US" dirty="0" smtClean="0"/>
              <a:t>Flooding                          (get some towels!)</a:t>
            </a:r>
          </a:p>
          <a:p>
            <a:r>
              <a:rPr lang="en-US" dirty="0" smtClean="0"/>
              <a:t>Armed bad person            (get….    invisible!)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High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Eustress – good stress, appropriate, beneficial,    and not boring.</a:t>
            </a:r>
          </a:p>
          <a:p>
            <a:r>
              <a:rPr lang="en-US" dirty="0" smtClean="0"/>
              <a:t>Stress </a:t>
            </a:r>
            <a:r>
              <a:rPr lang="en-US" dirty="0" smtClean="0"/>
              <a:t>levels?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A </a:t>
            </a:r>
            <a:r>
              <a:rPr lang="en-US" dirty="0" smtClean="0"/>
              <a:t>little more can be </a:t>
            </a:r>
            <a:r>
              <a:rPr lang="en-US" dirty="0" smtClean="0"/>
              <a:t>good.</a:t>
            </a:r>
            <a:endParaRPr lang="en-US" dirty="0" smtClean="0"/>
          </a:p>
          <a:p>
            <a:r>
              <a:rPr lang="en-US" dirty="0" smtClean="0"/>
              <a:t>Situational awareness</a:t>
            </a:r>
          </a:p>
          <a:p>
            <a:r>
              <a:rPr lang="en-US" dirty="0" smtClean="0"/>
              <a:t>Stress beyond your capacity to deal with what is happening! </a:t>
            </a:r>
            <a:endParaRPr lang="en-US" dirty="0"/>
          </a:p>
        </p:txBody>
      </p:sp>
      <p:pic>
        <p:nvPicPr>
          <p:cNvPr id="3074" name="Picture 2" descr="http://36readyblog.files.wordpress.com/2012/05/chart-situational-awarene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9051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1111</Words>
  <Application>Microsoft Office PowerPoint</Application>
  <PresentationFormat>On-screen Show (4:3)</PresentationFormat>
  <Paragraphs>257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Emergency Planning                                      - An All Purpose Guide -</vt:lpstr>
      <vt:lpstr>Opening Slide</vt:lpstr>
      <vt:lpstr>Emergency Planning</vt:lpstr>
      <vt:lpstr>The value of planning</vt:lpstr>
      <vt:lpstr>The value of planning</vt:lpstr>
      <vt:lpstr>The value of planning</vt:lpstr>
      <vt:lpstr>The value of planning</vt:lpstr>
      <vt:lpstr>Emergencies can be stressful</vt:lpstr>
      <vt:lpstr>High Stress</vt:lpstr>
      <vt:lpstr>Physiological effects of stress</vt:lpstr>
      <vt:lpstr>When to train, how to train?</vt:lpstr>
      <vt:lpstr>FBI shootout Miami, Florida 1986</vt:lpstr>
      <vt:lpstr>Where did they go wrong?</vt:lpstr>
      <vt:lpstr>wait</vt:lpstr>
      <vt:lpstr>The Morton Arboretum</vt:lpstr>
      <vt:lpstr>Naperville Police Department </vt:lpstr>
      <vt:lpstr>Gordon Graham</vt:lpstr>
      <vt:lpstr>PowerPoint Presentation</vt:lpstr>
      <vt:lpstr>Risk and Frequency</vt:lpstr>
      <vt:lpstr>Risk and Frequency</vt:lpstr>
      <vt:lpstr>What about time?</vt:lpstr>
      <vt:lpstr>Emergency Planning</vt:lpstr>
      <vt:lpstr>Planning and Training</vt:lpstr>
      <vt:lpstr>Planning and Training</vt:lpstr>
      <vt:lpstr>FBI shootout Miami, Florida 1986</vt:lpstr>
      <vt:lpstr>FBI shootout</vt:lpstr>
      <vt:lpstr>Flexibility</vt:lpstr>
      <vt:lpstr>The “All-Hazards” Plan</vt:lpstr>
      <vt:lpstr>The “All-Hazards” Plan</vt:lpstr>
      <vt:lpstr>Hey – What about the planning part?</vt:lpstr>
      <vt:lpstr>Narrowing the plan</vt:lpstr>
      <vt:lpstr>Firming up the plan</vt:lpstr>
      <vt:lpstr>Columbia Space Shuttle</vt:lpstr>
      <vt:lpstr>Firming up the plan</vt:lpstr>
      <vt:lpstr>Communication &amp; Training</vt:lpstr>
      <vt:lpstr>Repeat until done</vt:lpstr>
      <vt:lpstr>Some thoughts about…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VGortner</dc:creator>
  <cp:lastModifiedBy>VGortner</cp:lastModifiedBy>
  <cp:revision>91</cp:revision>
  <dcterms:created xsi:type="dcterms:W3CDTF">2016-02-23T18:20:25Z</dcterms:created>
  <dcterms:modified xsi:type="dcterms:W3CDTF">2016-02-25T17:44:47Z</dcterms:modified>
</cp:coreProperties>
</file>