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0" r:id="rId2"/>
    <p:sldId id="269" r:id="rId3"/>
    <p:sldId id="267" r:id="rId4"/>
    <p:sldId id="268" r:id="rId5"/>
    <p:sldId id="272" r:id="rId6"/>
    <p:sldId id="257" r:id="rId7"/>
    <p:sldId id="260" r:id="rId8"/>
    <p:sldId id="258" r:id="rId9"/>
    <p:sldId id="271" r:id="rId10"/>
    <p:sldId id="266"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4EF79-B0E7-8844-A68C-1B091BC17D43}" type="datetimeFigureOut">
              <a:rPr lang="en-US" smtClean="0"/>
              <a:t>4/4/16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14351C-8088-2E4E-A08A-F4604647C803}" type="slidenum">
              <a:rPr lang="en-US" smtClean="0"/>
              <a:t>‹#›</a:t>
            </a:fld>
            <a:endParaRPr lang="en-US"/>
          </a:p>
        </p:txBody>
      </p:sp>
    </p:spTree>
    <p:extLst>
      <p:ext uri="{BB962C8B-B14F-4D97-AF65-F5344CB8AC3E}">
        <p14:creationId xmlns:p14="http://schemas.microsoft.com/office/powerpoint/2010/main" val="2972486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1</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10</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a:t>
            </a:r>
            <a:r>
              <a:rPr lang="en-US" baseline="0" dirty="0" smtClean="0"/>
              <a:t> autism is it’s own culture. For all of us, our behaviors are like an iceberg. What we see, the observable behavior, only a small part. What causes that behavior is unseen, below the waterline. For me, right now, what could be causing some of my behaviors might be sleep excitement at being in CA instead of freezing cold Chicago…sleep depravation from </a:t>
            </a:r>
            <a:r>
              <a:rPr lang="en-US" baseline="0" dirty="0" err="1" smtClean="0"/>
              <a:t>havign</a:t>
            </a:r>
            <a:r>
              <a:rPr lang="en-US" baseline="0" dirty="0" smtClean="0"/>
              <a:t> a 4 month old…for a person with autism, this is no different. Only more complex. Beneath their water line…</a:t>
            </a:r>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11</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2</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3</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4</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5</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6</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CRICKET.</a:t>
            </a:r>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7</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expect certain</a:t>
            </a:r>
            <a:r>
              <a:rPr lang="en-US" baseline="0" dirty="0" smtClean="0"/>
              <a:t> behaviors from an individual with autism, and don’t get them, we should consider why. Is it that the individual won’t do what we’re asking out of defiance, tiredness, </a:t>
            </a:r>
            <a:r>
              <a:rPr lang="en-US" baseline="0" dirty="0" err="1" smtClean="0"/>
              <a:t>etc</a:t>
            </a:r>
            <a:r>
              <a:rPr lang="en-US" baseline="0" dirty="0" smtClean="0"/>
              <a:t> – the things we all have under the waterline, or is it that they can’t do what we are asking because of something caused by their autism – rigidity for routine, obsessiveness, compulsivity, sensory overload…this is an exercise we do with educators at our trainings…</a:t>
            </a:r>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8</a:t>
            </a:fld>
            <a:endParaRPr lang="en-US"/>
          </a:p>
        </p:txBody>
      </p:sp>
    </p:spTree>
    <p:extLst>
      <p:ext uri="{BB962C8B-B14F-4D97-AF65-F5344CB8AC3E}">
        <p14:creationId xmlns:p14="http://schemas.microsoft.com/office/powerpoint/2010/main" val="399502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expect certain</a:t>
            </a:r>
            <a:r>
              <a:rPr lang="en-US" baseline="0" dirty="0" smtClean="0"/>
              <a:t> behaviors from an individual with autism, and don’t get them, we should consider why. Is it that the individual won’t do what we’re asking out of defiance, tiredness, </a:t>
            </a:r>
            <a:r>
              <a:rPr lang="en-US" baseline="0" dirty="0" err="1" smtClean="0"/>
              <a:t>etc</a:t>
            </a:r>
            <a:r>
              <a:rPr lang="en-US" baseline="0" dirty="0" smtClean="0"/>
              <a:t> – the things we all have under the waterline, or is it that they can’t do what we are asking because of something caused by their autism – rigidity for routine, obsessiveness, compulsivity, sensory overload…this is an exercise we do with educators at our trainings…</a:t>
            </a:r>
            <a:endParaRPr lang="en-US" dirty="0"/>
          </a:p>
        </p:txBody>
      </p:sp>
      <p:sp>
        <p:nvSpPr>
          <p:cNvPr id="4" name="Slide Number Placeholder 3"/>
          <p:cNvSpPr>
            <a:spLocks noGrp="1"/>
          </p:cNvSpPr>
          <p:nvPr>
            <p:ph type="sldNum" sz="quarter" idx="10"/>
          </p:nvPr>
        </p:nvSpPr>
        <p:spPr/>
        <p:txBody>
          <a:bodyPr/>
          <a:lstStyle/>
          <a:p>
            <a:fld id="{19660919-D981-BE40-8706-2D45EDD8CB9B}" type="slidenum">
              <a:rPr lang="en-US" smtClean="0"/>
              <a:t>9</a:t>
            </a:fld>
            <a:endParaRPr lang="en-US"/>
          </a:p>
        </p:txBody>
      </p:sp>
    </p:spTree>
    <p:extLst>
      <p:ext uri="{BB962C8B-B14F-4D97-AF65-F5344CB8AC3E}">
        <p14:creationId xmlns:p14="http://schemas.microsoft.com/office/powerpoint/2010/main" val="399502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F305A2-776E-AF4A-AB94-E0D8DB5868D1}"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73248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F305A2-776E-AF4A-AB94-E0D8DB5868D1}"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35368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F305A2-776E-AF4A-AB94-E0D8DB5868D1}"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15616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F305A2-776E-AF4A-AB94-E0D8DB5868D1}"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27639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F305A2-776E-AF4A-AB94-E0D8DB5868D1}"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58481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F305A2-776E-AF4A-AB94-E0D8DB5868D1}"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178646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F305A2-776E-AF4A-AB94-E0D8DB5868D1}" type="datetimeFigureOut">
              <a:rPr lang="en-US" smtClean="0"/>
              <a:t>4/4/16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00586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F305A2-776E-AF4A-AB94-E0D8DB5868D1}" type="datetimeFigureOut">
              <a:rPr lang="en-US" smtClean="0"/>
              <a:t>4/4/16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82108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305A2-776E-AF4A-AB94-E0D8DB5868D1}" type="datetimeFigureOut">
              <a:rPr lang="en-US" smtClean="0"/>
              <a:t>4/4/16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1322508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F305A2-776E-AF4A-AB94-E0D8DB5868D1}"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46937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F305A2-776E-AF4A-AB94-E0D8DB5868D1}"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731D-4519-9A4B-86AF-86511C6BB4AA}" type="slidenum">
              <a:rPr lang="en-US" smtClean="0"/>
              <a:t>‹#›</a:t>
            </a:fld>
            <a:endParaRPr lang="en-US"/>
          </a:p>
        </p:txBody>
      </p:sp>
    </p:spTree>
    <p:extLst>
      <p:ext uri="{BB962C8B-B14F-4D97-AF65-F5344CB8AC3E}">
        <p14:creationId xmlns:p14="http://schemas.microsoft.com/office/powerpoint/2010/main" val="2290632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305A2-776E-AF4A-AB94-E0D8DB5868D1}" type="datetimeFigureOut">
              <a:rPr lang="en-US" smtClean="0"/>
              <a:t>4/4/16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0731D-4519-9A4B-86AF-86511C6BB4AA}" type="slidenum">
              <a:rPr lang="en-US" smtClean="0"/>
              <a:t>‹#›</a:t>
            </a:fld>
            <a:endParaRPr lang="en-US"/>
          </a:p>
        </p:txBody>
      </p:sp>
    </p:spTree>
    <p:extLst>
      <p:ext uri="{BB962C8B-B14F-4D97-AF65-F5344CB8AC3E}">
        <p14:creationId xmlns:p14="http://schemas.microsoft.com/office/powerpoint/2010/main" val="240923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50" y="1010978"/>
            <a:ext cx="8737110" cy="4541934"/>
          </a:xfrm>
        </p:spPr>
        <p:txBody>
          <a:bodyPr>
            <a:normAutofit/>
          </a:bodyPr>
          <a:lstStyle/>
          <a:p>
            <a:pPr algn="l"/>
            <a:r>
              <a:rPr lang="en-US" sz="5400" dirty="0" smtClean="0">
                <a:latin typeface="+mn-lt"/>
                <a:cs typeface="Avenir Medium"/>
              </a:rPr>
              <a:t>Twenty minutes of autism.</a:t>
            </a:r>
            <a:r>
              <a:rPr lang="en-US" dirty="0" smtClean="0">
                <a:latin typeface="+mn-lt"/>
                <a:cs typeface="Avenir Medium"/>
              </a:rPr>
              <a:t/>
            </a:r>
            <a:br>
              <a:rPr lang="en-US" dirty="0" smtClean="0">
                <a:latin typeface="+mn-lt"/>
                <a:cs typeface="Avenir Medium"/>
              </a:rPr>
            </a:br>
            <a:r>
              <a:rPr lang="en-US" dirty="0" smtClean="0">
                <a:latin typeface="+mn-lt"/>
                <a:cs typeface="Avenir Medium"/>
              </a:rPr>
              <a:t>	what it means.</a:t>
            </a:r>
            <a:br>
              <a:rPr lang="en-US" dirty="0" smtClean="0">
                <a:latin typeface="+mn-lt"/>
                <a:cs typeface="Avenir Medium"/>
              </a:rPr>
            </a:br>
            <a:r>
              <a:rPr lang="en-US" dirty="0" smtClean="0">
                <a:latin typeface="+mn-lt"/>
                <a:cs typeface="Avenir Medium"/>
              </a:rPr>
              <a:t>	what it really means.</a:t>
            </a:r>
            <a:br>
              <a:rPr lang="en-US" dirty="0" smtClean="0">
                <a:latin typeface="+mn-lt"/>
                <a:cs typeface="Avenir Medium"/>
              </a:rPr>
            </a:br>
            <a:r>
              <a:rPr lang="en-US" dirty="0" smtClean="0">
                <a:latin typeface="+mn-lt"/>
                <a:cs typeface="Avenir Medium"/>
              </a:rPr>
              <a:t>	how you can help.</a:t>
            </a:r>
            <a:br>
              <a:rPr lang="en-US" dirty="0" smtClean="0">
                <a:latin typeface="+mn-lt"/>
                <a:cs typeface="Avenir Medium"/>
              </a:rPr>
            </a:br>
            <a:endParaRPr lang="en-US" dirty="0">
              <a:latin typeface="+mn-lt"/>
              <a:cs typeface="Avenir Medium"/>
            </a:endParaRPr>
          </a:p>
        </p:txBody>
      </p:sp>
      <p:sp>
        <p:nvSpPr>
          <p:cNvPr id="4" name="Round Same Side Corner Rectangle 3"/>
          <p:cNvSpPr/>
          <p:nvPr/>
        </p:nvSpPr>
        <p:spPr>
          <a:xfrm rot="16200000">
            <a:off x="5135899" y="2541840"/>
            <a:ext cx="1356187" cy="6974067"/>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92460" y="54560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rgbClr val="FFFFFF"/>
                </a:solidFill>
                <a:latin typeface="Avenir Medium"/>
                <a:cs typeface="Avenir Medium"/>
              </a:rPr>
              <a:t>Katie Hench, Infiniteach</a:t>
            </a:r>
            <a:endParaRPr lang="en-US" dirty="0">
              <a:solidFill>
                <a:srgbClr val="FFFFFF"/>
              </a:solidFill>
              <a:latin typeface="Avenir Medium"/>
              <a:cs typeface="Avenir Medium"/>
            </a:endParaRPr>
          </a:p>
        </p:txBody>
      </p:sp>
    </p:spTree>
    <p:extLst>
      <p:ext uri="{BB962C8B-B14F-4D97-AF65-F5344CB8AC3E}">
        <p14:creationId xmlns:p14="http://schemas.microsoft.com/office/powerpoint/2010/main" val="6046143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683329" y="3078996"/>
            <a:ext cx="2465917" cy="4033760"/>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050" y="1183584"/>
            <a:ext cx="9750355" cy="2293192"/>
          </a:xfrm>
        </p:spPr>
        <p:txBody>
          <a:bodyPr>
            <a:normAutofit/>
          </a:bodyPr>
          <a:lstStyle/>
          <a:p>
            <a:pPr algn="l">
              <a:lnSpc>
                <a:spcPct val="120000"/>
              </a:lnSpc>
            </a:pPr>
            <a:r>
              <a:rPr lang="en-US" dirty="0" smtClean="0">
                <a:latin typeface="+mn-lt"/>
                <a:cs typeface="Helvetica Neue Thin"/>
              </a:rPr>
              <a:t>So how can </a:t>
            </a:r>
            <a:r>
              <a:rPr lang="en-US" b="1" i="1" dirty="0" smtClean="0">
                <a:latin typeface="+mn-lt"/>
                <a:cs typeface="Helvetica Neue Thin"/>
              </a:rPr>
              <a:t>you</a:t>
            </a:r>
            <a:r>
              <a:rPr lang="en-US" dirty="0" smtClean="0">
                <a:latin typeface="+mn-lt"/>
                <a:cs typeface="Helvetica Neue Thin"/>
              </a:rPr>
              <a:t> help?</a:t>
            </a:r>
            <a:br>
              <a:rPr lang="en-US" dirty="0" smtClean="0">
                <a:latin typeface="+mn-lt"/>
                <a:cs typeface="Helvetica Neue Thin"/>
              </a:rPr>
            </a:br>
            <a:endParaRPr lang="en-US" sz="3200" dirty="0">
              <a:latin typeface="+mn-lt"/>
              <a:cs typeface="Helvetica Neue Thin"/>
            </a:endParaRPr>
          </a:p>
        </p:txBody>
      </p:sp>
      <p:sp>
        <p:nvSpPr>
          <p:cNvPr id="5" name="Rectangle 4"/>
          <p:cNvSpPr/>
          <p:nvPr/>
        </p:nvSpPr>
        <p:spPr>
          <a:xfrm>
            <a:off x="24660" y="4018451"/>
            <a:ext cx="3785340" cy="2708434"/>
          </a:xfrm>
          <a:prstGeom prst="rect">
            <a:avLst/>
          </a:prstGeom>
        </p:spPr>
        <p:txBody>
          <a:bodyPr wrap="square">
            <a:spAutoFit/>
          </a:bodyPr>
          <a:lstStyle/>
          <a:p>
            <a:pPr marL="457200" indent="-457200">
              <a:spcAft>
                <a:spcPts val="1200"/>
              </a:spcAft>
              <a:buFont typeface="Arial"/>
              <a:buChar char="•"/>
            </a:pPr>
            <a:r>
              <a:rPr lang="en-US" sz="2800" dirty="0" smtClean="0">
                <a:solidFill>
                  <a:schemeClr val="bg1"/>
                </a:solidFill>
                <a:cs typeface="Helvetica Neue Thin"/>
              </a:rPr>
              <a:t>Provide structured, visual supports</a:t>
            </a:r>
          </a:p>
          <a:p>
            <a:pPr marL="457200" indent="-457200">
              <a:spcAft>
                <a:spcPts val="1200"/>
              </a:spcAft>
              <a:buFont typeface="Arial"/>
              <a:buChar char="•"/>
            </a:pPr>
            <a:r>
              <a:rPr lang="en-US" sz="2800" dirty="0" smtClean="0">
                <a:solidFill>
                  <a:schemeClr val="bg1"/>
                </a:solidFill>
                <a:cs typeface="Helvetica Neue Thin"/>
              </a:rPr>
              <a:t>Offer sensory options</a:t>
            </a:r>
          </a:p>
          <a:p>
            <a:pPr marL="457200" indent="-457200">
              <a:spcAft>
                <a:spcPts val="1200"/>
              </a:spcAft>
              <a:buFont typeface="Arial"/>
              <a:buChar char="•"/>
            </a:pPr>
            <a:r>
              <a:rPr lang="en-US" sz="2800" dirty="0" smtClean="0">
                <a:solidFill>
                  <a:schemeClr val="bg1"/>
                </a:solidFill>
                <a:cs typeface="Helvetica Neue Thin"/>
              </a:rPr>
              <a:t>Train ALL staff</a:t>
            </a:r>
            <a:endParaRPr lang="en-US" sz="2800" dirty="0" smtClean="0">
              <a:solidFill>
                <a:schemeClr val="bg1"/>
              </a:solidFill>
              <a:cs typeface="Helvetica Neue Thin"/>
            </a:endParaRPr>
          </a:p>
          <a:p>
            <a:pPr marL="457200" indent="-457200">
              <a:spcAft>
                <a:spcPts val="1200"/>
              </a:spcAft>
              <a:buFont typeface="Arial"/>
              <a:buChar char="•"/>
            </a:pPr>
            <a:endParaRPr lang="en-US" sz="2800" dirty="0">
              <a:solidFill>
                <a:schemeClr val="bg1"/>
              </a:solidFill>
              <a:cs typeface="Helvetica Neue Thin"/>
            </a:endParaRPr>
          </a:p>
        </p:txBody>
      </p:sp>
      <p:grpSp>
        <p:nvGrpSpPr>
          <p:cNvPr id="6" name="Group 5"/>
          <p:cNvGrpSpPr/>
          <p:nvPr/>
        </p:nvGrpSpPr>
        <p:grpSpPr>
          <a:xfrm>
            <a:off x="4353444" y="2506651"/>
            <a:ext cx="4396486" cy="4215729"/>
            <a:chOff x="4353444" y="2506651"/>
            <a:chExt cx="4396486" cy="4215729"/>
          </a:xfrm>
        </p:grpSpPr>
        <p:pic>
          <p:nvPicPr>
            <p:cNvPr id="7" name="Picture 6" descr="chipotle ord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444" y="2506651"/>
              <a:ext cx="2086393" cy="4215729"/>
            </a:xfrm>
            <a:prstGeom prst="rect">
              <a:avLst/>
            </a:prstGeom>
          </p:spPr>
        </p:pic>
        <p:pic>
          <p:nvPicPr>
            <p:cNvPr id="8" name="Picture 7" descr="chipotle ord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537" y="2506651"/>
              <a:ext cx="2086393" cy="4215729"/>
            </a:xfrm>
            <a:prstGeom prst="rect">
              <a:avLst/>
            </a:prstGeom>
          </p:spPr>
        </p:pic>
        <p:sp>
          <p:nvSpPr>
            <p:cNvPr id="9" name="Rectangle 8"/>
            <p:cNvSpPr/>
            <p:nvPr/>
          </p:nvSpPr>
          <p:spPr>
            <a:xfrm>
              <a:off x="4524993" y="3094576"/>
              <a:ext cx="1763144" cy="30206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35087" y="3094576"/>
              <a:ext cx="1763144" cy="3020602"/>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1" name="Rectangle 10"/>
            <p:cNvSpPr/>
            <p:nvPr/>
          </p:nvSpPr>
          <p:spPr>
            <a:xfrm>
              <a:off x="4561983" y="3452117"/>
              <a:ext cx="1664507" cy="106029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Now:</a:t>
              </a:r>
            </a:p>
            <a:p>
              <a:pPr algn="ctr"/>
              <a:r>
                <a:rPr lang="en-US" dirty="0" smtClean="0"/>
                <a:t>Coal Mine</a:t>
              </a:r>
            </a:p>
            <a:p>
              <a:pPr algn="ctr"/>
              <a:endParaRPr lang="en-US" dirty="0"/>
            </a:p>
          </p:txBody>
        </p:sp>
        <p:sp>
          <p:nvSpPr>
            <p:cNvPr id="12" name="Rectangle 11"/>
            <p:cNvSpPr/>
            <p:nvPr/>
          </p:nvSpPr>
          <p:spPr>
            <a:xfrm>
              <a:off x="4561983" y="4603165"/>
              <a:ext cx="1664507" cy="1068170"/>
            </a:xfrm>
            <a:prstGeom prst="rect">
              <a:avLst/>
            </a:prstGeom>
            <a:solidFill>
              <a:srgbClr val="E7C65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Next:</a:t>
              </a:r>
            </a:p>
            <a:p>
              <a:pPr algn="ctr"/>
              <a:r>
                <a:rPr lang="en-US" dirty="0" smtClean="0"/>
                <a:t>Bathroom</a:t>
              </a:r>
            </a:p>
            <a:p>
              <a:pPr algn="ctr"/>
              <a:r>
                <a:rPr lang="en-US" dirty="0" smtClean="0"/>
                <a:t> </a:t>
              </a:r>
              <a:endParaRPr lang="en-US" dirty="0"/>
            </a:p>
          </p:txBody>
        </p:sp>
        <p:sp>
          <p:nvSpPr>
            <p:cNvPr id="13" name="Rectangle 12"/>
            <p:cNvSpPr/>
            <p:nvPr/>
          </p:nvSpPr>
          <p:spPr>
            <a:xfrm>
              <a:off x="4561983" y="5774419"/>
              <a:ext cx="1664507" cy="36541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Later:</a:t>
              </a:r>
              <a:endParaRPr lang="en-US" dirty="0"/>
            </a:p>
          </p:txBody>
        </p:sp>
        <p:sp>
          <p:nvSpPr>
            <p:cNvPr id="14" name="Rectangle 13"/>
            <p:cNvSpPr/>
            <p:nvPr/>
          </p:nvSpPr>
          <p:spPr>
            <a:xfrm>
              <a:off x="8007664" y="4845292"/>
              <a:ext cx="504257" cy="485284"/>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713082" y="5281260"/>
              <a:ext cx="345231" cy="332883"/>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96734" y="3180879"/>
              <a:ext cx="1664507" cy="813713"/>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Scavenger Hunt!</a:t>
              </a:r>
            </a:p>
          </p:txBody>
        </p:sp>
        <p:sp>
          <p:nvSpPr>
            <p:cNvPr id="17" name="Rectangle 16"/>
            <p:cNvSpPr/>
            <p:nvPr/>
          </p:nvSpPr>
          <p:spPr>
            <a:xfrm>
              <a:off x="4524994" y="3094576"/>
              <a:ext cx="1763144" cy="238703"/>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My Schedule</a:t>
              </a:r>
            </a:p>
          </p:txBody>
        </p:sp>
        <p:sp>
          <p:nvSpPr>
            <p:cNvPr id="18" name="Rectangle 17"/>
            <p:cNvSpPr/>
            <p:nvPr/>
          </p:nvSpPr>
          <p:spPr>
            <a:xfrm>
              <a:off x="6896734" y="4105553"/>
              <a:ext cx="1664507" cy="283567"/>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Try to Find:</a:t>
              </a:r>
            </a:p>
          </p:txBody>
        </p:sp>
        <p:pic>
          <p:nvPicPr>
            <p:cNvPr id="19" name="Picture 18"/>
            <p:cNvPicPr>
              <a:picLocks noChangeAspect="1"/>
            </p:cNvPicPr>
            <p:nvPr/>
          </p:nvPicPr>
          <p:blipFill>
            <a:blip r:embed="rId4"/>
            <a:stretch>
              <a:fillRect/>
            </a:stretch>
          </p:blipFill>
          <p:spPr>
            <a:xfrm>
              <a:off x="6995118" y="4541907"/>
              <a:ext cx="927503" cy="1084565"/>
            </a:xfrm>
            <a:prstGeom prst="rect">
              <a:avLst/>
            </a:prstGeom>
            <a:ln>
              <a:solidFill>
                <a:schemeClr val="accent1">
                  <a:lumMod val="75000"/>
                </a:schemeClr>
              </a:solidFill>
            </a:ln>
          </p:spPr>
        </p:pic>
        <p:sp>
          <p:nvSpPr>
            <p:cNvPr id="20" name="Rectangle 19"/>
            <p:cNvSpPr/>
            <p:nvPr/>
          </p:nvSpPr>
          <p:spPr>
            <a:xfrm>
              <a:off x="5737746" y="4128498"/>
              <a:ext cx="345231" cy="332883"/>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rotWithShape="1">
          <a:blip r:embed="rId5"/>
          <a:srcRect l="22040" b="57327"/>
          <a:stretch/>
        </p:blipFill>
        <p:spPr>
          <a:xfrm flipH="1">
            <a:off x="6984535" y="5753253"/>
            <a:ext cx="956288" cy="361925"/>
          </a:xfrm>
          <a:prstGeom prst="rect">
            <a:avLst/>
          </a:prstGeom>
          <a:ln>
            <a:solidFill>
              <a:srgbClr val="376092"/>
            </a:solidFill>
          </a:ln>
        </p:spPr>
      </p:pic>
      <p:sp>
        <p:nvSpPr>
          <p:cNvPr id="22" name="Rectangle 21"/>
          <p:cNvSpPr/>
          <p:nvPr/>
        </p:nvSpPr>
        <p:spPr>
          <a:xfrm>
            <a:off x="8018247" y="5907777"/>
            <a:ext cx="504257" cy="200310"/>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1693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rot="16200000">
            <a:off x="4729042" y="2134984"/>
            <a:ext cx="2169901" cy="6974067"/>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 Same Side Corner Rectangle 5"/>
          <p:cNvSpPr/>
          <p:nvPr/>
        </p:nvSpPr>
        <p:spPr>
          <a:xfrm rot="5400000">
            <a:off x="2718243" y="36625"/>
            <a:ext cx="1336396" cy="6974067"/>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80727" y="2892447"/>
            <a:ext cx="5486142" cy="2308324"/>
          </a:xfrm>
          <a:prstGeom prst="rect">
            <a:avLst/>
          </a:prstGeom>
        </p:spPr>
        <p:txBody>
          <a:bodyPr wrap="square">
            <a:spAutoFit/>
          </a:bodyPr>
          <a:lstStyle/>
          <a:p>
            <a:r>
              <a:rPr lang="en-US" sz="3600" dirty="0" smtClean="0">
                <a:solidFill>
                  <a:schemeClr val="bg1"/>
                </a:solidFill>
                <a:cs typeface="Helvetica Neue Thin"/>
              </a:rPr>
              <a:t>Thank you for being autism accessible!</a:t>
            </a:r>
          </a:p>
          <a:p>
            <a:endParaRPr lang="en-US" sz="3600" dirty="0" smtClean="0">
              <a:solidFill>
                <a:schemeClr val="bg1"/>
              </a:solidFill>
              <a:cs typeface="Helvetica Neue Thin"/>
            </a:endParaRPr>
          </a:p>
          <a:p>
            <a:endParaRPr lang="en-US" sz="3600" dirty="0">
              <a:solidFill>
                <a:schemeClr val="bg1"/>
              </a:solidFill>
              <a:cs typeface="Helvetica Neue Thin"/>
            </a:endParaRPr>
          </a:p>
        </p:txBody>
      </p:sp>
      <p:sp>
        <p:nvSpPr>
          <p:cNvPr id="8" name="Rectangle 7"/>
          <p:cNvSpPr/>
          <p:nvPr/>
        </p:nvSpPr>
        <p:spPr>
          <a:xfrm>
            <a:off x="3386440" y="4666793"/>
            <a:ext cx="5486142" cy="1754327"/>
          </a:xfrm>
          <a:prstGeom prst="rect">
            <a:avLst/>
          </a:prstGeom>
        </p:spPr>
        <p:txBody>
          <a:bodyPr wrap="square">
            <a:spAutoFit/>
          </a:bodyPr>
          <a:lstStyle/>
          <a:p>
            <a:pPr algn="r"/>
            <a:r>
              <a:rPr lang="en-US" sz="3600" dirty="0" smtClean="0">
                <a:solidFill>
                  <a:schemeClr val="bg1"/>
                </a:solidFill>
                <a:cs typeface="Helvetica Neue Thin"/>
              </a:rPr>
              <a:t>Katie Hench</a:t>
            </a:r>
          </a:p>
          <a:p>
            <a:pPr algn="r"/>
            <a:r>
              <a:rPr lang="en-US" sz="3600" dirty="0" smtClean="0">
                <a:solidFill>
                  <a:schemeClr val="bg1"/>
                </a:solidFill>
                <a:cs typeface="Helvetica Neue Thin"/>
              </a:rPr>
              <a:t>Infiniteach</a:t>
            </a:r>
          </a:p>
          <a:p>
            <a:pPr algn="r"/>
            <a:r>
              <a:rPr lang="en-US" sz="3600" dirty="0" err="1" smtClean="0">
                <a:solidFill>
                  <a:schemeClr val="bg1"/>
                </a:solidFill>
                <a:cs typeface="Helvetica Neue Thin"/>
              </a:rPr>
              <a:t>khench@infiniteach.com</a:t>
            </a:r>
            <a:endParaRPr lang="en-US" sz="3600" dirty="0" smtClean="0">
              <a:solidFill>
                <a:schemeClr val="bg1"/>
              </a:solidFill>
              <a:cs typeface="Helvetica Neue Thin"/>
            </a:endParaRPr>
          </a:p>
        </p:txBody>
      </p:sp>
    </p:spTree>
    <p:extLst>
      <p:ext uri="{BB962C8B-B14F-4D97-AF65-F5344CB8AC3E}">
        <p14:creationId xmlns:p14="http://schemas.microsoft.com/office/powerpoint/2010/main" val="42578730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31606" y="1548587"/>
            <a:ext cx="7472962" cy="5518085"/>
          </a:xfrm>
          <a:prstGeom prst="rect">
            <a:avLst/>
          </a:prstGeom>
        </p:spPr>
      </p:pic>
      <p:sp>
        <p:nvSpPr>
          <p:cNvPr id="3" name="Title 1"/>
          <p:cNvSpPr txBox="1">
            <a:spLocks/>
          </p:cNvSpPr>
          <p:nvPr/>
        </p:nvSpPr>
        <p:spPr>
          <a:xfrm>
            <a:off x="0" y="14992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mn-lt"/>
                <a:cs typeface="Helvetica Neue Thin"/>
              </a:rPr>
              <a:t>Autism Prevalence</a:t>
            </a:r>
            <a:endParaRPr lang="en-US" dirty="0">
              <a:latin typeface="+mn-lt"/>
              <a:cs typeface="Helvetica Neue Thin"/>
            </a:endParaRPr>
          </a:p>
        </p:txBody>
      </p:sp>
      <p:sp>
        <p:nvSpPr>
          <p:cNvPr id="7" name="Title 1"/>
          <p:cNvSpPr txBox="1">
            <a:spLocks/>
          </p:cNvSpPr>
          <p:nvPr/>
        </p:nvSpPr>
        <p:spPr>
          <a:xfrm>
            <a:off x="574968" y="2551688"/>
            <a:ext cx="693380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cs typeface="Helvetica Neue Thin"/>
              </a:rPr>
              <a:t>Current research indicates 1 in 68 children are diagnosed with Autism Spectrum Disorder (ASD)</a:t>
            </a:r>
            <a:endParaRPr lang="en-US" sz="2400" dirty="0">
              <a:latin typeface="+mn-lt"/>
              <a:cs typeface="Helvetica Neue Thin"/>
            </a:endParaRPr>
          </a:p>
        </p:txBody>
      </p:sp>
      <p:sp>
        <p:nvSpPr>
          <p:cNvPr id="8" name="Title 1"/>
          <p:cNvSpPr txBox="1">
            <a:spLocks/>
          </p:cNvSpPr>
          <p:nvPr/>
        </p:nvSpPr>
        <p:spPr>
          <a:xfrm>
            <a:off x="574968" y="3662425"/>
            <a:ext cx="600908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mn-lt"/>
                <a:cs typeface="Helvetica Neue Thin"/>
              </a:rPr>
              <a:t>An autism diagnosis affects the individual, as well as their family and support network</a:t>
            </a:r>
            <a:endParaRPr lang="en-US" sz="2400" dirty="0">
              <a:latin typeface="+mn-lt"/>
              <a:cs typeface="Helvetica Neue Thin"/>
            </a:endParaRPr>
          </a:p>
        </p:txBody>
      </p:sp>
    </p:spTree>
    <p:extLst>
      <p:ext uri="{BB962C8B-B14F-4D97-AF65-F5344CB8AC3E}">
        <p14:creationId xmlns:p14="http://schemas.microsoft.com/office/powerpoint/2010/main" val="33998290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rot="16200000">
            <a:off x="4374227" y="1749761"/>
            <a:ext cx="1767417" cy="8068059"/>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499271"/>
            <a:ext cx="8229600" cy="1143000"/>
          </a:xfrm>
        </p:spPr>
        <p:txBody>
          <a:bodyPr/>
          <a:lstStyle/>
          <a:p>
            <a:pPr algn="l"/>
            <a:r>
              <a:rPr lang="en-US" dirty="0" smtClean="0">
                <a:latin typeface="+mn-lt"/>
                <a:cs typeface="Helvetica Neue Thin"/>
              </a:rPr>
              <a:t>DSM V Definition</a:t>
            </a:r>
            <a:endParaRPr lang="en-US" dirty="0">
              <a:latin typeface="+mn-lt"/>
              <a:cs typeface="Helvetica Neue Thin"/>
            </a:endParaRPr>
          </a:p>
        </p:txBody>
      </p:sp>
      <p:sp>
        <p:nvSpPr>
          <p:cNvPr id="8" name="Round Same Side Corner Rectangle 7"/>
          <p:cNvSpPr/>
          <p:nvPr/>
        </p:nvSpPr>
        <p:spPr>
          <a:xfrm rot="5400000">
            <a:off x="2981821" y="-401206"/>
            <a:ext cx="1857812" cy="8068059"/>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101060" y="2847583"/>
            <a:ext cx="7654309" cy="15538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a:buFont typeface="+mj-lt"/>
              <a:buAutoNum type="arabicPeriod"/>
            </a:pPr>
            <a:r>
              <a:rPr lang="en-US" sz="2800" dirty="0" smtClean="0">
                <a:solidFill>
                  <a:srgbClr val="FFFFFF"/>
                </a:solidFill>
                <a:latin typeface="+mn-lt"/>
                <a:cs typeface="Helvetica Neue Thin"/>
              </a:rPr>
              <a:t>Persistent deficits in social communication &amp; social interaction across multiple contexts </a:t>
            </a:r>
            <a:endParaRPr lang="en-US" sz="2800" dirty="0">
              <a:solidFill>
                <a:srgbClr val="FFFFFF"/>
              </a:solidFill>
              <a:latin typeface="+mn-lt"/>
              <a:cs typeface="Helvetica Neue Thin"/>
            </a:endParaRPr>
          </a:p>
        </p:txBody>
      </p:sp>
      <p:sp>
        <p:nvSpPr>
          <p:cNvPr id="10" name="Title 1"/>
          <p:cNvSpPr txBox="1">
            <a:spLocks/>
          </p:cNvSpPr>
          <p:nvPr/>
        </p:nvSpPr>
        <p:spPr>
          <a:xfrm>
            <a:off x="1551342" y="4675355"/>
            <a:ext cx="7654309" cy="220730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a:buFont typeface="+mj-lt"/>
              <a:buAutoNum type="arabicPeriod" startAt="2"/>
            </a:pPr>
            <a:r>
              <a:rPr lang="en-US" sz="2800" dirty="0" smtClean="0">
                <a:solidFill>
                  <a:srgbClr val="FFFFFF"/>
                </a:solidFill>
                <a:latin typeface="+mn-lt"/>
                <a:cs typeface="Helvetica Neue Thin"/>
              </a:rPr>
              <a:t>Restricted, repetitive patterns of behavior, interests, or activities</a:t>
            </a:r>
            <a:endParaRPr lang="en-US" sz="2800" dirty="0">
              <a:solidFill>
                <a:srgbClr val="FFFFFF"/>
              </a:solidFill>
              <a:latin typeface="+mn-lt"/>
              <a:cs typeface="Helvetica Neue Thin"/>
            </a:endParaRPr>
          </a:p>
        </p:txBody>
      </p:sp>
    </p:spTree>
    <p:extLst>
      <p:ext uri="{BB962C8B-B14F-4D97-AF65-F5344CB8AC3E}">
        <p14:creationId xmlns:p14="http://schemas.microsoft.com/office/powerpoint/2010/main" val="33998290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4992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mn-lt"/>
                <a:cs typeface="Helvetica Neue Thin"/>
              </a:rPr>
              <a:t>Autism Characteristics</a:t>
            </a:r>
            <a:endParaRPr lang="en-US" dirty="0">
              <a:latin typeface="+mn-lt"/>
              <a:cs typeface="Helvetica Neue Thin"/>
            </a:endParaRPr>
          </a:p>
        </p:txBody>
      </p:sp>
      <p:cxnSp>
        <p:nvCxnSpPr>
          <p:cNvPr id="7" name="Straight Arrow Connector 6"/>
          <p:cNvCxnSpPr/>
          <p:nvPr/>
        </p:nvCxnSpPr>
        <p:spPr>
          <a:xfrm flipV="1">
            <a:off x="457200" y="3032931"/>
            <a:ext cx="8248557" cy="12330"/>
          </a:xfrm>
          <a:prstGeom prst="straightConnector1">
            <a:avLst/>
          </a:prstGeom>
          <a:ln w="152400" cmpd="sng">
            <a:solidFill>
              <a:schemeClr val="accent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1331605" y="3291840"/>
            <a:ext cx="6522402" cy="752069"/>
          </a:xfrm>
          <a:prstGeom prst="round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lumMod val="75000"/>
                  </a:schemeClr>
                </a:solidFill>
                <a:cs typeface="Helvetica Neue Light"/>
              </a:rPr>
              <a:t>Social Engagement</a:t>
            </a:r>
          </a:p>
        </p:txBody>
      </p:sp>
      <p:sp>
        <p:nvSpPr>
          <p:cNvPr id="16" name="Rounded Rectangle 15"/>
          <p:cNvSpPr/>
          <p:nvPr/>
        </p:nvSpPr>
        <p:spPr>
          <a:xfrm>
            <a:off x="1331605" y="4188433"/>
            <a:ext cx="6522402" cy="2444563"/>
          </a:xfrm>
          <a:prstGeom prst="round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30000"/>
              </a:lnSpc>
            </a:pPr>
            <a:r>
              <a:rPr lang="en-US" sz="2800" dirty="0" smtClean="0">
                <a:solidFill>
                  <a:schemeClr val="tx2">
                    <a:lumMod val="75000"/>
                  </a:schemeClr>
                </a:solidFill>
                <a:cs typeface="Helvetica Neue Light"/>
              </a:rPr>
              <a:t>Repetitive Movements</a:t>
            </a:r>
          </a:p>
          <a:p>
            <a:pPr algn="ctr">
              <a:lnSpc>
                <a:spcPct val="130000"/>
              </a:lnSpc>
            </a:pPr>
            <a:r>
              <a:rPr lang="en-US" sz="2800" dirty="0" smtClean="0">
                <a:solidFill>
                  <a:schemeClr val="tx2">
                    <a:lumMod val="75000"/>
                  </a:schemeClr>
                </a:solidFill>
                <a:cs typeface="Helvetica Neue Light"/>
              </a:rPr>
              <a:t>Need for Routines</a:t>
            </a:r>
          </a:p>
          <a:p>
            <a:pPr algn="ctr">
              <a:lnSpc>
                <a:spcPct val="130000"/>
              </a:lnSpc>
            </a:pPr>
            <a:r>
              <a:rPr lang="en-US" sz="2800" dirty="0" smtClean="0">
                <a:solidFill>
                  <a:schemeClr val="tx2">
                    <a:lumMod val="75000"/>
                  </a:schemeClr>
                </a:solidFill>
                <a:cs typeface="Helvetica Neue Light"/>
              </a:rPr>
              <a:t>Fixated Interests</a:t>
            </a:r>
          </a:p>
          <a:p>
            <a:pPr algn="ctr">
              <a:lnSpc>
                <a:spcPct val="130000"/>
              </a:lnSpc>
            </a:pPr>
            <a:r>
              <a:rPr lang="en-US" sz="2800" dirty="0" smtClean="0">
                <a:solidFill>
                  <a:schemeClr val="tx2">
                    <a:lumMod val="75000"/>
                  </a:schemeClr>
                </a:solidFill>
                <a:cs typeface="Helvetica Neue Light"/>
              </a:rPr>
              <a:t>Hyper or Hypo-Sensory Input</a:t>
            </a:r>
          </a:p>
        </p:txBody>
      </p:sp>
    </p:spTree>
    <p:extLst>
      <p:ext uri="{BB962C8B-B14F-4D97-AF65-F5344CB8AC3E}">
        <p14:creationId xmlns:p14="http://schemas.microsoft.com/office/powerpoint/2010/main" val="33998290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4992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mn-lt"/>
                <a:cs typeface="Helvetica Neue Thin"/>
              </a:rPr>
              <a:t>Common ASD Assumptions</a:t>
            </a:r>
            <a:endParaRPr lang="en-US" dirty="0">
              <a:latin typeface="+mn-lt"/>
              <a:cs typeface="Helvetica Neue Thin"/>
            </a:endParaRPr>
          </a:p>
        </p:txBody>
      </p:sp>
      <p:sp>
        <p:nvSpPr>
          <p:cNvPr id="8" name="Rounded Rectangle 7"/>
          <p:cNvSpPr/>
          <p:nvPr/>
        </p:nvSpPr>
        <p:spPr>
          <a:xfrm>
            <a:off x="400279" y="2536441"/>
            <a:ext cx="5473479" cy="4067565"/>
          </a:xfrm>
          <a:prstGeom prst="round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800" dirty="0" smtClean="0">
                <a:solidFill>
                  <a:schemeClr val="tx2">
                    <a:lumMod val="75000"/>
                  </a:schemeClr>
                </a:solidFill>
                <a:cs typeface="Helvetica Neue Light"/>
              </a:rPr>
              <a:t>Individuals with ASD:</a:t>
            </a:r>
          </a:p>
          <a:p>
            <a:pPr marL="914400" lvl="1" indent="-457200">
              <a:lnSpc>
                <a:spcPct val="130000"/>
              </a:lnSpc>
              <a:buFont typeface="Arial"/>
              <a:buChar char="•"/>
            </a:pPr>
            <a:r>
              <a:rPr lang="en-US" sz="2800" dirty="0" smtClean="0">
                <a:solidFill>
                  <a:schemeClr val="tx2">
                    <a:lumMod val="75000"/>
                  </a:schemeClr>
                </a:solidFill>
                <a:cs typeface="Helvetica Neue Light"/>
              </a:rPr>
              <a:t>Do not develop speech</a:t>
            </a:r>
          </a:p>
          <a:p>
            <a:pPr marL="914400" lvl="1" indent="-457200">
              <a:lnSpc>
                <a:spcPct val="130000"/>
              </a:lnSpc>
              <a:buFont typeface="Arial"/>
              <a:buChar char="•"/>
            </a:pPr>
            <a:r>
              <a:rPr lang="en-US" sz="2800" dirty="0" smtClean="0">
                <a:solidFill>
                  <a:schemeClr val="tx2">
                    <a:lumMod val="75000"/>
                  </a:schemeClr>
                </a:solidFill>
                <a:cs typeface="Helvetica Neue Light"/>
              </a:rPr>
              <a:t>Do not make eye contact</a:t>
            </a:r>
          </a:p>
          <a:p>
            <a:pPr marL="914400" lvl="1" indent="-457200">
              <a:lnSpc>
                <a:spcPct val="130000"/>
              </a:lnSpc>
              <a:buFont typeface="Arial"/>
              <a:buChar char="•"/>
            </a:pPr>
            <a:r>
              <a:rPr lang="en-US" sz="2800" dirty="0" smtClean="0">
                <a:solidFill>
                  <a:schemeClr val="tx2">
                    <a:lumMod val="75000"/>
                  </a:schemeClr>
                </a:solidFill>
                <a:cs typeface="Helvetica Neue Light"/>
              </a:rPr>
              <a:t>Are geniuses</a:t>
            </a:r>
          </a:p>
          <a:p>
            <a:pPr marL="914400" lvl="1" indent="-457200">
              <a:lnSpc>
                <a:spcPct val="130000"/>
              </a:lnSpc>
              <a:buFont typeface="Arial"/>
              <a:buChar char="•"/>
            </a:pPr>
            <a:r>
              <a:rPr lang="en-US" sz="2800" dirty="0" smtClean="0">
                <a:solidFill>
                  <a:schemeClr val="tx2">
                    <a:lumMod val="75000"/>
                  </a:schemeClr>
                </a:solidFill>
                <a:cs typeface="Helvetica Neue Light"/>
              </a:rPr>
              <a:t>Will not become independent adults</a:t>
            </a:r>
          </a:p>
          <a:p>
            <a:pPr marL="914400" lvl="1" indent="-457200">
              <a:lnSpc>
                <a:spcPct val="130000"/>
              </a:lnSpc>
              <a:buFont typeface="Arial"/>
              <a:buChar char="•"/>
            </a:pPr>
            <a:r>
              <a:rPr lang="en-US" sz="2800" dirty="0" smtClean="0">
                <a:solidFill>
                  <a:schemeClr val="tx2">
                    <a:lumMod val="75000"/>
                  </a:schemeClr>
                </a:solidFill>
                <a:cs typeface="Helvetica Neue Light"/>
              </a:rPr>
              <a:t>Are not affectionate</a:t>
            </a:r>
            <a:endParaRPr lang="en-US" sz="2800" dirty="0" smtClean="0">
              <a:solidFill>
                <a:schemeClr val="tx2">
                  <a:lumMod val="75000"/>
                </a:schemeClr>
              </a:solidFill>
              <a:cs typeface="Helvetica Neue Light"/>
            </a:endParaRPr>
          </a:p>
        </p:txBody>
      </p:sp>
      <p:pic>
        <p:nvPicPr>
          <p:cNvPr id="4" name="Picture 3" descr="47-3290702446-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981" y="2642270"/>
            <a:ext cx="2641156" cy="3961735"/>
          </a:xfrm>
          <a:prstGeom prst="roundRect">
            <a:avLst>
              <a:gd name="adj" fmla="val 4167"/>
            </a:avLst>
          </a:prstGeom>
          <a:solidFill>
            <a:srgbClr val="FFFFFF"/>
          </a:solidFill>
          <a:ln w="76200" cap="sq">
            <a:solidFill>
              <a:schemeClr val="accent1">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180966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4277" y="2104334"/>
            <a:ext cx="11136440" cy="7192284"/>
          </a:xfrm>
          <a:prstGeom prst="rect">
            <a:avLst/>
          </a:prstGeom>
        </p:spPr>
      </p:pic>
      <p:sp>
        <p:nvSpPr>
          <p:cNvPr id="5" name="Round Same Side Corner Rectangle 4"/>
          <p:cNvSpPr/>
          <p:nvPr/>
        </p:nvSpPr>
        <p:spPr>
          <a:xfrm rot="5400000">
            <a:off x="2446104" y="-1203655"/>
            <a:ext cx="1336396" cy="7112118"/>
          </a:xfrm>
          <a:prstGeom prst="round2Same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38" y="1803629"/>
            <a:ext cx="8229600" cy="1143000"/>
          </a:xfrm>
        </p:spPr>
        <p:txBody>
          <a:bodyPr>
            <a:normAutofit fontScale="90000"/>
          </a:bodyPr>
          <a:lstStyle/>
          <a:p>
            <a:pPr algn="l"/>
            <a:r>
              <a:rPr lang="en-US" dirty="0" smtClean="0">
                <a:latin typeface="+mn-lt"/>
                <a:cs typeface="Helvetica Neue Thin"/>
              </a:rPr>
              <a:t>Understand the Culture </a:t>
            </a:r>
            <a:br>
              <a:rPr lang="en-US" dirty="0" smtClean="0">
                <a:latin typeface="+mn-lt"/>
                <a:cs typeface="Helvetica Neue Thin"/>
              </a:rPr>
            </a:br>
            <a:r>
              <a:rPr lang="en-US" dirty="0" smtClean="0">
                <a:latin typeface="+mn-lt"/>
                <a:cs typeface="Helvetica Neue Thin"/>
              </a:rPr>
              <a:t>of Autism</a:t>
            </a:r>
            <a:endParaRPr lang="en-US" dirty="0">
              <a:latin typeface="+mn-lt"/>
              <a:cs typeface="Helvetica Neue Thin"/>
            </a:endParaRPr>
          </a:p>
        </p:txBody>
      </p:sp>
    </p:spTree>
    <p:extLst>
      <p:ext uri="{BB962C8B-B14F-4D97-AF65-F5344CB8AC3E}">
        <p14:creationId xmlns:p14="http://schemas.microsoft.com/office/powerpoint/2010/main" val="9532859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2344" y="1775374"/>
            <a:ext cx="9817331" cy="6544887"/>
          </a:xfrm>
          <a:prstGeom prst="rect">
            <a:avLst/>
          </a:prstGeom>
        </p:spPr>
      </p:pic>
      <p:sp>
        <p:nvSpPr>
          <p:cNvPr id="4" name="Round Same Side Corner Rectangle 3"/>
          <p:cNvSpPr/>
          <p:nvPr/>
        </p:nvSpPr>
        <p:spPr>
          <a:xfrm rot="5400000">
            <a:off x="2515130" y="-1208603"/>
            <a:ext cx="1336396" cy="6974067"/>
          </a:xfrm>
          <a:prstGeom prst="round2Same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300" y="1700402"/>
            <a:ext cx="8229600" cy="1143000"/>
          </a:xfrm>
        </p:spPr>
        <p:txBody>
          <a:bodyPr>
            <a:normAutofit fontScale="90000"/>
          </a:bodyPr>
          <a:lstStyle/>
          <a:p>
            <a:pPr algn="l"/>
            <a:r>
              <a:rPr lang="en-US" dirty="0" smtClean="0">
                <a:solidFill>
                  <a:schemeClr val="bg1"/>
                </a:solidFill>
                <a:latin typeface="+mn-lt"/>
                <a:cs typeface="Helvetica Neue Thin"/>
              </a:rPr>
              <a:t>Think of yourself as a </a:t>
            </a:r>
            <a:br>
              <a:rPr lang="en-US" dirty="0" smtClean="0">
                <a:solidFill>
                  <a:schemeClr val="bg1"/>
                </a:solidFill>
                <a:latin typeface="+mn-lt"/>
                <a:cs typeface="Helvetica Neue Thin"/>
              </a:rPr>
            </a:br>
            <a:r>
              <a:rPr lang="en-US" dirty="0" smtClean="0">
                <a:solidFill>
                  <a:schemeClr val="bg1"/>
                </a:solidFill>
                <a:latin typeface="+mn-lt"/>
                <a:cs typeface="Helvetica Neue Thin"/>
              </a:rPr>
              <a:t>Cross Cultural Interpreter</a:t>
            </a:r>
            <a:endParaRPr lang="en-US" dirty="0">
              <a:solidFill>
                <a:schemeClr val="bg1"/>
              </a:solidFill>
              <a:latin typeface="+mn-lt"/>
              <a:cs typeface="Helvetica Neue Thin"/>
            </a:endParaRPr>
          </a:p>
        </p:txBody>
      </p:sp>
    </p:spTree>
    <p:extLst>
      <p:ext uri="{BB962C8B-B14F-4D97-AF65-F5344CB8AC3E}">
        <p14:creationId xmlns:p14="http://schemas.microsoft.com/office/powerpoint/2010/main" val="1518587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582" y="2589088"/>
            <a:ext cx="8556800" cy="3848816"/>
          </a:xfrm>
          <a:prstGeom prst="rect">
            <a:avLst/>
          </a:prstGeom>
          <a:solidFill>
            <a:schemeClr val="bg1">
              <a:lumMod val="85000"/>
            </a:schemeClr>
          </a:solidFill>
          <a:ln w="57150" cmpd="sng">
            <a:solidFill>
              <a:srgbClr val="2C5D5E"/>
            </a:solidFill>
          </a:ln>
        </p:spPr>
        <p:txBody>
          <a:bodyPr rtlCol="0" anchor="ctr">
            <a:noAutofit/>
          </a:bodyPr>
          <a:lstStyle/>
          <a:p>
            <a:pPr algn="ctr"/>
            <a:endParaRPr lang="en-US" dirty="0">
              <a:latin typeface="Helvetica Neue Thin"/>
              <a:cs typeface="Helvetica Neue Thin"/>
            </a:endParaRPr>
          </a:p>
        </p:txBody>
      </p:sp>
      <p:sp>
        <p:nvSpPr>
          <p:cNvPr id="5" name="Rectangle 4"/>
          <p:cNvSpPr/>
          <p:nvPr/>
        </p:nvSpPr>
        <p:spPr>
          <a:xfrm>
            <a:off x="513175" y="5304953"/>
            <a:ext cx="8122658" cy="769441"/>
          </a:xfrm>
          <a:prstGeom prst="rect">
            <a:avLst/>
          </a:prstGeom>
        </p:spPr>
        <p:txBody>
          <a:bodyPr wrap="square">
            <a:spAutoFit/>
          </a:bodyPr>
          <a:lstStyle/>
          <a:p>
            <a:pPr algn="ctr"/>
            <a:r>
              <a:rPr lang="en-US" sz="4400" dirty="0" err="1" smtClean="0"/>
              <a:t>Snu</a:t>
            </a:r>
            <a:r>
              <a:rPr lang="en-US" sz="4400" dirty="0" smtClean="0"/>
              <a:t> </a:t>
            </a:r>
            <a:r>
              <a:rPr lang="en-US" sz="4400" dirty="0" err="1" smtClean="0"/>
              <a:t>deg</a:t>
            </a:r>
            <a:r>
              <a:rPr lang="en-US" sz="4400" dirty="0" smtClean="0"/>
              <a:t> </a:t>
            </a:r>
            <a:r>
              <a:rPr lang="en-US" sz="4400" dirty="0" err="1" smtClean="0"/>
              <a:t>rundt</a:t>
            </a:r>
            <a:r>
              <a:rPr lang="en-US" sz="4400" dirty="0" smtClean="0"/>
              <a:t> </a:t>
            </a:r>
            <a:r>
              <a:rPr lang="en-US" sz="4400" dirty="0" err="1" smtClean="0"/>
              <a:t>og</a:t>
            </a:r>
            <a:r>
              <a:rPr lang="en-US" sz="4400" dirty="0" smtClean="0"/>
              <a:t> </a:t>
            </a:r>
            <a:r>
              <a:rPr lang="en-US" sz="4400" dirty="0" err="1" smtClean="0"/>
              <a:t>si</a:t>
            </a:r>
            <a:r>
              <a:rPr lang="en-US" sz="4400" dirty="0" smtClean="0"/>
              <a:t> </a:t>
            </a:r>
            <a:r>
              <a:rPr lang="en-US" sz="4400" dirty="0" err="1" smtClean="0"/>
              <a:t>hei</a:t>
            </a:r>
            <a:r>
              <a:rPr lang="en-US" sz="4400" dirty="0" smtClean="0"/>
              <a:t> </a:t>
            </a:r>
            <a:r>
              <a:rPr lang="en-US" sz="4400" dirty="0" err="1" smtClean="0"/>
              <a:t>til</a:t>
            </a:r>
            <a:r>
              <a:rPr lang="en-US" sz="4400" dirty="0" smtClean="0"/>
              <a:t> </a:t>
            </a:r>
            <a:r>
              <a:rPr lang="en-US" sz="4400" dirty="0" err="1" smtClean="0"/>
              <a:t>naboen</a:t>
            </a:r>
            <a:endParaRPr lang="en-US" sz="4400" dirty="0"/>
          </a:p>
        </p:txBody>
      </p:sp>
      <p:pic>
        <p:nvPicPr>
          <p:cNvPr id="4" name="Norwegia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8618" y="2924389"/>
            <a:ext cx="2191892" cy="2191892"/>
          </a:xfrm>
          <a:prstGeom prst="rect">
            <a:avLst/>
          </a:prstGeom>
        </p:spPr>
      </p:pic>
      <p:sp>
        <p:nvSpPr>
          <p:cNvPr id="8" name="Title 1"/>
          <p:cNvSpPr txBox="1">
            <a:spLocks/>
          </p:cNvSpPr>
          <p:nvPr/>
        </p:nvSpPr>
        <p:spPr>
          <a:xfrm>
            <a:off x="0" y="14992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mn-lt"/>
                <a:cs typeface="Helvetica Neue Thin"/>
              </a:rPr>
              <a:t>Understanding Behavior</a:t>
            </a:r>
            <a:endParaRPr lang="en-US" dirty="0">
              <a:latin typeface="+mn-lt"/>
              <a:cs typeface="Helvetica Neue Thin"/>
            </a:endParaRPr>
          </a:p>
        </p:txBody>
      </p:sp>
    </p:spTree>
    <p:extLst>
      <p:ext uri="{BB962C8B-B14F-4D97-AF65-F5344CB8AC3E}">
        <p14:creationId xmlns:p14="http://schemas.microsoft.com/office/powerpoint/2010/main" val="808975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7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582" y="2527442"/>
            <a:ext cx="8556800" cy="4228843"/>
          </a:xfrm>
          <a:prstGeom prst="rect">
            <a:avLst/>
          </a:prstGeom>
          <a:solidFill>
            <a:schemeClr val="bg1">
              <a:lumMod val="85000"/>
            </a:schemeClr>
          </a:solidFill>
          <a:ln w="57150" cmpd="sng">
            <a:solidFill>
              <a:srgbClr val="2C5D5E"/>
            </a:solidFill>
          </a:ln>
        </p:spPr>
        <p:txBody>
          <a:bodyPr rtlCol="0" anchor="ctr">
            <a:noAutofit/>
          </a:bodyPr>
          <a:lstStyle/>
          <a:p>
            <a:pPr algn="ctr"/>
            <a:endParaRPr lang="en-US" dirty="0">
              <a:latin typeface="Helvetica Neue Thin"/>
              <a:cs typeface="Helvetica Neue Thin"/>
            </a:endParaRPr>
          </a:p>
        </p:txBody>
      </p:sp>
      <p:sp>
        <p:nvSpPr>
          <p:cNvPr id="5" name="Rectangle 4"/>
          <p:cNvSpPr/>
          <p:nvPr/>
        </p:nvSpPr>
        <p:spPr>
          <a:xfrm>
            <a:off x="513175" y="4203505"/>
            <a:ext cx="8122658" cy="646331"/>
          </a:xfrm>
          <a:prstGeom prst="rect">
            <a:avLst/>
          </a:prstGeom>
        </p:spPr>
        <p:txBody>
          <a:bodyPr wrap="square">
            <a:spAutoFit/>
          </a:bodyPr>
          <a:lstStyle/>
          <a:p>
            <a:pPr algn="ctr"/>
            <a:r>
              <a:rPr lang="en-US" sz="3600" dirty="0" err="1" smtClean="0">
                <a:cs typeface="Helvetica Neue Light"/>
              </a:rPr>
              <a:t>Snu</a:t>
            </a:r>
            <a:r>
              <a:rPr lang="en-US" sz="3600" dirty="0" smtClean="0">
                <a:cs typeface="Helvetica Neue Light"/>
              </a:rPr>
              <a:t> </a:t>
            </a:r>
            <a:r>
              <a:rPr lang="en-US" sz="3600" dirty="0" err="1" smtClean="0">
                <a:cs typeface="Helvetica Neue Light"/>
              </a:rPr>
              <a:t>deg</a:t>
            </a:r>
            <a:r>
              <a:rPr lang="en-US" sz="3600" dirty="0" smtClean="0">
                <a:cs typeface="Helvetica Neue Light"/>
              </a:rPr>
              <a:t> </a:t>
            </a:r>
            <a:r>
              <a:rPr lang="en-US" sz="3600" dirty="0" err="1" smtClean="0">
                <a:cs typeface="Helvetica Neue Light"/>
              </a:rPr>
              <a:t>rundt</a:t>
            </a:r>
            <a:r>
              <a:rPr lang="en-US" sz="3600" dirty="0" smtClean="0">
                <a:cs typeface="Helvetica Neue Light"/>
              </a:rPr>
              <a:t> </a:t>
            </a:r>
            <a:r>
              <a:rPr lang="en-US" sz="3600" dirty="0" err="1" smtClean="0">
                <a:cs typeface="Helvetica Neue Light"/>
              </a:rPr>
              <a:t>og</a:t>
            </a:r>
            <a:r>
              <a:rPr lang="en-US" sz="3600" dirty="0" smtClean="0">
                <a:cs typeface="Helvetica Neue Light"/>
              </a:rPr>
              <a:t> </a:t>
            </a:r>
            <a:r>
              <a:rPr lang="en-US" sz="3600" dirty="0" err="1" smtClean="0">
                <a:cs typeface="Helvetica Neue Light"/>
              </a:rPr>
              <a:t>si</a:t>
            </a:r>
            <a:r>
              <a:rPr lang="en-US" sz="3600" dirty="0" smtClean="0">
                <a:cs typeface="Helvetica Neue Light"/>
              </a:rPr>
              <a:t> </a:t>
            </a:r>
            <a:r>
              <a:rPr lang="en-US" sz="3600" dirty="0" err="1" smtClean="0">
                <a:cs typeface="Helvetica Neue Light"/>
              </a:rPr>
              <a:t>hei</a:t>
            </a:r>
            <a:r>
              <a:rPr lang="en-US" sz="3600" dirty="0" smtClean="0">
                <a:cs typeface="Helvetica Neue Light"/>
              </a:rPr>
              <a:t> </a:t>
            </a:r>
            <a:r>
              <a:rPr lang="en-US" sz="3600" dirty="0" err="1" smtClean="0">
                <a:cs typeface="Helvetica Neue Light"/>
              </a:rPr>
              <a:t>til</a:t>
            </a:r>
            <a:r>
              <a:rPr lang="en-US" sz="3600" dirty="0" smtClean="0">
                <a:cs typeface="Helvetica Neue Light"/>
              </a:rPr>
              <a:t> </a:t>
            </a:r>
            <a:r>
              <a:rPr lang="en-US" sz="3600" dirty="0" err="1" smtClean="0">
                <a:cs typeface="Helvetica Neue Light"/>
              </a:rPr>
              <a:t>naboen</a:t>
            </a:r>
            <a:endParaRPr lang="en-US" sz="3600" dirty="0">
              <a:cs typeface="Helvetica Neue Light"/>
            </a:endParaRPr>
          </a:p>
        </p:txBody>
      </p:sp>
      <p:pic>
        <p:nvPicPr>
          <p:cNvPr id="4" name="Norwegia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33429" y="2753232"/>
            <a:ext cx="1392926" cy="1392926"/>
          </a:xfrm>
          <a:prstGeom prst="rect">
            <a:avLst/>
          </a:prstGeom>
        </p:spPr>
      </p:pic>
      <p:sp>
        <p:nvSpPr>
          <p:cNvPr id="8" name="Title 1"/>
          <p:cNvSpPr txBox="1">
            <a:spLocks/>
          </p:cNvSpPr>
          <p:nvPr/>
        </p:nvSpPr>
        <p:spPr>
          <a:xfrm>
            <a:off x="0" y="14992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mn-lt"/>
                <a:cs typeface="Helvetica Neue Thin"/>
              </a:rPr>
              <a:t>Understanding Behavior</a:t>
            </a:r>
            <a:endParaRPr lang="en-US" dirty="0">
              <a:latin typeface="+mn-lt"/>
              <a:cs typeface="Helvetica Neue Thin"/>
            </a:endParaRPr>
          </a:p>
        </p:txBody>
      </p:sp>
      <p:sp>
        <p:nvSpPr>
          <p:cNvPr id="6" name="TextBox 5"/>
          <p:cNvSpPr txBox="1"/>
          <p:nvPr/>
        </p:nvSpPr>
        <p:spPr>
          <a:xfrm>
            <a:off x="601841" y="5240856"/>
            <a:ext cx="8031200" cy="1323439"/>
          </a:xfrm>
          <a:prstGeom prst="rect">
            <a:avLst/>
          </a:prstGeom>
          <a:noFill/>
        </p:spPr>
        <p:txBody>
          <a:bodyPr wrap="square" rtlCol="0">
            <a:spAutoFit/>
          </a:bodyPr>
          <a:lstStyle/>
          <a:p>
            <a:pPr algn="ctr"/>
            <a:r>
              <a:rPr lang="en-US" sz="4000" dirty="0" smtClean="0">
                <a:latin typeface="Helvetica Neue"/>
                <a:cs typeface="Helvetica Neue"/>
              </a:rPr>
              <a:t>Turn around and say hello to your neighbor</a:t>
            </a:r>
            <a:endParaRPr lang="en-US" sz="4000" dirty="0">
              <a:latin typeface="Helvetica Neue"/>
              <a:cs typeface="Helvetica Neue"/>
            </a:endParaRPr>
          </a:p>
        </p:txBody>
      </p:sp>
    </p:spTree>
    <p:extLst>
      <p:ext uri="{BB962C8B-B14F-4D97-AF65-F5344CB8AC3E}">
        <p14:creationId xmlns:p14="http://schemas.microsoft.com/office/powerpoint/2010/main" val="3573358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7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11540</TotalTime>
  <Words>491</Words>
  <Application>Microsoft Macintosh PowerPoint</Application>
  <PresentationFormat>On-screen Show (4:3)</PresentationFormat>
  <Paragraphs>60</Paragraphs>
  <Slides>11</Slides>
  <Notes>11</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Twenty minutes of autism.  what it means.  what it really means.  how you can help. </vt:lpstr>
      <vt:lpstr>PowerPoint Presentation</vt:lpstr>
      <vt:lpstr>DSM V Definition</vt:lpstr>
      <vt:lpstr>PowerPoint Presentation</vt:lpstr>
      <vt:lpstr>PowerPoint Presentation</vt:lpstr>
      <vt:lpstr>Understand the Culture  of Autism</vt:lpstr>
      <vt:lpstr>Think of yourself as a  Cross Cultural Interpreter</vt:lpstr>
      <vt:lpstr>PowerPoint Presentation</vt:lpstr>
      <vt:lpstr>PowerPoint Presentation</vt:lpstr>
      <vt:lpstr>So how can you help?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Hench</dc:creator>
  <cp:lastModifiedBy>Katie Hench</cp:lastModifiedBy>
  <cp:revision>21</cp:revision>
  <dcterms:created xsi:type="dcterms:W3CDTF">2016-03-24T18:02:44Z</dcterms:created>
  <dcterms:modified xsi:type="dcterms:W3CDTF">2016-04-04T15:30:03Z</dcterms:modified>
</cp:coreProperties>
</file>