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Lst>
  <p:sldSz cy="5143500" cx="9144000"/>
  <p:notesSz cx="6858000" cy="9144000"/>
  <p:embeddedFontLst>
    <p:embeddedFont>
      <p:font typeface="Cabin"/>
      <p:regular r:id="rId87"/>
      <p:bold r:id="rId88"/>
      <p:italic r:id="rId89"/>
      <p:boldItalic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font" Target="fonts/Cabin-bold.fntdata"/><Relationship Id="rId43" Type="http://schemas.openxmlformats.org/officeDocument/2006/relationships/slide" Target="slides/slide38.xml"/><Relationship Id="rId87" Type="http://schemas.openxmlformats.org/officeDocument/2006/relationships/font" Target="fonts/Cabin-regular.fntdata"/><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Cabin-italic.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0" Type="http://schemas.openxmlformats.org/officeDocument/2006/relationships/font" Target="fonts/Cabin-boldItalic.fnt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Anna - general welcome and intro to CCAC</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4" name="Shape 18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0" name="Shape 19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a:p>
          <a:p>
            <a:pPr indent="0" lvl="0" marL="0" marR="0" rtl="0" algn="l">
              <a:spcBef>
                <a:spcPts val="0"/>
              </a:spcBef>
              <a:spcAft>
                <a:spcPts val="0"/>
              </a:spcAft>
              <a:buClr>
                <a:schemeClr val="dk1"/>
              </a:buClr>
              <a:buFont typeface="Arial"/>
              <a:buNone/>
            </a:pPr>
            <a:r>
              <a:rPr lang="en"/>
              <a:t>This is a human rights model. In the past, disability was thought of from a medical model---as in, your doctor diagnosed you as disabled.</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a:p>
          <a:p>
            <a:pPr indent="0" lvl="0" marL="0" marR="0" rtl="0" algn="l">
              <a:spcBef>
                <a:spcPts val="0"/>
              </a:spcBef>
              <a:spcAft>
                <a:spcPts val="0"/>
              </a:spcAft>
              <a:buClr>
                <a:schemeClr val="dk1"/>
              </a:buClr>
              <a:buFont typeface="Arial"/>
              <a:buNone/>
            </a:pPr>
            <a:r>
              <a:rPr lang="en"/>
              <a:t>This is a human rights model. In the past, disability was thought of from a medical model---as in, your doctor diagnosed you as disabled.</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 </a:t>
            </a:r>
            <a:endParaRPr/>
          </a:p>
          <a:p>
            <a:pPr indent="0" lvl="0" marL="0" marR="0" rtl="0" algn="l">
              <a:spcBef>
                <a:spcPts val="0"/>
              </a:spcBef>
              <a:spcAft>
                <a:spcPts val="0"/>
              </a:spcAft>
              <a:buClr>
                <a:schemeClr val="dk1"/>
              </a:buClr>
              <a:buFont typeface="Arial"/>
              <a:buNone/>
            </a:pPr>
            <a:r>
              <a:rPr b="0" i="0" lang="en" sz="1100" u="none" cap="none" strike="noStrike">
                <a:solidFill>
                  <a:schemeClr val="dk1"/>
                </a:solidFill>
                <a:latin typeface="Arial"/>
                <a:ea typeface="Arial"/>
                <a:cs typeface="Arial"/>
                <a:sym typeface="Arial"/>
              </a:rPr>
              <a:t>1. These 3 people are being </a:t>
            </a:r>
            <a:r>
              <a:rPr b="0" i="0" lang="en" sz="1100" u="sng" cap="none" strike="noStrike">
                <a:solidFill>
                  <a:schemeClr val="dk1"/>
                </a:solidFill>
                <a:latin typeface="Arial"/>
                <a:ea typeface="Arial"/>
                <a:cs typeface="Arial"/>
                <a:sym typeface="Arial"/>
              </a:rPr>
              <a:t>treated </a:t>
            </a:r>
            <a:r>
              <a:rPr lang="en" u="sng"/>
              <a:t>equally </a:t>
            </a:r>
            <a:r>
              <a:rPr b="0" i="0" lang="en" sz="1100" u="none" cap="none" strike="noStrike">
                <a:solidFill>
                  <a:schemeClr val="dk1"/>
                </a:solidFill>
                <a:latin typeface="Arial"/>
                <a:ea typeface="Arial"/>
                <a:cs typeface="Arial"/>
                <a:sym typeface="Arial"/>
              </a:rPr>
              <a:t>based on the assumption that everyone needs the same supports. </a:t>
            </a:r>
            <a:br>
              <a:rPr b="0" i="0" lang="en" sz="1100" u="none" cap="none" strike="noStrike">
                <a:solidFill>
                  <a:schemeClr val="dk1"/>
                </a:solidFill>
                <a:latin typeface="Arial"/>
                <a:ea typeface="Arial"/>
                <a:cs typeface="Arial"/>
                <a:sym typeface="Arial"/>
              </a:rPr>
            </a:br>
            <a:r>
              <a:rPr b="0" i="0" lang="en" sz="1100" u="none" cap="none" strike="noStrike">
                <a:solidFill>
                  <a:schemeClr val="dk1"/>
                </a:solidFill>
                <a:latin typeface="Arial"/>
                <a:ea typeface="Arial"/>
                <a:cs typeface="Arial"/>
                <a:sym typeface="Arial"/>
              </a:rPr>
              <a:t>2. These 3 people are being </a:t>
            </a:r>
            <a:r>
              <a:rPr b="0" i="0" lang="en" sz="1100" u="sng" cap="none" strike="noStrike">
                <a:solidFill>
                  <a:schemeClr val="dk1"/>
                </a:solidFill>
                <a:latin typeface="Arial"/>
                <a:ea typeface="Arial"/>
                <a:cs typeface="Arial"/>
                <a:sym typeface="Arial"/>
              </a:rPr>
              <a:t>treated </a:t>
            </a:r>
            <a:r>
              <a:rPr lang="en" u="sng"/>
              <a:t>equitably</a:t>
            </a:r>
            <a:r>
              <a:rPr b="0" i="0" lang="en" sz="1100" u="none" cap="none" strike="noStrike">
                <a:solidFill>
                  <a:schemeClr val="dk1"/>
                </a:solidFill>
                <a:latin typeface="Arial"/>
                <a:ea typeface="Arial"/>
                <a:cs typeface="Arial"/>
                <a:sym typeface="Arial"/>
              </a:rPr>
              <a:t> by providing them with different supports to realize equal access. </a:t>
            </a:r>
            <a:br>
              <a:rPr b="0" i="0" lang="en" sz="1100" u="none" cap="none" strike="noStrike">
                <a:solidFill>
                  <a:schemeClr val="dk1"/>
                </a:solidFill>
                <a:latin typeface="Arial"/>
                <a:ea typeface="Arial"/>
                <a:cs typeface="Arial"/>
                <a:sym typeface="Arial"/>
              </a:rPr>
            </a:br>
            <a:r>
              <a:rPr b="0" i="0" lang="en" sz="1100" u="none" cap="none" strike="noStrike">
                <a:solidFill>
                  <a:schemeClr val="dk1"/>
                </a:solidFill>
                <a:latin typeface="Arial"/>
                <a:ea typeface="Arial"/>
                <a:cs typeface="Arial"/>
                <a:sym typeface="Arial"/>
              </a:rPr>
              <a:t>3. </a:t>
            </a:r>
            <a:r>
              <a:rPr lang="en"/>
              <a:t>Universal design means that</a:t>
            </a:r>
            <a:r>
              <a:rPr b="0" i="0" lang="en" sz="1100" u="none" cap="none" strike="noStrike">
                <a:solidFill>
                  <a:schemeClr val="dk1"/>
                </a:solidFill>
                <a:latin typeface="Arial"/>
                <a:ea typeface="Arial"/>
                <a:cs typeface="Arial"/>
                <a:sym typeface="Arial"/>
              </a:rPr>
              <a:t> </a:t>
            </a:r>
            <a:r>
              <a:rPr b="0" i="0" lang="en" sz="1100" u="sng" cap="none" strike="noStrike">
                <a:solidFill>
                  <a:schemeClr val="dk1"/>
                </a:solidFill>
                <a:latin typeface="Arial"/>
                <a:ea typeface="Arial"/>
                <a:cs typeface="Arial"/>
                <a:sym typeface="Arial"/>
              </a:rPr>
              <a:t>systemic barrier is removed</a:t>
            </a:r>
            <a:r>
              <a:rPr b="0" i="0" lang="en" sz="1100" u="none" cap="none" strike="noStrike">
                <a:solidFill>
                  <a:schemeClr val="dk1"/>
                </a:solidFill>
                <a:latin typeface="Arial"/>
                <a:ea typeface="Arial"/>
                <a:cs typeface="Arial"/>
                <a:sym typeface="Arial"/>
              </a:rPr>
              <a:t> to enable all 3 people to see without supports.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5" name="Shape 21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0" name="Shape 22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6" name="Shape 22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Font typeface="Arial"/>
              <a:buNone/>
            </a:pPr>
            <a:r>
              <a:rPr lang="en"/>
              <a:t>Brittany</a:t>
            </a:r>
            <a:endParaRPr/>
          </a:p>
          <a:p>
            <a:pPr indent="0" lvl="0" marL="0" rtl="0">
              <a:spcBef>
                <a:spcPts val="0"/>
              </a:spcBef>
              <a:spcAft>
                <a:spcPts val="0"/>
              </a:spcAft>
              <a:buClr>
                <a:schemeClr val="dk1"/>
              </a:buClr>
              <a:buFont typeface="Arial"/>
              <a:buNone/>
            </a:pPr>
            <a:r>
              <a:rPr lang="en"/>
              <a:t>Section 504: No otherwise qualified individual with a disability (physical or mental) shall – solely by reason of their disability --- be excluded from the participation in, be denied the benefits of, or be subjected to discrimination by any program receiving federal financial assistance.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a:t>Brittany</a:t>
            </a:r>
            <a:endParaRPr/>
          </a:p>
          <a:p>
            <a:pPr indent="-298450" lvl="0" marL="457200" marR="0" rtl="0" algn="l">
              <a:spcBef>
                <a:spcPts val="0"/>
              </a:spcBef>
              <a:spcAft>
                <a:spcPts val="0"/>
              </a:spcAft>
              <a:buClr>
                <a:schemeClr val="dk1"/>
              </a:buClr>
              <a:buSzPts val="1100"/>
              <a:buFont typeface="Arial"/>
              <a:buAutoNum type="arabicPeriod"/>
            </a:pPr>
            <a:r>
              <a:rPr lang="en"/>
              <a:t>It’s the law</a:t>
            </a:r>
            <a:endParaRPr/>
          </a:p>
          <a:p>
            <a:pPr indent="-317500" lvl="0" marL="457200" marR="0" rtl="0" algn="l">
              <a:spcBef>
                <a:spcPts val="0"/>
              </a:spcBef>
              <a:spcAft>
                <a:spcPts val="0"/>
              </a:spcAft>
              <a:buSzPts val="1400"/>
              <a:buAutoNum type="arabicPeriod"/>
            </a:pPr>
            <a:r>
              <a:rPr lang="en"/>
              <a:t>It’s the right thing to do</a:t>
            </a:r>
            <a:endParaRPr/>
          </a:p>
          <a:p>
            <a:pPr indent="-317500" lvl="0" marL="457200" marR="0" rtl="0" algn="l">
              <a:spcBef>
                <a:spcPts val="0"/>
              </a:spcBef>
              <a:spcAft>
                <a:spcPts val="0"/>
              </a:spcAft>
              <a:buSzPts val="1400"/>
              <a:buAutoNum type="arabicPeriod"/>
            </a:pPr>
            <a:r>
              <a:rPr lang="en"/>
              <a:t>Organizational mission</a:t>
            </a:r>
            <a:endParaRPr/>
          </a:p>
          <a:p>
            <a:pPr indent="-317500" lvl="0" marL="457200" marR="0" rtl="0" algn="l">
              <a:spcBef>
                <a:spcPts val="0"/>
              </a:spcBef>
              <a:spcAft>
                <a:spcPts val="0"/>
              </a:spcAft>
              <a:buSzPts val="1400"/>
              <a:buAutoNum type="arabicPeriod"/>
            </a:pPr>
            <a:r>
              <a:rPr lang="en"/>
              <a:t>Good business sense</a:t>
            </a:r>
            <a:endParaRPr/>
          </a:p>
          <a:p>
            <a:pPr indent="-317500" lvl="0" marL="457200" marR="0" rtl="0" algn="l">
              <a:spcBef>
                <a:spcPts val="0"/>
              </a:spcBef>
              <a:spcAft>
                <a:spcPts val="0"/>
              </a:spcAft>
              <a:buSzPts val="1400"/>
              <a:buAutoNum type="arabicPeriod"/>
            </a:pPr>
            <a:r>
              <a:rPr lang="en"/>
              <a:t>Selfish</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3" name="Shape 23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9" name="Shape 239"/>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4" name="Shape 24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0" name="Shape 25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6" name="Shape 25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Brittany</a:t>
            </a:r>
            <a:endParaRPr sz="1000"/>
          </a:p>
          <a:p>
            <a:pPr indent="-165100" lvl="0" marL="171450" rtl="0">
              <a:spcBef>
                <a:spcPts val="0"/>
              </a:spcBef>
              <a:spcAft>
                <a:spcPts val="0"/>
              </a:spcAft>
              <a:buClr>
                <a:schemeClr val="dk1"/>
              </a:buClr>
              <a:buSzPts val="1000"/>
              <a:buChar char="•"/>
            </a:pPr>
            <a:r>
              <a:rPr lang="en" sz="1000"/>
              <a:t>-Grandfathered in-----</a:t>
            </a:r>
            <a:r>
              <a:rPr lang="en" sz="1000">
                <a:solidFill>
                  <a:srgbClr val="333333"/>
                </a:solidFill>
                <a:highlight>
                  <a:srgbClr val="FFFFFF"/>
                </a:highlight>
              </a:rPr>
              <a:t>Just because your building is </a:t>
            </a:r>
            <a:r>
              <a:rPr b="1" lang="en" sz="1000">
                <a:solidFill>
                  <a:srgbClr val="333333"/>
                </a:solidFill>
                <a:highlight>
                  <a:srgbClr val="FFFFFF"/>
                </a:highlight>
              </a:rPr>
              <a:t>old</a:t>
            </a:r>
            <a:r>
              <a:rPr lang="en" sz="1000">
                <a:solidFill>
                  <a:srgbClr val="333333"/>
                </a:solidFill>
                <a:highlight>
                  <a:srgbClr val="FFFFFF"/>
                </a:highlight>
              </a:rPr>
              <a:t> does not mean that your business does not have to comply with the ADA. If a customer decides to file a lawsuit against you not complying with the ADA, they will probably win. The court will look into what you spend on other things, and they will decide if you have the money to be compliant. There is only a provision called “safe harbor” in the revised ADA regulations, which means you do not have to make modifications if you comply with 1991 standards, however, if you choose to alter any elements, you have to comply with 2010 standards.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2" name="Shape 26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7" name="Shape 26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2" name="Shape 27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7" name="Shape 27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Anna</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6" name="Shape 28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Anna</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000"/>
              <a:t>Brittany</a:t>
            </a:r>
            <a:endParaRPr sz="1000"/>
          </a:p>
          <a:p>
            <a:pPr indent="-165100" lvl="0" marL="171450" rtl="0">
              <a:lnSpc>
                <a:spcPct val="115000"/>
              </a:lnSpc>
              <a:spcBef>
                <a:spcPts val="0"/>
              </a:spcBef>
              <a:spcAft>
                <a:spcPts val="0"/>
              </a:spcAft>
              <a:buClr>
                <a:schemeClr val="dk1"/>
              </a:buClr>
              <a:buSzPts val="1000"/>
              <a:buFont typeface="Arial"/>
              <a:buChar char="•"/>
            </a:pPr>
            <a:r>
              <a:rPr lang="en" sz="1000"/>
              <a:t>It’s not just a nice gesture – it’s the law.</a:t>
            </a:r>
            <a:endParaRPr sz="1000"/>
          </a:p>
          <a:p>
            <a:pPr indent="-165100" lvl="0" marL="171450" rtl="0">
              <a:lnSpc>
                <a:spcPct val="115000"/>
              </a:lnSpc>
              <a:spcBef>
                <a:spcPts val="0"/>
              </a:spcBef>
              <a:spcAft>
                <a:spcPts val="0"/>
              </a:spcAft>
              <a:buClr>
                <a:schemeClr val="dk1"/>
              </a:buClr>
              <a:buSzPts val="1000"/>
              <a:buFont typeface="Arial"/>
              <a:buChar char="•"/>
            </a:pPr>
            <a:r>
              <a:rPr lang="en" sz="1000"/>
              <a:t>Might notice how relatively “recent” those laws were enacted. Revisions have relied partly from input from the public.</a:t>
            </a:r>
            <a:endParaRPr sz="1000"/>
          </a:p>
          <a:p>
            <a:pPr indent="-165100" lvl="0" marL="171450" rtl="0">
              <a:lnSpc>
                <a:spcPct val="115000"/>
              </a:lnSpc>
              <a:spcBef>
                <a:spcPts val="0"/>
              </a:spcBef>
              <a:spcAft>
                <a:spcPts val="0"/>
              </a:spcAft>
              <a:buClr>
                <a:schemeClr val="dk1"/>
              </a:buClr>
              <a:buSzPts val="1000"/>
              <a:buFont typeface="Arial"/>
              <a:buChar char="•"/>
            </a:pPr>
            <a:r>
              <a:rPr lang="en" sz="1000"/>
              <a:t>Rehab Act of ‘73: It’s applies to recipients of federal $$.  Simply prohibiting discrimination on the basis of disability if you receive federal $.</a:t>
            </a:r>
            <a:endParaRPr sz="1000"/>
          </a:p>
          <a:p>
            <a:pPr indent="-165100" lvl="0" marL="171450" marR="0" rtl="0" algn="l">
              <a:spcBef>
                <a:spcPts val="0"/>
              </a:spcBef>
              <a:spcAft>
                <a:spcPts val="0"/>
              </a:spcAft>
              <a:buClr>
                <a:schemeClr val="dk1"/>
              </a:buClr>
              <a:buSzPts val="1000"/>
              <a:buFont typeface="Arial"/>
              <a:buChar char="•"/>
            </a:pPr>
            <a:r>
              <a:rPr i="0" lang="en" sz="1000" u="none" cap="none" strike="noStrike">
                <a:solidFill>
                  <a:schemeClr val="dk1"/>
                </a:solidFill>
              </a:rPr>
              <a:t>ADA of 1990 – applies to places of public accommodation “If you serve the public, you must be accessible” ---th</a:t>
            </a:r>
            <a:r>
              <a:rPr lang="en" sz="1000"/>
              <a:t>eaters, museums, zoos had to have </a:t>
            </a:r>
            <a:r>
              <a:rPr i="0" lang="en" sz="1000" u="none" cap="none" strike="noStrike">
                <a:solidFill>
                  <a:schemeClr val="dk1"/>
                </a:solidFill>
              </a:rPr>
              <a:t>curbs cut, bumps added to sidewalk intersections, wc stalls</a:t>
            </a:r>
            <a:endParaRPr i="0" sz="1000" u="none" cap="none" strike="noStrike">
              <a:solidFill>
                <a:schemeClr val="dk1"/>
              </a:solidFill>
            </a:endParaRPr>
          </a:p>
          <a:p>
            <a:pPr indent="0" lvl="0" marL="0" marR="0" rtl="0" algn="l">
              <a:spcBef>
                <a:spcPts val="0"/>
              </a:spcBef>
              <a:spcAft>
                <a:spcPts val="0"/>
              </a:spcAft>
              <a:buClr>
                <a:schemeClr val="dk1"/>
              </a:buClr>
              <a:buFont typeface="Arial"/>
              <a:buNone/>
            </a:pPr>
            <a:r>
              <a:t/>
            </a:r>
            <a:endParaRPr i="0" sz="1000" u="none" cap="none" strike="noStrike">
              <a:solidFill>
                <a:schemeClr val="dk1"/>
              </a:solidFill>
            </a:endParaRPr>
          </a:p>
          <a:p>
            <a:pPr indent="-165100" lvl="0" marL="171450" marR="0" rtl="0" algn="l">
              <a:spcBef>
                <a:spcPts val="0"/>
              </a:spcBef>
              <a:spcAft>
                <a:spcPts val="0"/>
              </a:spcAft>
              <a:buClr>
                <a:schemeClr val="dk1"/>
              </a:buClr>
              <a:buSzPts val="1000"/>
              <a:buFont typeface="Arial"/>
              <a:buChar char="•"/>
            </a:pPr>
            <a:r>
              <a:rPr i="0" lang="en" sz="1000" u="none" cap="none" strike="noStrike">
                <a:solidFill>
                  <a:schemeClr val="dk1"/>
                </a:solidFill>
              </a:rPr>
              <a:t>New regs as of 2010 – online ticketing (pricing same and equal); service animals (no comfort animals; miniature horses ok); mobility aids added (Segways, golf carts); changes to # of accessible locations; # ALDs required; changes re: scale of slopes/ramps</a:t>
            </a:r>
            <a:br>
              <a:rPr i="0" lang="en" sz="1000" u="none" cap="none" strike="noStrike">
                <a:solidFill>
                  <a:schemeClr val="dk1"/>
                </a:solidFill>
              </a:rPr>
            </a:br>
            <a:endParaRPr i="0" sz="1000" u="none" cap="none" strike="noStrike">
              <a:solidFill>
                <a:schemeClr val="dk1"/>
              </a:solidFill>
            </a:endParaRPr>
          </a:p>
          <a:p>
            <a:pPr indent="-165100" lvl="0" marL="171450" marR="0" rtl="0" algn="l">
              <a:spcBef>
                <a:spcPts val="0"/>
              </a:spcBef>
              <a:spcAft>
                <a:spcPts val="0"/>
              </a:spcAft>
              <a:buClr>
                <a:schemeClr val="dk1"/>
              </a:buClr>
              <a:buSzPts val="1000"/>
              <a:buFont typeface="Arial"/>
              <a:buChar char="•"/>
            </a:pPr>
            <a:r>
              <a:rPr i="0" lang="en" sz="1000" u="none" cap="none" strike="noStrike">
                <a:solidFill>
                  <a:schemeClr val="dk1"/>
                </a:solidFill>
              </a:rPr>
              <a:t>New regs for Effective Communication in 2011 – to ensure that a person with vision, hearing, or speech disability can communicate with, receive information from, and convey info to your organization. Businesses that serve the public must provide auxiliary aids and services to communicate effectively with people who have communication disabilities. Businesses must consider the person’s normal methods of receiving communication when providing services (sign language, captions, etc).</a:t>
            </a:r>
            <a:endParaRPr i="0" sz="1000" u="none" cap="none" strike="noStrike">
              <a:solidFill>
                <a:schemeClr val="dk1"/>
              </a:solidFill>
            </a:endParaRPr>
          </a:p>
          <a:p>
            <a:pPr indent="-165100" lvl="0" marL="171450" marR="0" rtl="0" algn="l">
              <a:spcBef>
                <a:spcPts val="0"/>
              </a:spcBef>
              <a:spcAft>
                <a:spcPts val="0"/>
              </a:spcAft>
              <a:buClr>
                <a:schemeClr val="dk1"/>
              </a:buClr>
              <a:buSzPts val="1000"/>
              <a:buFont typeface="Arial"/>
              <a:buChar char="•"/>
            </a:pPr>
            <a:r>
              <a:rPr lang="en" sz="1000"/>
              <a:t>Coming next: amendments based on online/web standards</a:t>
            </a:r>
            <a:br>
              <a:rPr lang="en" sz="1000"/>
            </a:br>
            <a:endParaRPr sz="1000"/>
          </a:p>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6" name="Shape 29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Anna</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2" name="Shape 30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Anna</a:t>
            </a:r>
            <a:endParaRPr/>
          </a:p>
          <a:p>
            <a:pPr indent="0" lvl="0" marL="0" marR="0" rtl="0" algn="l">
              <a:spcBef>
                <a:spcPts val="0"/>
              </a:spcBef>
              <a:spcAft>
                <a:spcPts val="0"/>
              </a:spcAft>
              <a:buClr>
                <a:schemeClr val="dk1"/>
              </a:buClr>
              <a:buFont typeface="Arial"/>
              <a:buNone/>
            </a:pPr>
            <a:r>
              <a:t/>
            </a:r>
            <a:endParaRPr/>
          </a:p>
          <a:p>
            <a:pPr indent="0" lvl="0" marL="0" marR="0" rtl="0" algn="l">
              <a:spcBef>
                <a:spcPts val="0"/>
              </a:spcBef>
              <a:spcAft>
                <a:spcPts val="0"/>
              </a:spcAft>
              <a:buClr>
                <a:schemeClr val="dk1"/>
              </a:buClr>
              <a:buFont typeface="Arial"/>
              <a:buNone/>
            </a:pPr>
            <a:r>
              <a:rPr lang="en"/>
              <a:t>Now, you might encounter a person with a disability, or a PARENT of a child with a disability, use terminology I have just poo-pooed. I encourage you to make adjustments to make that individual feel comfortable. But these recommendations are for official use --- such as in print, your website.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8" name="Shape 30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Anna</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3" name="Shape 313"/>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a:p>
          <a:p>
            <a:pPr indent="0" lvl="0" marL="0" marR="0" rtl="0" algn="l">
              <a:spcBef>
                <a:spcPts val="0"/>
              </a:spcBef>
              <a:spcAft>
                <a:spcPts val="0"/>
              </a:spcAft>
              <a:buClr>
                <a:schemeClr val="dk1"/>
              </a:buClr>
              <a:buFont typeface="Calibri"/>
              <a:buNone/>
            </a:pPr>
            <a:r>
              <a:rPr lang="en"/>
              <a:t>Anna</a:t>
            </a:r>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314" name="Shape 314"/>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
        <p:nvSpPr>
          <p:cNvPr id="319" name="Shape 31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325" name="Shape 32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334" name="Shape 33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343" name="Shape 34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349" name="Shape 34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358" name="Shape 35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7" name="Shape 367"/>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368" name="Shape 368"/>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7" name="Shape 377"/>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a:p>
          <a:p>
            <a:pPr indent="0" lvl="0" marL="0" marR="0" rtl="0" algn="l">
              <a:spcBef>
                <a:spcPts val="0"/>
              </a:spcBef>
              <a:spcAft>
                <a:spcPts val="0"/>
              </a:spcAft>
              <a:buClr>
                <a:schemeClr val="dk1"/>
              </a:buClr>
              <a:buFont typeface="Calibri"/>
              <a:buNone/>
            </a:pPr>
            <a:r>
              <a:t/>
            </a:r>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378" name="Shape 378"/>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6" name="Shape 386"/>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387" name="Shape 387"/>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95" name="Shape 395"/>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a:p>
          <a:p>
            <a:pPr indent="0" lvl="0" marL="0" marR="0" rtl="0" algn="l">
              <a:spcBef>
                <a:spcPts val="0"/>
              </a:spcBef>
              <a:spcAft>
                <a:spcPts val="0"/>
              </a:spcAft>
              <a:buClr>
                <a:schemeClr val="dk1"/>
              </a:buClr>
              <a:buFont typeface="Calibri"/>
              <a:buNone/>
            </a:pPr>
            <a:r>
              <a:t/>
            </a:r>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396" name="Shape 396"/>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Shape 40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4" name="Shape 404"/>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a:p>
          <a:p>
            <a:pPr indent="0" lvl="0" marL="0" marR="0" rtl="0" algn="l">
              <a:spcBef>
                <a:spcPts val="0"/>
              </a:spcBef>
              <a:spcAft>
                <a:spcPts val="0"/>
              </a:spcAft>
              <a:buClr>
                <a:schemeClr val="dk1"/>
              </a:buClr>
              <a:buFont typeface="Calibri"/>
              <a:buNone/>
            </a:pPr>
            <a:r>
              <a:t/>
            </a:r>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405" name="Shape 405"/>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413" name="Shape 41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19" name="Shape 419"/>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a:p>
          <a:p>
            <a:pPr indent="0" lvl="0" marL="0" marR="0" rtl="0" algn="l">
              <a:spcBef>
                <a:spcPts val="0"/>
              </a:spcBef>
              <a:spcAft>
                <a:spcPts val="0"/>
              </a:spcAft>
              <a:buClr>
                <a:schemeClr val="dk1"/>
              </a:buClr>
              <a:buFont typeface="Calibri"/>
              <a:buNone/>
            </a:pPr>
            <a:r>
              <a:t/>
            </a:r>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420" name="Shape 420"/>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Anna</a:t>
            </a:r>
            <a:endParaRPr b="0" i="0" sz="1100" u="none" cap="none" strike="noStrike">
              <a:solidFill>
                <a:schemeClr val="dk1"/>
              </a:solidFill>
              <a:latin typeface="Arial"/>
              <a:ea typeface="Arial"/>
              <a:cs typeface="Arial"/>
              <a:sym typeface="Arial"/>
            </a:endParaRPr>
          </a:p>
        </p:txBody>
      </p:sp>
      <p:sp>
        <p:nvSpPr>
          <p:cNvPr id="427" name="Shape 42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500"/>
              </a:spcBef>
              <a:spcAft>
                <a:spcPts val="0"/>
              </a:spcAft>
              <a:buNone/>
            </a:pPr>
            <a:r>
              <a:t/>
            </a:r>
            <a:endParaRPr sz="1200">
              <a:solidFill>
                <a:srgbClr val="000000"/>
              </a:solidFill>
              <a:latin typeface="Calibri"/>
              <a:ea typeface="Calibri"/>
              <a:cs typeface="Calibri"/>
              <a:sym typeface="Calibri"/>
            </a:endParaRPr>
          </a:p>
        </p:txBody>
      </p:sp>
      <p:sp>
        <p:nvSpPr>
          <p:cNvPr id="433" name="Shape 4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8" name="Shape 4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443" name="Shape 44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Shape 448"/>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500"/>
              </a:spcBef>
              <a:spcAft>
                <a:spcPts val="0"/>
              </a:spcAft>
              <a:buNone/>
            </a:pPr>
            <a:r>
              <a:t/>
            </a:r>
            <a:endParaRPr sz="1200">
              <a:solidFill>
                <a:srgbClr val="000000"/>
              </a:solidFill>
              <a:latin typeface="Calibri"/>
              <a:ea typeface="Calibri"/>
              <a:cs typeface="Calibri"/>
              <a:sym typeface="Calibri"/>
            </a:endParaRPr>
          </a:p>
        </p:txBody>
      </p:sp>
      <p:sp>
        <p:nvSpPr>
          <p:cNvPr id="449" name="Shape 44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4" name="Shape 4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
        <p:nvSpPr>
          <p:cNvPr id="460" name="Shape 46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Shape 46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66" name="Shape 466"/>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467" name="Shape 467"/>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Shape 47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76" name="Shape 476"/>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477" name="Shape 477"/>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5" name="Shape 485"/>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486" name="Shape 486"/>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Shape 49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4" name="Shape 494"/>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495" name="Shape 495"/>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Shape 505"/>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506" name="Shape 50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Shape 51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12" name="Shape 512"/>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513" name="Shape 513"/>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Shape 52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22" name="Shape 522"/>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523" name="Shape 523"/>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Shape 53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33" name="Shape 533"/>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534" name="Shape 534"/>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Shape 54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41" name="Shape 541"/>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542" name="Shape 542"/>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Shape 548"/>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Anna</a:t>
            </a:r>
            <a:endParaRPr b="0" i="0" sz="1100" u="none" cap="none" strike="noStrike">
              <a:solidFill>
                <a:schemeClr val="dk1"/>
              </a:solidFill>
              <a:latin typeface="Arial"/>
              <a:ea typeface="Arial"/>
              <a:cs typeface="Arial"/>
              <a:sym typeface="Arial"/>
            </a:endParaRPr>
          </a:p>
        </p:txBody>
      </p:sp>
      <p:sp>
        <p:nvSpPr>
          <p:cNvPr id="549" name="Shape 54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Shape 5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5" name="Shape 5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Shape 55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60" name="Shape 560"/>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561" name="Shape 561"/>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Shape 5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9" name="Shape 5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Shape 5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5" name="Shape 5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Shape 58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1" name="Shape 58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Shape 5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7" name="Shape 58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Brittany - Thorough information about accessibility on website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2" name="Shape 15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Shape 5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3" name="Shape 59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Brittany - image is linked to CHF Venues webpage</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Shape 5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8" name="Shape 59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Brittany - I bring in tons of signage!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Shape 6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4" name="Shape 60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Brittany</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Shape 6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9" name="Shape 60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Brittany</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Shape 6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4" name="Shape 61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Brittany</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Shape 6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9" name="Shape 61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Brittany</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Shape 6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4" name="Shape 62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Shape 6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9" name="Shape 62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Brittany - Once we know an event will have captions or sign language, we’ll add the symbol to the event page --- and add a filter for it in the left column</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Shape 63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4" name="Shape 63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Shape 63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0" name="Shape 64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a:p>
          <a:p>
            <a:pPr indent="0" lvl="0" marL="0" marR="0" rtl="0" algn="l">
              <a:spcBef>
                <a:spcPts val="0"/>
              </a:spcBef>
              <a:spcAft>
                <a:spcPts val="0"/>
              </a:spcAft>
              <a:buClr>
                <a:schemeClr val="dk1"/>
              </a:buClr>
              <a:buFont typeface="Arial"/>
              <a:buNone/>
            </a:pPr>
            <a:r>
              <a:t/>
            </a:r>
            <a:endParaRPr/>
          </a:p>
          <a:p>
            <a:pPr indent="0" lvl="0" marL="0" marR="0" rtl="0" algn="l">
              <a:spcBef>
                <a:spcPts val="0"/>
              </a:spcBef>
              <a:spcAft>
                <a:spcPts val="0"/>
              </a:spcAft>
              <a:buClr>
                <a:schemeClr val="dk1"/>
              </a:buClr>
              <a:buFont typeface="Arial"/>
              <a:buNone/>
            </a:pPr>
            <a:r>
              <a:rPr lang="en"/>
              <a:t>Some visible, some invisible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Shape 64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6" name="Shape 64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Shape 65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3" name="Shape 65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 name="Shape 16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t>Brittany</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5200" u="none" cap="none" strike="noStrike">
                <a:solidFill>
                  <a:schemeClr val="dk1"/>
                </a:solidFill>
                <a:latin typeface="Arial"/>
                <a:ea typeface="Arial"/>
                <a:cs typeface="Arial"/>
                <a:sym typeface="Arial"/>
              </a:defRPr>
            </a:lvl1pPr>
            <a:lvl2pPr indent="0" lvl="1" rtl="0" algn="ctr">
              <a:spcBef>
                <a:spcPts val="0"/>
              </a:spcBef>
              <a:spcAft>
                <a:spcPts val="0"/>
              </a:spcAft>
              <a:buClr>
                <a:schemeClr val="dk1"/>
              </a:buClr>
              <a:buSzPts val="1400"/>
              <a:buFont typeface="Arial"/>
              <a:buNone/>
              <a:defRPr sz="5200">
                <a:solidFill>
                  <a:schemeClr val="dk1"/>
                </a:solidFill>
              </a:defRPr>
            </a:lvl2pPr>
            <a:lvl3pPr indent="0" lvl="2" rtl="0" algn="ctr">
              <a:spcBef>
                <a:spcPts val="0"/>
              </a:spcBef>
              <a:spcAft>
                <a:spcPts val="0"/>
              </a:spcAft>
              <a:buClr>
                <a:schemeClr val="dk1"/>
              </a:buClr>
              <a:buSzPts val="1400"/>
              <a:buFont typeface="Arial"/>
              <a:buNone/>
              <a:defRPr sz="5200">
                <a:solidFill>
                  <a:schemeClr val="dk1"/>
                </a:solidFill>
              </a:defRPr>
            </a:lvl3pPr>
            <a:lvl4pPr indent="0" lvl="3" rtl="0" algn="ctr">
              <a:spcBef>
                <a:spcPts val="0"/>
              </a:spcBef>
              <a:spcAft>
                <a:spcPts val="0"/>
              </a:spcAft>
              <a:buClr>
                <a:schemeClr val="dk1"/>
              </a:buClr>
              <a:buSzPts val="1400"/>
              <a:buFont typeface="Arial"/>
              <a:buNone/>
              <a:defRPr sz="5200">
                <a:solidFill>
                  <a:schemeClr val="dk1"/>
                </a:solidFill>
              </a:defRPr>
            </a:lvl4pPr>
            <a:lvl5pPr indent="0" lvl="4" rtl="0" algn="ctr">
              <a:spcBef>
                <a:spcPts val="0"/>
              </a:spcBef>
              <a:spcAft>
                <a:spcPts val="0"/>
              </a:spcAft>
              <a:buClr>
                <a:schemeClr val="dk1"/>
              </a:buClr>
              <a:buSzPts val="1400"/>
              <a:buFont typeface="Arial"/>
              <a:buNone/>
              <a:defRPr sz="5200">
                <a:solidFill>
                  <a:schemeClr val="dk1"/>
                </a:solidFill>
              </a:defRPr>
            </a:lvl5pPr>
            <a:lvl6pPr indent="0" lvl="5" rtl="0" algn="ctr">
              <a:spcBef>
                <a:spcPts val="0"/>
              </a:spcBef>
              <a:spcAft>
                <a:spcPts val="0"/>
              </a:spcAft>
              <a:buClr>
                <a:schemeClr val="dk1"/>
              </a:buClr>
              <a:buSzPts val="1400"/>
              <a:buFont typeface="Arial"/>
              <a:buNone/>
              <a:defRPr sz="5200">
                <a:solidFill>
                  <a:schemeClr val="dk1"/>
                </a:solidFill>
              </a:defRPr>
            </a:lvl6pPr>
            <a:lvl7pPr indent="0" lvl="6" rtl="0" algn="ctr">
              <a:spcBef>
                <a:spcPts val="0"/>
              </a:spcBef>
              <a:spcAft>
                <a:spcPts val="0"/>
              </a:spcAft>
              <a:buClr>
                <a:schemeClr val="dk1"/>
              </a:buClr>
              <a:buSzPts val="1400"/>
              <a:buFont typeface="Arial"/>
              <a:buNone/>
              <a:defRPr sz="5200">
                <a:solidFill>
                  <a:schemeClr val="dk1"/>
                </a:solidFill>
              </a:defRPr>
            </a:lvl7pPr>
            <a:lvl8pPr indent="0" lvl="7" rtl="0" algn="ctr">
              <a:spcBef>
                <a:spcPts val="0"/>
              </a:spcBef>
              <a:spcAft>
                <a:spcPts val="0"/>
              </a:spcAft>
              <a:buClr>
                <a:schemeClr val="dk1"/>
              </a:buClr>
              <a:buSzPts val="1400"/>
              <a:buFont typeface="Arial"/>
              <a:buNone/>
              <a:defRPr sz="5200">
                <a:solidFill>
                  <a:schemeClr val="dk1"/>
                </a:solidFill>
              </a:defRPr>
            </a:lvl8pPr>
            <a:lvl9pPr indent="0" lvl="8" rtl="0" algn="ctr">
              <a:spcBef>
                <a:spcPts val="0"/>
              </a:spcBef>
              <a:spcAft>
                <a:spcPts val="0"/>
              </a:spcAft>
              <a:buClr>
                <a:schemeClr val="dk1"/>
              </a:buClr>
              <a:buSzPts val="1400"/>
              <a:buFont typeface="Arial"/>
              <a:buNone/>
              <a:defRPr sz="5200">
                <a:solidFill>
                  <a:schemeClr val="dk1"/>
                </a:solidFill>
              </a:defRPr>
            </a:lvl9pPr>
          </a:lstStyle>
          <a:p/>
        </p:txBody>
      </p:sp>
      <p:sp>
        <p:nvSpPr>
          <p:cNvPr id="11" name="Shape 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9pPr>
          </a:lstStyle>
          <a:p/>
        </p:txBody>
      </p:sp>
      <p:sp>
        <p:nvSpPr>
          <p:cNvPr id="12" name="Shape 1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52" name="Shape 52"/>
        <p:cNvGrpSpPr/>
        <p:nvPr/>
      </p:nvGrpSpPr>
      <p:grpSpPr>
        <a:xfrm>
          <a:off x="0" y="0"/>
          <a:ext cx="0" cy="0"/>
          <a:chOff x="0" y="0"/>
          <a:chExt cx="0" cy="0"/>
        </a:xfrm>
      </p:grpSpPr>
      <p:sp>
        <p:nvSpPr>
          <p:cNvPr id="53" name="Shape 5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1400"/>
              <a:buFont typeface="Arial"/>
              <a:buNone/>
              <a:defRPr sz="2400">
                <a:solidFill>
                  <a:schemeClr val="dk1"/>
                </a:solidFill>
              </a:defRPr>
            </a:lvl2pPr>
            <a:lvl3pPr indent="0" lvl="2" rtl="0">
              <a:spcBef>
                <a:spcPts val="0"/>
              </a:spcBef>
              <a:spcAft>
                <a:spcPts val="0"/>
              </a:spcAft>
              <a:buClr>
                <a:schemeClr val="dk1"/>
              </a:buClr>
              <a:buSzPts val="1400"/>
              <a:buFont typeface="Arial"/>
              <a:buNone/>
              <a:defRPr sz="2400">
                <a:solidFill>
                  <a:schemeClr val="dk1"/>
                </a:solidFill>
              </a:defRPr>
            </a:lvl3pPr>
            <a:lvl4pPr indent="0" lvl="3" rtl="0">
              <a:spcBef>
                <a:spcPts val="0"/>
              </a:spcBef>
              <a:spcAft>
                <a:spcPts val="0"/>
              </a:spcAft>
              <a:buClr>
                <a:schemeClr val="dk1"/>
              </a:buClr>
              <a:buSzPts val="1400"/>
              <a:buFont typeface="Arial"/>
              <a:buNone/>
              <a:defRPr sz="2400">
                <a:solidFill>
                  <a:schemeClr val="dk1"/>
                </a:solidFill>
              </a:defRPr>
            </a:lvl4pPr>
            <a:lvl5pPr indent="0" lvl="4" rtl="0">
              <a:spcBef>
                <a:spcPts val="0"/>
              </a:spcBef>
              <a:spcAft>
                <a:spcPts val="0"/>
              </a:spcAft>
              <a:buClr>
                <a:schemeClr val="dk1"/>
              </a:buClr>
              <a:buSzPts val="1400"/>
              <a:buFont typeface="Arial"/>
              <a:buNone/>
              <a:defRPr sz="2400">
                <a:solidFill>
                  <a:schemeClr val="dk1"/>
                </a:solidFill>
              </a:defRPr>
            </a:lvl5pPr>
            <a:lvl6pPr indent="0" lvl="5" rtl="0">
              <a:spcBef>
                <a:spcPts val="0"/>
              </a:spcBef>
              <a:spcAft>
                <a:spcPts val="0"/>
              </a:spcAft>
              <a:buClr>
                <a:schemeClr val="dk1"/>
              </a:buClr>
              <a:buSzPts val="1400"/>
              <a:buFont typeface="Arial"/>
              <a:buNone/>
              <a:defRPr sz="2400">
                <a:solidFill>
                  <a:schemeClr val="dk1"/>
                </a:solidFill>
              </a:defRPr>
            </a:lvl6pPr>
            <a:lvl7pPr indent="0" lvl="6" rtl="0">
              <a:spcBef>
                <a:spcPts val="0"/>
              </a:spcBef>
              <a:spcAft>
                <a:spcPts val="0"/>
              </a:spcAft>
              <a:buClr>
                <a:schemeClr val="dk1"/>
              </a:buClr>
              <a:buSzPts val="1400"/>
              <a:buFont typeface="Arial"/>
              <a:buNone/>
              <a:defRPr sz="2400">
                <a:solidFill>
                  <a:schemeClr val="dk1"/>
                </a:solidFill>
              </a:defRPr>
            </a:lvl7pPr>
            <a:lvl8pPr indent="0" lvl="7" rtl="0">
              <a:spcBef>
                <a:spcPts val="0"/>
              </a:spcBef>
              <a:spcAft>
                <a:spcPts val="0"/>
              </a:spcAft>
              <a:buClr>
                <a:schemeClr val="dk1"/>
              </a:buClr>
              <a:buSzPts val="1400"/>
              <a:buFont typeface="Arial"/>
              <a:buNone/>
              <a:defRPr sz="2400">
                <a:solidFill>
                  <a:schemeClr val="dk1"/>
                </a:solidFill>
              </a:defRPr>
            </a:lvl8pPr>
            <a:lvl9pPr indent="0" lvl="8" rtl="0">
              <a:spcBef>
                <a:spcPts val="0"/>
              </a:spcBef>
              <a:spcAft>
                <a:spcPts val="0"/>
              </a:spcAft>
              <a:buClr>
                <a:schemeClr val="dk1"/>
              </a:buClr>
              <a:buSzPts val="1400"/>
              <a:buFont typeface="Arial"/>
              <a:buNone/>
              <a:defRPr sz="2400">
                <a:solidFill>
                  <a:schemeClr val="dk1"/>
                </a:solidFill>
              </a:defRPr>
            </a:lvl9pPr>
          </a:lstStyle>
          <a:p/>
        </p:txBody>
      </p:sp>
      <p:sp>
        <p:nvSpPr>
          <p:cNvPr id="54" name="Shape 5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55" name="Shape 5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56" name="Shape 56"/>
        <p:cNvGrpSpPr/>
        <p:nvPr/>
      </p:nvGrpSpPr>
      <p:grpSpPr>
        <a:xfrm>
          <a:off x="0" y="0"/>
          <a:ext cx="0" cy="0"/>
          <a:chOff x="0" y="0"/>
          <a:chExt cx="0" cy="0"/>
        </a:xfrm>
      </p:grpSpPr>
      <p:sp>
        <p:nvSpPr>
          <p:cNvPr id="57" name="Shape 5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48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1400"/>
              <a:buFont typeface="Arial"/>
              <a:buNone/>
              <a:defRPr sz="4800">
                <a:solidFill>
                  <a:schemeClr val="dk1"/>
                </a:solidFill>
              </a:defRPr>
            </a:lvl2pPr>
            <a:lvl3pPr indent="0" lvl="2" rtl="0">
              <a:spcBef>
                <a:spcPts val="0"/>
              </a:spcBef>
              <a:spcAft>
                <a:spcPts val="0"/>
              </a:spcAft>
              <a:buClr>
                <a:schemeClr val="dk1"/>
              </a:buClr>
              <a:buSzPts val="1400"/>
              <a:buFont typeface="Arial"/>
              <a:buNone/>
              <a:defRPr sz="4800">
                <a:solidFill>
                  <a:schemeClr val="dk1"/>
                </a:solidFill>
              </a:defRPr>
            </a:lvl3pPr>
            <a:lvl4pPr indent="0" lvl="3" rtl="0">
              <a:spcBef>
                <a:spcPts val="0"/>
              </a:spcBef>
              <a:spcAft>
                <a:spcPts val="0"/>
              </a:spcAft>
              <a:buClr>
                <a:schemeClr val="dk1"/>
              </a:buClr>
              <a:buSzPts val="1400"/>
              <a:buFont typeface="Arial"/>
              <a:buNone/>
              <a:defRPr sz="4800">
                <a:solidFill>
                  <a:schemeClr val="dk1"/>
                </a:solidFill>
              </a:defRPr>
            </a:lvl4pPr>
            <a:lvl5pPr indent="0" lvl="4" rtl="0">
              <a:spcBef>
                <a:spcPts val="0"/>
              </a:spcBef>
              <a:spcAft>
                <a:spcPts val="0"/>
              </a:spcAft>
              <a:buClr>
                <a:schemeClr val="dk1"/>
              </a:buClr>
              <a:buSzPts val="1400"/>
              <a:buFont typeface="Arial"/>
              <a:buNone/>
              <a:defRPr sz="4800">
                <a:solidFill>
                  <a:schemeClr val="dk1"/>
                </a:solidFill>
              </a:defRPr>
            </a:lvl5pPr>
            <a:lvl6pPr indent="0" lvl="5" rtl="0">
              <a:spcBef>
                <a:spcPts val="0"/>
              </a:spcBef>
              <a:spcAft>
                <a:spcPts val="0"/>
              </a:spcAft>
              <a:buClr>
                <a:schemeClr val="dk1"/>
              </a:buClr>
              <a:buSzPts val="1400"/>
              <a:buFont typeface="Arial"/>
              <a:buNone/>
              <a:defRPr sz="4800">
                <a:solidFill>
                  <a:schemeClr val="dk1"/>
                </a:solidFill>
              </a:defRPr>
            </a:lvl6pPr>
            <a:lvl7pPr indent="0" lvl="6" rtl="0">
              <a:spcBef>
                <a:spcPts val="0"/>
              </a:spcBef>
              <a:spcAft>
                <a:spcPts val="0"/>
              </a:spcAft>
              <a:buClr>
                <a:schemeClr val="dk1"/>
              </a:buClr>
              <a:buSzPts val="1400"/>
              <a:buFont typeface="Arial"/>
              <a:buNone/>
              <a:defRPr sz="4800">
                <a:solidFill>
                  <a:schemeClr val="dk1"/>
                </a:solidFill>
              </a:defRPr>
            </a:lvl7pPr>
            <a:lvl8pPr indent="0" lvl="7" rtl="0">
              <a:spcBef>
                <a:spcPts val="0"/>
              </a:spcBef>
              <a:spcAft>
                <a:spcPts val="0"/>
              </a:spcAft>
              <a:buClr>
                <a:schemeClr val="dk1"/>
              </a:buClr>
              <a:buSzPts val="1400"/>
              <a:buFont typeface="Arial"/>
              <a:buNone/>
              <a:defRPr sz="4800">
                <a:solidFill>
                  <a:schemeClr val="dk1"/>
                </a:solidFill>
              </a:defRPr>
            </a:lvl8pPr>
            <a:lvl9pPr indent="0" lvl="8" rtl="0">
              <a:spcBef>
                <a:spcPts val="0"/>
              </a:spcBef>
              <a:spcAft>
                <a:spcPts val="0"/>
              </a:spcAft>
              <a:buClr>
                <a:schemeClr val="dk1"/>
              </a:buClr>
              <a:buSzPts val="1400"/>
              <a:buFont typeface="Arial"/>
              <a:buNone/>
              <a:defRPr sz="4800">
                <a:solidFill>
                  <a:schemeClr val="dk1"/>
                </a:solidFill>
              </a:defRPr>
            </a:lvl9pPr>
          </a:lstStyle>
          <a:p/>
        </p:txBody>
      </p:sp>
      <p:sp>
        <p:nvSpPr>
          <p:cNvPr id="58" name="Shape 5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1" name="Shape 6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1pPr>
            <a:lvl2pPr indent="0" lvl="1" rtl="0" algn="ctr">
              <a:spcBef>
                <a:spcPts val="0"/>
              </a:spcBef>
              <a:spcAft>
                <a:spcPts val="0"/>
              </a:spcAft>
              <a:buClr>
                <a:schemeClr val="dk1"/>
              </a:buClr>
              <a:buSzPts val="1400"/>
              <a:buFont typeface="Arial"/>
              <a:buNone/>
              <a:defRPr sz="4200">
                <a:solidFill>
                  <a:schemeClr val="dk1"/>
                </a:solidFill>
              </a:defRPr>
            </a:lvl2pPr>
            <a:lvl3pPr indent="0" lvl="2" rtl="0" algn="ctr">
              <a:spcBef>
                <a:spcPts val="0"/>
              </a:spcBef>
              <a:spcAft>
                <a:spcPts val="0"/>
              </a:spcAft>
              <a:buClr>
                <a:schemeClr val="dk1"/>
              </a:buClr>
              <a:buSzPts val="1400"/>
              <a:buFont typeface="Arial"/>
              <a:buNone/>
              <a:defRPr sz="4200">
                <a:solidFill>
                  <a:schemeClr val="dk1"/>
                </a:solidFill>
              </a:defRPr>
            </a:lvl3pPr>
            <a:lvl4pPr indent="0" lvl="3" rtl="0" algn="ctr">
              <a:spcBef>
                <a:spcPts val="0"/>
              </a:spcBef>
              <a:spcAft>
                <a:spcPts val="0"/>
              </a:spcAft>
              <a:buClr>
                <a:schemeClr val="dk1"/>
              </a:buClr>
              <a:buSzPts val="1400"/>
              <a:buFont typeface="Arial"/>
              <a:buNone/>
              <a:defRPr sz="4200">
                <a:solidFill>
                  <a:schemeClr val="dk1"/>
                </a:solidFill>
              </a:defRPr>
            </a:lvl4pPr>
            <a:lvl5pPr indent="0" lvl="4" rtl="0" algn="ctr">
              <a:spcBef>
                <a:spcPts val="0"/>
              </a:spcBef>
              <a:spcAft>
                <a:spcPts val="0"/>
              </a:spcAft>
              <a:buClr>
                <a:schemeClr val="dk1"/>
              </a:buClr>
              <a:buSzPts val="1400"/>
              <a:buFont typeface="Arial"/>
              <a:buNone/>
              <a:defRPr sz="4200">
                <a:solidFill>
                  <a:schemeClr val="dk1"/>
                </a:solidFill>
              </a:defRPr>
            </a:lvl5pPr>
            <a:lvl6pPr indent="0" lvl="5" rtl="0" algn="ctr">
              <a:spcBef>
                <a:spcPts val="0"/>
              </a:spcBef>
              <a:spcAft>
                <a:spcPts val="0"/>
              </a:spcAft>
              <a:buClr>
                <a:schemeClr val="dk1"/>
              </a:buClr>
              <a:buSzPts val="1400"/>
              <a:buFont typeface="Arial"/>
              <a:buNone/>
              <a:defRPr sz="4200">
                <a:solidFill>
                  <a:schemeClr val="dk1"/>
                </a:solidFill>
              </a:defRPr>
            </a:lvl6pPr>
            <a:lvl7pPr indent="0" lvl="6" rtl="0" algn="ctr">
              <a:spcBef>
                <a:spcPts val="0"/>
              </a:spcBef>
              <a:spcAft>
                <a:spcPts val="0"/>
              </a:spcAft>
              <a:buClr>
                <a:schemeClr val="dk1"/>
              </a:buClr>
              <a:buSzPts val="1400"/>
              <a:buFont typeface="Arial"/>
              <a:buNone/>
              <a:defRPr sz="4200">
                <a:solidFill>
                  <a:schemeClr val="dk1"/>
                </a:solidFill>
              </a:defRPr>
            </a:lvl7pPr>
            <a:lvl8pPr indent="0" lvl="7" rtl="0" algn="ctr">
              <a:spcBef>
                <a:spcPts val="0"/>
              </a:spcBef>
              <a:spcAft>
                <a:spcPts val="0"/>
              </a:spcAft>
              <a:buClr>
                <a:schemeClr val="dk1"/>
              </a:buClr>
              <a:buSzPts val="1400"/>
              <a:buFont typeface="Arial"/>
              <a:buNone/>
              <a:defRPr sz="4200">
                <a:solidFill>
                  <a:schemeClr val="dk1"/>
                </a:solidFill>
              </a:defRPr>
            </a:lvl8pPr>
            <a:lvl9pPr indent="0" lvl="8" rtl="0" algn="ctr">
              <a:spcBef>
                <a:spcPts val="0"/>
              </a:spcBef>
              <a:spcAft>
                <a:spcPts val="0"/>
              </a:spcAft>
              <a:buClr>
                <a:schemeClr val="dk1"/>
              </a:buClr>
              <a:buSzPts val="1400"/>
              <a:buFont typeface="Arial"/>
              <a:buNone/>
              <a:defRPr sz="4200">
                <a:solidFill>
                  <a:schemeClr val="dk1"/>
                </a:solidFill>
              </a:defRPr>
            </a:lvl9pPr>
          </a:lstStyle>
          <a:p/>
        </p:txBody>
      </p:sp>
      <p:sp>
        <p:nvSpPr>
          <p:cNvPr id="62" name="Shape 6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9pPr>
          </a:lstStyle>
          <a:p/>
        </p:txBody>
      </p:sp>
      <p:sp>
        <p:nvSpPr>
          <p:cNvPr id="63" name="Shape 6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64" name="Shape 6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65" name="Shape 65"/>
        <p:cNvGrpSpPr/>
        <p:nvPr/>
      </p:nvGrpSpPr>
      <p:grpSpPr>
        <a:xfrm>
          <a:off x="0" y="0"/>
          <a:ext cx="0" cy="0"/>
          <a:chOff x="0" y="0"/>
          <a:chExt cx="0" cy="0"/>
        </a:xfrm>
      </p:grpSpPr>
      <p:sp>
        <p:nvSpPr>
          <p:cNvPr id="66" name="Shape 6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67" name="Shape 6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68" name="Shape 68"/>
        <p:cNvGrpSpPr/>
        <p:nvPr/>
      </p:nvGrpSpPr>
      <p:grpSpPr>
        <a:xfrm>
          <a:off x="0" y="0"/>
          <a:ext cx="0" cy="0"/>
          <a:chOff x="0" y="0"/>
          <a:chExt cx="0" cy="0"/>
        </a:xfrm>
      </p:grpSpPr>
      <p:sp>
        <p:nvSpPr>
          <p:cNvPr id="69" name="Shape 69"/>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12000" u="none" cap="none" strike="noStrike">
                <a:solidFill>
                  <a:schemeClr val="dk1"/>
                </a:solidFill>
                <a:latin typeface="Arial"/>
                <a:ea typeface="Arial"/>
                <a:cs typeface="Arial"/>
                <a:sym typeface="Arial"/>
              </a:defRPr>
            </a:lvl1pPr>
            <a:lvl2pPr indent="0" lvl="1" rtl="0" algn="ctr">
              <a:spcBef>
                <a:spcPts val="0"/>
              </a:spcBef>
              <a:spcAft>
                <a:spcPts val="0"/>
              </a:spcAft>
              <a:buClr>
                <a:schemeClr val="dk1"/>
              </a:buClr>
              <a:buSzPts val="1400"/>
              <a:buFont typeface="Arial"/>
              <a:buNone/>
              <a:defRPr sz="12000">
                <a:solidFill>
                  <a:schemeClr val="dk1"/>
                </a:solidFill>
              </a:defRPr>
            </a:lvl2pPr>
            <a:lvl3pPr indent="0" lvl="2" rtl="0" algn="ctr">
              <a:spcBef>
                <a:spcPts val="0"/>
              </a:spcBef>
              <a:spcAft>
                <a:spcPts val="0"/>
              </a:spcAft>
              <a:buClr>
                <a:schemeClr val="dk1"/>
              </a:buClr>
              <a:buSzPts val="1400"/>
              <a:buFont typeface="Arial"/>
              <a:buNone/>
              <a:defRPr sz="12000">
                <a:solidFill>
                  <a:schemeClr val="dk1"/>
                </a:solidFill>
              </a:defRPr>
            </a:lvl3pPr>
            <a:lvl4pPr indent="0" lvl="3" rtl="0" algn="ctr">
              <a:spcBef>
                <a:spcPts val="0"/>
              </a:spcBef>
              <a:spcAft>
                <a:spcPts val="0"/>
              </a:spcAft>
              <a:buClr>
                <a:schemeClr val="dk1"/>
              </a:buClr>
              <a:buSzPts val="1400"/>
              <a:buFont typeface="Arial"/>
              <a:buNone/>
              <a:defRPr sz="12000">
                <a:solidFill>
                  <a:schemeClr val="dk1"/>
                </a:solidFill>
              </a:defRPr>
            </a:lvl4pPr>
            <a:lvl5pPr indent="0" lvl="4" rtl="0" algn="ctr">
              <a:spcBef>
                <a:spcPts val="0"/>
              </a:spcBef>
              <a:spcAft>
                <a:spcPts val="0"/>
              </a:spcAft>
              <a:buClr>
                <a:schemeClr val="dk1"/>
              </a:buClr>
              <a:buSzPts val="1400"/>
              <a:buFont typeface="Arial"/>
              <a:buNone/>
              <a:defRPr sz="12000">
                <a:solidFill>
                  <a:schemeClr val="dk1"/>
                </a:solidFill>
              </a:defRPr>
            </a:lvl5pPr>
            <a:lvl6pPr indent="0" lvl="5" rtl="0" algn="ctr">
              <a:spcBef>
                <a:spcPts val="0"/>
              </a:spcBef>
              <a:spcAft>
                <a:spcPts val="0"/>
              </a:spcAft>
              <a:buClr>
                <a:schemeClr val="dk1"/>
              </a:buClr>
              <a:buSzPts val="1400"/>
              <a:buFont typeface="Arial"/>
              <a:buNone/>
              <a:defRPr sz="12000">
                <a:solidFill>
                  <a:schemeClr val="dk1"/>
                </a:solidFill>
              </a:defRPr>
            </a:lvl6pPr>
            <a:lvl7pPr indent="0" lvl="6" rtl="0" algn="ctr">
              <a:spcBef>
                <a:spcPts val="0"/>
              </a:spcBef>
              <a:spcAft>
                <a:spcPts val="0"/>
              </a:spcAft>
              <a:buClr>
                <a:schemeClr val="dk1"/>
              </a:buClr>
              <a:buSzPts val="1400"/>
              <a:buFont typeface="Arial"/>
              <a:buNone/>
              <a:defRPr sz="12000">
                <a:solidFill>
                  <a:schemeClr val="dk1"/>
                </a:solidFill>
              </a:defRPr>
            </a:lvl7pPr>
            <a:lvl8pPr indent="0" lvl="7" rtl="0" algn="ctr">
              <a:spcBef>
                <a:spcPts val="0"/>
              </a:spcBef>
              <a:spcAft>
                <a:spcPts val="0"/>
              </a:spcAft>
              <a:buClr>
                <a:schemeClr val="dk1"/>
              </a:buClr>
              <a:buSzPts val="1400"/>
              <a:buFont typeface="Arial"/>
              <a:buNone/>
              <a:defRPr sz="12000">
                <a:solidFill>
                  <a:schemeClr val="dk1"/>
                </a:solidFill>
              </a:defRPr>
            </a:lvl8pPr>
            <a:lvl9pPr indent="0" lvl="8" rtl="0" algn="ctr">
              <a:spcBef>
                <a:spcPts val="0"/>
              </a:spcBef>
              <a:spcAft>
                <a:spcPts val="0"/>
              </a:spcAft>
              <a:buClr>
                <a:schemeClr val="dk1"/>
              </a:buClr>
              <a:buSzPts val="1400"/>
              <a:buFont typeface="Arial"/>
              <a:buNone/>
              <a:defRPr sz="12000">
                <a:solidFill>
                  <a:schemeClr val="dk1"/>
                </a:solidFill>
              </a:defRPr>
            </a:lvl9pPr>
          </a:lstStyle>
          <a:p/>
        </p:txBody>
      </p:sp>
      <p:sp>
        <p:nvSpPr>
          <p:cNvPr id="70" name="Shape 7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228600" lvl="0" marL="457200" marR="0" rtl="0" algn="ctr">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ctr">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71" name="Shape 7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76" name="Shape 76"/>
        <p:cNvGrpSpPr/>
        <p:nvPr/>
      </p:nvGrpSpPr>
      <p:grpSpPr>
        <a:xfrm>
          <a:off x="0" y="0"/>
          <a:ext cx="0" cy="0"/>
          <a:chOff x="0" y="0"/>
          <a:chExt cx="0" cy="0"/>
        </a:xfrm>
      </p:grpSpPr>
      <p:sp>
        <p:nvSpPr>
          <p:cNvPr id="77" name="Shape 77"/>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8" name="Shape 78"/>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9" name="Shape 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80" name="Shape 80"/>
        <p:cNvGrpSpPr/>
        <p:nvPr/>
      </p:nvGrpSpPr>
      <p:grpSpPr>
        <a:xfrm>
          <a:off x="0" y="0"/>
          <a:ext cx="0" cy="0"/>
          <a:chOff x="0" y="0"/>
          <a:chExt cx="0" cy="0"/>
        </a:xfrm>
      </p:grpSpPr>
      <p:sp>
        <p:nvSpPr>
          <p:cNvPr id="81" name="Shape 81"/>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2" name="Shape 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Shape 85"/>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6" name="Shape 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Shape 89"/>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0" name="Shape 90"/>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1" name="Shape 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 name="Shape 9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3" name="Shape 13"/>
        <p:cNvGrpSpPr/>
        <p:nvPr/>
      </p:nvGrpSpPr>
      <p:grpSpPr>
        <a:xfrm>
          <a:off x="0" y="0"/>
          <a:ext cx="0" cy="0"/>
          <a:chOff x="0" y="0"/>
          <a:chExt cx="0" cy="0"/>
        </a:xfrm>
      </p:grpSpPr>
      <p:sp>
        <p:nvSpPr>
          <p:cNvPr id="14" name="Shape 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15" name="Shape 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6" name="Shape 1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95" name="Shape 95"/>
        <p:cNvGrpSpPr/>
        <p:nvPr/>
      </p:nvGrpSpPr>
      <p:grpSpPr>
        <a:xfrm>
          <a:off x="0" y="0"/>
          <a:ext cx="0" cy="0"/>
          <a:chOff x="0" y="0"/>
          <a:chExt cx="0" cy="0"/>
        </a:xfrm>
      </p:grpSpPr>
      <p:sp>
        <p:nvSpPr>
          <p:cNvPr id="96" name="Shape 96"/>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Shape 9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99" name="Shape 99"/>
        <p:cNvGrpSpPr/>
        <p:nvPr/>
      </p:nvGrpSpPr>
      <p:grpSpPr>
        <a:xfrm>
          <a:off x="0" y="0"/>
          <a:ext cx="0" cy="0"/>
          <a:chOff x="0" y="0"/>
          <a:chExt cx="0" cy="0"/>
        </a:xfrm>
      </p:grpSpPr>
      <p:sp>
        <p:nvSpPr>
          <p:cNvPr id="100" name="Shape 100"/>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1" name="Shape 10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102" name="Shape 102"/>
        <p:cNvGrpSpPr/>
        <p:nvPr/>
      </p:nvGrpSpPr>
      <p:grpSpPr>
        <a:xfrm>
          <a:off x="0" y="0"/>
          <a:ext cx="0" cy="0"/>
          <a:chOff x="0" y="0"/>
          <a:chExt cx="0" cy="0"/>
        </a:xfrm>
      </p:grpSpPr>
      <p:sp>
        <p:nvSpPr>
          <p:cNvPr id="103" name="Shape 10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5" name="Shape 105"/>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6" name="Shape 106"/>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7" name="Shape 10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08" name="Shape 108"/>
        <p:cNvGrpSpPr/>
        <p:nvPr/>
      </p:nvGrpSpPr>
      <p:grpSpPr>
        <a:xfrm>
          <a:off x="0" y="0"/>
          <a:ext cx="0" cy="0"/>
          <a:chOff x="0" y="0"/>
          <a:chExt cx="0" cy="0"/>
        </a:xfrm>
      </p:grpSpPr>
      <p:sp>
        <p:nvSpPr>
          <p:cNvPr id="109" name="Shape 109"/>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10" name="Shape 1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11" name="Shape 111"/>
        <p:cNvGrpSpPr/>
        <p:nvPr/>
      </p:nvGrpSpPr>
      <p:grpSpPr>
        <a:xfrm>
          <a:off x="0" y="0"/>
          <a:ext cx="0" cy="0"/>
          <a:chOff x="0" y="0"/>
          <a:chExt cx="0" cy="0"/>
        </a:xfrm>
      </p:grpSpPr>
      <p:sp>
        <p:nvSpPr>
          <p:cNvPr id="112" name="Shape 112"/>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113" name="Shape 113"/>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4" name="Shape 1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15" name="Shape 115"/>
        <p:cNvGrpSpPr/>
        <p:nvPr/>
      </p:nvGrpSpPr>
      <p:grpSpPr>
        <a:xfrm>
          <a:off x="0" y="0"/>
          <a:ext cx="0" cy="0"/>
          <a:chOff x="0" y="0"/>
          <a:chExt cx="0" cy="0"/>
        </a:xfrm>
      </p:grpSpPr>
      <p:sp>
        <p:nvSpPr>
          <p:cNvPr id="116" name="Shape 1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Header">
    <p:bg>
      <p:bgPr>
        <a:solidFill>
          <a:schemeClr val="dk2"/>
        </a:solidFill>
      </p:bgPr>
    </p:bg>
    <p:spTree>
      <p:nvGrpSpPr>
        <p:cNvPr id="17" name="Shape 17"/>
        <p:cNvGrpSpPr/>
        <p:nvPr/>
      </p:nvGrpSpPr>
      <p:grpSpPr>
        <a:xfrm>
          <a:off x="0" y="0"/>
          <a:ext cx="0" cy="0"/>
          <a:chOff x="0" y="0"/>
          <a:chExt cx="0" cy="0"/>
        </a:xfrm>
      </p:grpSpPr>
      <p:sp>
        <p:nvSpPr>
          <p:cNvPr id="18" name="Shape 18"/>
          <p:cNvSpPr txBox="1"/>
          <p:nvPr>
            <p:ph type="title"/>
          </p:nvPr>
        </p:nvSpPr>
        <p:spPr>
          <a:xfrm>
            <a:off x="2432196" y="805415"/>
            <a:ext cx="6140400" cy="30486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lt2"/>
              </a:buClr>
              <a:buSzPts val="1400"/>
              <a:buFont typeface="Impact"/>
              <a:buNone/>
              <a:defRPr b="0" i="0" sz="6300" u="none" cap="none" strike="noStrike">
                <a:solidFill>
                  <a:schemeClr val="lt2"/>
                </a:solidFill>
                <a:latin typeface="Impact"/>
                <a:ea typeface="Impact"/>
                <a:cs typeface="Impact"/>
                <a:sym typeface="Impact"/>
              </a:defRPr>
            </a:lvl1pPr>
            <a:lvl2pPr indent="0" lvl="1" rtl="0">
              <a:spcBef>
                <a:spcPts val="0"/>
              </a:spcBef>
              <a:spcAft>
                <a:spcPts val="0"/>
              </a:spcAft>
              <a:buClr>
                <a:schemeClr val="dk1"/>
              </a:buClr>
              <a:buSzPts val="1400"/>
              <a:buFont typeface="Arial"/>
              <a:buNone/>
              <a:defRPr sz="1400">
                <a:solidFill>
                  <a:schemeClr val="dk1"/>
                </a:solidFill>
              </a:defRPr>
            </a:lvl2pPr>
            <a:lvl3pPr indent="0" lvl="2" rtl="0">
              <a:spcBef>
                <a:spcPts val="0"/>
              </a:spcBef>
              <a:spcAft>
                <a:spcPts val="0"/>
              </a:spcAft>
              <a:buClr>
                <a:schemeClr val="dk1"/>
              </a:buClr>
              <a:buSzPts val="1400"/>
              <a:buFont typeface="Arial"/>
              <a:buNone/>
              <a:defRPr sz="1400">
                <a:solidFill>
                  <a:schemeClr val="dk1"/>
                </a:solidFill>
              </a:defRPr>
            </a:lvl3pPr>
            <a:lvl4pPr indent="0" lvl="3" rtl="0">
              <a:spcBef>
                <a:spcPts val="0"/>
              </a:spcBef>
              <a:spcAft>
                <a:spcPts val="0"/>
              </a:spcAft>
              <a:buClr>
                <a:schemeClr val="dk1"/>
              </a:buClr>
              <a:buSzPts val="1400"/>
              <a:buFont typeface="Arial"/>
              <a:buNone/>
              <a:defRPr sz="1400">
                <a:solidFill>
                  <a:schemeClr val="dk1"/>
                </a:solidFill>
              </a:defRPr>
            </a:lvl4pPr>
            <a:lvl5pPr indent="0" lvl="4" rtl="0">
              <a:spcBef>
                <a:spcPts val="0"/>
              </a:spcBef>
              <a:spcAft>
                <a:spcPts val="0"/>
              </a:spcAft>
              <a:buClr>
                <a:schemeClr val="dk1"/>
              </a:buClr>
              <a:buSzPts val="1400"/>
              <a:buFont typeface="Arial"/>
              <a:buNone/>
              <a:defRPr sz="1400">
                <a:solidFill>
                  <a:schemeClr val="dk1"/>
                </a:solidFill>
              </a:defRPr>
            </a:lvl5pPr>
            <a:lvl6pPr indent="0" lvl="5" rtl="0">
              <a:spcBef>
                <a:spcPts val="0"/>
              </a:spcBef>
              <a:spcAft>
                <a:spcPts val="0"/>
              </a:spcAft>
              <a:buClr>
                <a:schemeClr val="dk1"/>
              </a:buClr>
              <a:buSzPts val="1400"/>
              <a:buFont typeface="Arial"/>
              <a:buNone/>
              <a:defRPr sz="1400">
                <a:solidFill>
                  <a:schemeClr val="dk1"/>
                </a:solidFill>
              </a:defRPr>
            </a:lvl6pPr>
            <a:lvl7pPr indent="0" lvl="6" rtl="0">
              <a:spcBef>
                <a:spcPts val="0"/>
              </a:spcBef>
              <a:spcAft>
                <a:spcPts val="0"/>
              </a:spcAft>
              <a:buClr>
                <a:schemeClr val="dk1"/>
              </a:buClr>
              <a:buSzPts val="1400"/>
              <a:buFont typeface="Arial"/>
              <a:buNone/>
              <a:defRPr sz="1400">
                <a:solidFill>
                  <a:schemeClr val="dk1"/>
                </a:solidFill>
              </a:defRPr>
            </a:lvl7pPr>
            <a:lvl8pPr indent="0" lvl="7" rtl="0">
              <a:spcBef>
                <a:spcPts val="0"/>
              </a:spcBef>
              <a:spcAft>
                <a:spcPts val="0"/>
              </a:spcAft>
              <a:buClr>
                <a:schemeClr val="dk1"/>
              </a:buClr>
              <a:buSzPts val="1400"/>
              <a:buFont typeface="Arial"/>
              <a:buNone/>
              <a:defRPr sz="1400">
                <a:solidFill>
                  <a:schemeClr val="dk1"/>
                </a:solidFill>
              </a:defRPr>
            </a:lvl8pPr>
            <a:lvl9pPr indent="0" lvl="8" rtl="0">
              <a:spcBef>
                <a:spcPts val="0"/>
              </a:spcBef>
              <a:spcAft>
                <a:spcPts val="0"/>
              </a:spcAft>
              <a:buClr>
                <a:schemeClr val="dk1"/>
              </a:buClr>
              <a:buSzPts val="1400"/>
              <a:buFont typeface="Arial"/>
              <a:buNone/>
              <a:defRPr sz="1400">
                <a:solidFill>
                  <a:schemeClr val="dk1"/>
                </a:solidFill>
              </a:defRPr>
            </a:lvl9pPr>
          </a:lstStyle>
          <a:p/>
        </p:txBody>
      </p:sp>
      <p:sp>
        <p:nvSpPr>
          <p:cNvPr id="19" name="Shape 19"/>
          <p:cNvSpPr txBox="1"/>
          <p:nvPr>
            <p:ph idx="1" type="body"/>
          </p:nvPr>
        </p:nvSpPr>
        <p:spPr>
          <a:xfrm>
            <a:off x="2432197" y="3869835"/>
            <a:ext cx="5263200" cy="7134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500"/>
              </a:spcBef>
              <a:spcAft>
                <a:spcPts val="0"/>
              </a:spcAft>
              <a:buClr>
                <a:schemeClr val="lt2"/>
              </a:buClr>
              <a:buSzPts val="1400"/>
              <a:buFont typeface="Arial"/>
              <a:buNone/>
              <a:defRPr b="1" i="0" sz="1500" u="none" cap="none" strike="noStrike">
                <a:solidFill>
                  <a:schemeClr val="accent1"/>
                </a:solidFill>
                <a:latin typeface="Cabin"/>
                <a:ea typeface="Cabin"/>
                <a:cs typeface="Cabin"/>
                <a:sym typeface="Cabin"/>
              </a:defRPr>
            </a:lvl1pPr>
            <a:lvl2pPr indent="-228600" lvl="1" marL="914400" marR="0" rtl="0" algn="l">
              <a:lnSpc>
                <a:spcPct val="110000"/>
              </a:lnSpc>
              <a:spcBef>
                <a:spcPts val="1600"/>
              </a:spcBef>
              <a:spcAft>
                <a:spcPts val="0"/>
              </a:spcAft>
              <a:buClr>
                <a:schemeClr val="lt2"/>
              </a:buClr>
              <a:buSzPts val="1400"/>
              <a:buFont typeface="Cabin"/>
              <a:buNone/>
              <a:defRPr b="0" i="0" sz="1500" u="none" cap="none" strike="noStrike">
                <a:solidFill>
                  <a:schemeClr val="lt1"/>
                </a:solidFill>
                <a:latin typeface="Cabin"/>
                <a:ea typeface="Cabin"/>
                <a:cs typeface="Cabin"/>
                <a:sym typeface="Cabin"/>
              </a:defRPr>
            </a:lvl2pPr>
            <a:lvl3pPr indent="-228600" lvl="2" marL="1371600" marR="0" rtl="0" algn="l">
              <a:lnSpc>
                <a:spcPct val="110000"/>
              </a:lnSpc>
              <a:spcBef>
                <a:spcPts val="1600"/>
              </a:spcBef>
              <a:spcAft>
                <a:spcPts val="0"/>
              </a:spcAft>
              <a:buClr>
                <a:schemeClr val="lt2"/>
              </a:buClr>
              <a:buSzPts val="1400"/>
              <a:buFont typeface="Arial"/>
              <a:buNone/>
              <a:defRPr b="0" i="0" sz="1400" u="none" cap="none" strike="noStrike">
                <a:solidFill>
                  <a:schemeClr val="lt1"/>
                </a:solidFill>
                <a:latin typeface="Cabin"/>
                <a:ea typeface="Cabin"/>
                <a:cs typeface="Cabin"/>
                <a:sym typeface="Cabin"/>
              </a:defRPr>
            </a:lvl3pPr>
            <a:lvl4pPr indent="-228600" lvl="3" marL="1828800" marR="0" rtl="0" algn="l">
              <a:lnSpc>
                <a:spcPct val="110000"/>
              </a:lnSpc>
              <a:spcBef>
                <a:spcPts val="1600"/>
              </a:spcBef>
              <a:spcAft>
                <a:spcPts val="0"/>
              </a:spcAft>
              <a:buClr>
                <a:schemeClr val="lt2"/>
              </a:buClr>
              <a:buSzPts val="1400"/>
              <a:buFont typeface="Cabin"/>
              <a:buNone/>
              <a:defRPr b="0" i="0" sz="1200" u="none" cap="none" strike="noStrike">
                <a:solidFill>
                  <a:schemeClr val="lt1"/>
                </a:solidFill>
                <a:latin typeface="Cabin"/>
                <a:ea typeface="Cabin"/>
                <a:cs typeface="Cabin"/>
                <a:sym typeface="Cabin"/>
              </a:defRPr>
            </a:lvl4pPr>
            <a:lvl5pPr indent="-228600" lvl="4" marL="2286000" marR="0" rtl="0" algn="l">
              <a:lnSpc>
                <a:spcPct val="110000"/>
              </a:lnSpc>
              <a:spcBef>
                <a:spcPts val="1600"/>
              </a:spcBef>
              <a:spcAft>
                <a:spcPts val="0"/>
              </a:spcAft>
              <a:buClr>
                <a:schemeClr val="lt2"/>
              </a:buClr>
              <a:buSzPts val="1400"/>
              <a:buFont typeface="Arial"/>
              <a:buNone/>
              <a:defRPr b="0" i="0" sz="1200" u="none" cap="none" strike="noStrike">
                <a:solidFill>
                  <a:schemeClr val="lt1"/>
                </a:solidFill>
                <a:latin typeface="Cabin"/>
                <a:ea typeface="Cabin"/>
                <a:cs typeface="Cabin"/>
                <a:sym typeface="Cabin"/>
              </a:defRPr>
            </a:lvl5pPr>
            <a:lvl6pPr indent="-228600" lvl="5" marL="2743200" marR="0" rtl="0" algn="l">
              <a:lnSpc>
                <a:spcPct val="110000"/>
              </a:lnSpc>
              <a:spcBef>
                <a:spcPts val="1600"/>
              </a:spcBef>
              <a:spcAft>
                <a:spcPts val="0"/>
              </a:spcAft>
              <a:buClr>
                <a:schemeClr val="lt2"/>
              </a:buClr>
              <a:buSzPts val="1400"/>
              <a:buFont typeface="Cabin"/>
              <a:buNone/>
              <a:defRPr b="0" i="0" sz="1200" u="none" cap="none" strike="noStrike">
                <a:solidFill>
                  <a:schemeClr val="lt1"/>
                </a:solidFill>
                <a:latin typeface="Cabin"/>
                <a:ea typeface="Cabin"/>
                <a:cs typeface="Cabin"/>
                <a:sym typeface="Cabin"/>
              </a:defRPr>
            </a:lvl6pPr>
            <a:lvl7pPr indent="-228600" lvl="6" marL="3200400" marR="0" rtl="0" algn="l">
              <a:lnSpc>
                <a:spcPct val="110000"/>
              </a:lnSpc>
              <a:spcBef>
                <a:spcPts val="1600"/>
              </a:spcBef>
              <a:spcAft>
                <a:spcPts val="0"/>
              </a:spcAft>
              <a:buClr>
                <a:schemeClr val="lt2"/>
              </a:buClr>
              <a:buSzPts val="1400"/>
              <a:buFont typeface="Arial"/>
              <a:buNone/>
              <a:defRPr b="0" i="0" sz="1200" u="none" cap="none" strike="noStrike">
                <a:solidFill>
                  <a:schemeClr val="lt1"/>
                </a:solidFill>
                <a:latin typeface="Cabin"/>
                <a:ea typeface="Cabin"/>
                <a:cs typeface="Cabin"/>
                <a:sym typeface="Cabin"/>
              </a:defRPr>
            </a:lvl7pPr>
            <a:lvl8pPr indent="-228600" lvl="7" marL="3657600" marR="0" rtl="0" algn="l">
              <a:lnSpc>
                <a:spcPct val="110000"/>
              </a:lnSpc>
              <a:spcBef>
                <a:spcPts val="1600"/>
              </a:spcBef>
              <a:spcAft>
                <a:spcPts val="0"/>
              </a:spcAft>
              <a:buClr>
                <a:schemeClr val="lt2"/>
              </a:buClr>
              <a:buSzPts val="1400"/>
              <a:buFont typeface="Cabin"/>
              <a:buNone/>
              <a:defRPr b="0" i="0" sz="1200" u="none" cap="none" strike="noStrike">
                <a:solidFill>
                  <a:schemeClr val="lt1"/>
                </a:solidFill>
                <a:latin typeface="Cabin"/>
                <a:ea typeface="Cabin"/>
                <a:cs typeface="Cabin"/>
                <a:sym typeface="Cabin"/>
              </a:defRPr>
            </a:lvl8pPr>
            <a:lvl9pPr indent="-228600" lvl="8" marL="4114800" marR="0" rtl="0" algn="l">
              <a:lnSpc>
                <a:spcPct val="110000"/>
              </a:lnSpc>
              <a:spcBef>
                <a:spcPts val="1600"/>
              </a:spcBef>
              <a:spcAft>
                <a:spcPts val="1600"/>
              </a:spcAft>
              <a:buClr>
                <a:schemeClr val="lt2"/>
              </a:buClr>
              <a:buSzPts val="1400"/>
              <a:buFont typeface="Arial"/>
              <a:buNone/>
              <a:defRPr b="0" i="0" sz="1200" u="none" cap="none" strike="noStrike">
                <a:solidFill>
                  <a:schemeClr val="lt1"/>
                </a:solidFill>
                <a:latin typeface="Cabin"/>
                <a:ea typeface="Cabin"/>
                <a:cs typeface="Cabin"/>
                <a:sym typeface="Cabin"/>
              </a:defRPr>
            </a:lvl9pPr>
          </a:lstStyle>
          <a:p/>
        </p:txBody>
      </p:sp>
      <p:sp>
        <p:nvSpPr>
          <p:cNvPr id="20" name="Shape 20"/>
          <p:cNvSpPr txBox="1"/>
          <p:nvPr>
            <p:ph idx="10" type="dt"/>
          </p:nvPr>
        </p:nvSpPr>
        <p:spPr>
          <a:xfrm>
            <a:off x="2427409" y="4781759"/>
            <a:ext cx="1120500" cy="2616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lt2"/>
              </a:buClr>
              <a:buSzPts val="1400"/>
              <a:buFont typeface="Cabin"/>
              <a:buNone/>
              <a:defRPr b="0" i="0" sz="900" u="none" cap="none" strike="noStrike">
                <a:solidFill>
                  <a:schemeClr val="lt2"/>
                </a:solidFill>
                <a:latin typeface="Cabin"/>
                <a:ea typeface="Cabin"/>
                <a:cs typeface="Cabin"/>
                <a:sym typeface="Cabin"/>
              </a:defRPr>
            </a:lvl1pPr>
            <a:lvl2pPr indent="0" lvl="1" marL="3429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2pPr>
            <a:lvl3pPr indent="0" lvl="2" marL="6858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3pPr>
            <a:lvl4pPr indent="0" lvl="3" marL="10287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4pPr>
            <a:lvl5pPr indent="0" lvl="4" marL="13716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5pPr>
            <a:lvl6pPr indent="0" lvl="5" marL="17145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6pPr>
            <a:lvl7pPr indent="0" lvl="6" marL="20574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7pPr>
            <a:lvl8pPr indent="0" lvl="7" marL="24003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8pPr>
            <a:lvl9pPr indent="0" lvl="8" marL="27432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9pPr>
          </a:lstStyle>
          <a:p/>
        </p:txBody>
      </p:sp>
      <p:sp>
        <p:nvSpPr>
          <p:cNvPr id="21" name="Shape 21"/>
          <p:cNvSpPr txBox="1"/>
          <p:nvPr>
            <p:ph idx="11" type="ftr"/>
          </p:nvPr>
        </p:nvSpPr>
        <p:spPr>
          <a:xfrm>
            <a:off x="3959298" y="4781759"/>
            <a:ext cx="3086099" cy="2595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2"/>
              </a:buClr>
              <a:buSzPts val="1400"/>
              <a:buFont typeface="Cabin"/>
              <a:buNone/>
              <a:defRPr b="0" i="0" sz="900" u="none" cap="none" strike="noStrike">
                <a:solidFill>
                  <a:schemeClr val="lt2"/>
                </a:solidFill>
                <a:latin typeface="Cabin"/>
                <a:ea typeface="Cabin"/>
                <a:cs typeface="Cabin"/>
                <a:sym typeface="Cabin"/>
              </a:defRPr>
            </a:lvl1pPr>
            <a:lvl2pPr indent="0" lvl="1" marL="3429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2pPr>
            <a:lvl3pPr indent="0" lvl="2" marL="6858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3pPr>
            <a:lvl4pPr indent="0" lvl="3" marL="10287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4pPr>
            <a:lvl5pPr indent="0" lvl="4" marL="13716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5pPr>
            <a:lvl6pPr indent="0" lvl="5" marL="17145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6pPr>
            <a:lvl7pPr indent="0" lvl="6" marL="20574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7pPr>
            <a:lvl8pPr indent="0" lvl="7" marL="24003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8pPr>
            <a:lvl9pPr indent="0" lvl="8" marL="2743200" marR="0" rtl="0" algn="l">
              <a:lnSpc>
                <a:spcPct val="100000"/>
              </a:lnSpc>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9pPr>
          </a:lstStyle>
          <a:p/>
        </p:txBody>
      </p:sp>
      <p:sp>
        <p:nvSpPr>
          <p:cNvPr id="22" name="Shape 22"/>
          <p:cNvSpPr txBox="1"/>
          <p:nvPr>
            <p:ph idx="12" type="sldNum"/>
          </p:nvPr>
        </p:nvSpPr>
        <p:spPr>
          <a:xfrm>
            <a:off x="7456825" y="4781759"/>
            <a:ext cx="1115700" cy="2595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lt2"/>
              </a:buClr>
              <a:buFont typeface="Cabin"/>
              <a:buNone/>
            </a:pPr>
            <a:fld id="{00000000-1234-1234-1234-123412341234}" type="slidenum">
              <a:rPr b="0" i="0" lang="en" sz="900" u="none" cap="none" strike="noStrike">
                <a:solidFill>
                  <a:schemeClr val="lt2"/>
                </a:solidFill>
                <a:latin typeface="Cabin"/>
                <a:ea typeface="Cabin"/>
                <a:cs typeface="Cabin"/>
                <a:sym typeface="Cabin"/>
              </a:rPr>
              <a:t>‹#›</a:t>
            </a:fld>
            <a:endParaRPr b="0" i="0" sz="900" u="none" cap="none" strike="noStrike">
              <a:solidFill>
                <a:schemeClr val="lt2"/>
              </a:solidFill>
              <a:latin typeface="Cabin"/>
              <a:ea typeface="Cabin"/>
              <a:cs typeface="Cabin"/>
              <a:sym typeface="Cabin"/>
            </a:endParaRPr>
          </a:p>
        </p:txBody>
      </p:sp>
      <p:grpSp>
        <p:nvGrpSpPr>
          <p:cNvPr id="23" name="Shape 23" title="left scallop shape"/>
          <p:cNvGrpSpPr/>
          <p:nvPr/>
        </p:nvGrpSpPr>
        <p:grpSpPr>
          <a:xfrm>
            <a:off x="0" y="0"/>
            <a:ext cx="2110950" cy="5143500"/>
            <a:chOff x="0" y="0"/>
            <a:chExt cx="2814600" cy="6858000"/>
          </a:xfrm>
        </p:grpSpPr>
        <p:sp>
          <p:nvSpPr>
            <p:cNvPr id="24" name="Shape 24" title="left scallop shape"/>
            <p:cNvSpPr/>
            <p:nvPr/>
          </p:nvSpPr>
          <p:spPr>
            <a:xfrm>
              <a:off x="0" y="0"/>
              <a:ext cx="2814600" cy="6858000"/>
            </a:xfrm>
            <a:custGeom>
              <a:pathLst>
                <a:path extrusionOk="0" h="120000" w="120000">
                  <a:moveTo>
                    <a:pt x="0" y="0"/>
                  </a:moveTo>
                  <a:lnTo>
                    <a:pt x="60304" y="0"/>
                  </a:lnTo>
                  <a:lnTo>
                    <a:pt x="61319" y="1555"/>
                  </a:lnTo>
                  <a:lnTo>
                    <a:pt x="62335" y="3083"/>
                  </a:lnTo>
                  <a:lnTo>
                    <a:pt x="63485" y="4583"/>
                  </a:lnTo>
                  <a:lnTo>
                    <a:pt x="64771" y="6027"/>
                  </a:lnTo>
                  <a:lnTo>
                    <a:pt x="66328" y="7388"/>
                  </a:lnTo>
                  <a:lnTo>
                    <a:pt x="68155" y="8666"/>
                  </a:lnTo>
                  <a:lnTo>
                    <a:pt x="70118" y="9750"/>
                  </a:lnTo>
                  <a:lnTo>
                    <a:pt x="72351" y="10750"/>
                  </a:lnTo>
                  <a:lnTo>
                    <a:pt x="74788" y="11722"/>
                  </a:lnTo>
                  <a:lnTo>
                    <a:pt x="77495" y="12666"/>
                  </a:lnTo>
                  <a:lnTo>
                    <a:pt x="80203" y="13527"/>
                  </a:lnTo>
                  <a:lnTo>
                    <a:pt x="83045" y="14444"/>
                  </a:lnTo>
                  <a:lnTo>
                    <a:pt x="85956" y="15305"/>
                  </a:lnTo>
                  <a:lnTo>
                    <a:pt x="88730" y="16222"/>
                  </a:lnTo>
                  <a:lnTo>
                    <a:pt x="91505" y="17138"/>
                  </a:lnTo>
                  <a:lnTo>
                    <a:pt x="94077" y="18083"/>
                  </a:lnTo>
                  <a:lnTo>
                    <a:pt x="96446" y="19083"/>
                  </a:lnTo>
                  <a:lnTo>
                    <a:pt x="98544" y="20138"/>
                  </a:lnTo>
                  <a:lnTo>
                    <a:pt x="100439" y="21250"/>
                  </a:lnTo>
                  <a:lnTo>
                    <a:pt x="101861" y="22444"/>
                  </a:lnTo>
                  <a:lnTo>
                    <a:pt x="102944" y="23777"/>
                  </a:lnTo>
                  <a:lnTo>
                    <a:pt x="103553" y="25194"/>
                  </a:lnTo>
                  <a:lnTo>
                    <a:pt x="103824" y="26666"/>
                  </a:lnTo>
                  <a:lnTo>
                    <a:pt x="103824" y="28138"/>
                  </a:lnTo>
                  <a:lnTo>
                    <a:pt x="103553" y="29666"/>
                  </a:lnTo>
                  <a:lnTo>
                    <a:pt x="103079" y="31250"/>
                  </a:lnTo>
                  <a:lnTo>
                    <a:pt x="102538" y="32805"/>
                  </a:lnTo>
                  <a:lnTo>
                    <a:pt x="102064" y="34361"/>
                  </a:lnTo>
                  <a:lnTo>
                    <a:pt x="101590" y="35916"/>
                  </a:lnTo>
                  <a:lnTo>
                    <a:pt x="101252" y="37500"/>
                  </a:lnTo>
                  <a:lnTo>
                    <a:pt x="101116" y="39027"/>
                  </a:lnTo>
                  <a:lnTo>
                    <a:pt x="101319" y="40500"/>
                  </a:lnTo>
                  <a:lnTo>
                    <a:pt x="101793" y="41972"/>
                  </a:lnTo>
                  <a:lnTo>
                    <a:pt x="102673" y="43333"/>
                  </a:lnTo>
                  <a:lnTo>
                    <a:pt x="103891" y="44722"/>
                  </a:lnTo>
                  <a:lnTo>
                    <a:pt x="105380" y="46083"/>
                  </a:lnTo>
                  <a:lnTo>
                    <a:pt x="107140" y="47444"/>
                  </a:lnTo>
                  <a:lnTo>
                    <a:pt x="109035" y="48805"/>
                  </a:lnTo>
                  <a:lnTo>
                    <a:pt x="110998" y="50194"/>
                  </a:lnTo>
                  <a:lnTo>
                    <a:pt x="112961" y="51527"/>
                  </a:lnTo>
                  <a:lnTo>
                    <a:pt x="114788" y="52916"/>
                  </a:lnTo>
                  <a:lnTo>
                    <a:pt x="116480" y="54277"/>
                  </a:lnTo>
                  <a:lnTo>
                    <a:pt x="117901" y="55722"/>
                  </a:lnTo>
                  <a:lnTo>
                    <a:pt x="119052" y="57138"/>
                  </a:lnTo>
                  <a:lnTo>
                    <a:pt x="119729" y="58555"/>
                  </a:lnTo>
                  <a:lnTo>
                    <a:pt x="120000" y="60000"/>
                  </a:lnTo>
                  <a:lnTo>
                    <a:pt x="119729" y="61444"/>
                  </a:lnTo>
                  <a:lnTo>
                    <a:pt x="119052" y="62861"/>
                  </a:lnTo>
                  <a:lnTo>
                    <a:pt x="117901" y="64277"/>
                  </a:lnTo>
                  <a:lnTo>
                    <a:pt x="116480" y="65722"/>
                  </a:lnTo>
                  <a:lnTo>
                    <a:pt x="114788" y="67083"/>
                  </a:lnTo>
                  <a:lnTo>
                    <a:pt x="112961" y="68472"/>
                  </a:lnTo>
                  <a:lnTo>
                    <a:pt x="110998" y="69805"/>
                  </a:lnTo>
                  <a:lnTo>
                    <a:pt x="109035" y="71194"/>
                  </a:lnTo>
                  <a:lnTo>
                    <a:pt x="107140" y="72555"/>
                  </a:lnTo>
                  <a:lnTo>
                    <a:pt x="105380" y="73916"/>
                  </a:lnTo>
                  <a:lnTo>
                    <a:pt x="103891" y="75277"/>
                  </a:lnTo>
                  <a:lnTo>
                    <a:pt x="102673" y="76666"/>
                  </a:lnTo>
                  <a:lnTo>
                    <a:pt x="101793" y="78027"/>
                  </a:lnTo>
                  <a:lnTo>
                    <a:pt x="101319" y="79500"/>
                  </a:lnTo>
                  <a:lnTo>
                    <a:pt x="101116" y="80972"/>
                  </a:lnTo>
                  <a:lnTo>
                    <a:pt x="101252" y="82500"/>
                  </a:lnTo>
                  <a:lnTo>
                    <a:pt x="101590" y="84083"/>
                  </a:lnTo>
                  <a:lnTo>
                    <a:pt x="102064" y="85638"/>
                  </a:lnTo>
                  <a:lnTo>
                    <a:pt x="102538" y="87194"/>
                  </a:lnTo>
                  <a:lnTo>
                    <a:pt x="103079" y="88750"/>
                  </a:lnTo>
                  <a:lnTo>
                    <a:pt x="103553" y="90333"/>
                  </a:lnTo>
                  <a:lnTo>
                    <a:pt x="103824" y="91861"/>
                  </a:lnTo>
                  <a:lnTo>
                    <a:pt x="103824" y="93333"/>
                  </a:lnTo>
                  <a:lnTo>
                    <a:pt x="103553" y="94805"/>
                  </a:lnTo>
                  <a:lnTo>
                    <a:pt x="102944" y="96222"/>
                  </a:lnTo>
                  <a:lnTo>
                    <a:pt x="101861" y="97555"/>
                  </a:lnTo>
                  <a:lnTo>
                    <a:pt x="100439" y="98750"/>
                  </a:lnTo>
                  <a:lnTo>
                    <a:pt x="98544" y="99861"/>
                  </a:lnTo>
                  <a:lnTo>
                    <a:pt x="96446" y="100916"/>
                  </a:lnTo>
                  <a:lnTo>
                    <a:pt x="94077" y="101916"/>
                  </a:lnTo>
                  <a:lnTo>
                    <a:pt x="91505" y="102861"/>
                  </a:lnTo>
                  <a:lnTo>
                    <a:pt x="88730" y="103777"/>
                  </a:lnTo>
                  <a:lnTo>
                    <a:pt x="85956" y="104694"/>
                  </a:lnTo>
                  <a:lnTo>
                    <a:pt x="83045" y="105555"/>
                  </a:lnTo>
                  <a:lnTo>
                    <a:pt x="80203" y="106472"/>
                  </a:lnTo>
                  <a:lnTo>
                    <a:pt x="77495" y="107333"/>
                  </a:lnTo>
                  <a:lnTo>
                    <a:pt x="74788" y="108277"/>
                  </a:lnTo>
                  <a:lnTo>
                    <a:pt x="72351" y="109250"/>
                  </a:lnTo>
                  <a:lnTo>
                    <a:pt x="70118" y="110250"/>
                  </a:lnTo>
                  <a:lnTo>
                    <a:pt x="68155" y="111333"/>
                  </a:lnTo>
                  <a:lnTo>
                    <a:pt x="66328" y="112611"/>
                  </a:lnTo>
                  <a:lnTo>
                    <a:pt x="64771" y="113972"/>
                  </a:lnTo>
                  <a:lnTo>
                    <a:pt x="63485" y="115416"/>
                  </a:lnTo>
                  <a:lnTo>
                    <a:pt x="62335" y="116916"/>
                  </a:lnTo>
                  <a:lnTo>
                    <a:pt x="61319" y="118444"/>
                  </a:lnTo>
                  <a:lnTo>
                    <a:pt x="60304" y="120000"/>
                  </a:lnTo>
                  <a:lnTo>
                    <a:pt x="0" y="120000"/>
                  </a:lnTo>
                  <a:lnTo>
                    <a:pt x="0" y="0"/>
                  </a:lnTo>
                  <a:close/>
                </a:path>
              </a:pathLst>
            </a:custGeom>
            <a:solidFill>
              <a:schemeClr val="lt2"/>
            </a:solidFill>
            <a:ln>
              <a:noFill/>
            </a:ln>
          </p:spPr>
        </p:sp>
        <p:sp>
          <p:nvSpPr>
            <p:cNvPr id="25" name="Shape 25" title="left scallop inline"/>
            <p:cNvSpPr/>
            <p:nvPr/>
          </p:nvSpPr>
          <p:spPr>
            <a:xfrm>
              <a:off x="874382" y="0"/>
              <a:ext cx="1646100" cy="6858000"/>
            </a:xfrm>
            <a:custGeom>
              <a:pathLst>
                <a:path extrusionOk="0" h="120000" w="120000">
                  <a:moveTo>
                    <a:pt x="0" y="0"/>
                  </a:moveTo>
                  <a:lnTo>
                    <a:pt x="19787" y="0"/>
                  </a:lnTo>
                  <a:lnTo>
                    <a:pt x="21755" y="1527"/>
                  </a:lnTo>
                  <a:lnTo>
                    <a:pt x="23606" y="3055"/>
                  </a:lnTo>
                  <a:lnTo>
                    <a:pt x="25458" y="4611"/>
                  </a:lnTo>
                  <a:lnTo>
                    <a:pt x="27078" y="6194"/>
                  </a:lnTo>
                  <a:lnTo>
                    <a:pt x="29045" y="7722"/>
                  </a:lnTo>
                  <a:lnTo>
                    <a:pt x="31128" y="9194"/>
                  </a:lnTo>
                  <a:lnTo>
                    <a:pt x="33789" y="10583"/>
                  </a:lnTo>
                  <a:lnTo>
                    <a:pt x="36914" y="11861"/>
                  </a:lnTo>
                  <a:lnTo>
                    <a:pt x="40385" y="12944"/>
                  </a:lnTo>
                  <a:lnTo>
                    <a:pt x="44204" y="13972"/>
                  </a:lnTo>
                  <a:lnTo>
                    <a:pt x="48601" y="14916"/>
                  </a:lnTo>
                  <a:lnTo>
                    <a:pt x="53230" y="15861"/>
                  </a:lnTo>
                  <a:lnTo>
                    <a:pt x="58090" y="16750"/>
                  </a:lnTo>
                  <a:lnTo>
                    <a:pt x="62950" y="17638"/>
                  </a:lnTo>
                  <a:lnTo>
                    <a:pt x="67926" y="18555"/>
                  </a:lnTo>
                  <a:lnTo>
                    <a:pt x="72671" y="19444"/>
                  </a:lnTo>
                  <a:lnTo>
                    <a:pt x="77184" y="20388"/>
                  </a:lnTo>
                  <a:lnTo>
                    <a:pt x="81350" y="21416"/>
                  </a:lnTo>
                  <a:lnTo>
                    <a:pt x="85168" y="22444"/>
                  </a:lnTo>
                  <a:lnTo>
                    <a:pt x="88293" y="23555"/>
                  </a:lnTo>
                  <a:lnTo>
                    <a:pt x="90954" y="24805"/>
                  </a:lnTo>
                  <a:lnTo>
                    <a:pt x="92574" y="26027"/>
                  </a:lnTo>
                  <a:lnTo>
                    <a:pt x="93616" y="27388"/>
                  </a:lnTo>
                  <a:lnTo>
                    <a:pt x="94079" y="28722"/>
                  </a:lnTo>
                  <a:lnTo>
                    <a:pt x="93963" y="30138"/>
                  </a:lnTo>
                  <a:lnTo>
                    <a:pt x="93500" y="31555"/>
                  </a:lnTo>
                  <a:lnTo>
                    <a:pt x="92921" y="33027"/>
                  </a:lnTo>
                  <a:lnTo>
                    <a:pt x="92111" y="34500"/>
                  </a:lnTo>
                  <a:lnTo>
                    <a:pt x="91186" y="35972"/>
                  </a:lnTo>
                  <a:lnTo>
                    <a:pt x="90491" y="37444"/>
                  </a:lnTo>
                  <a:lnTo>
                    <a:pt x="90028" y="38916"/>
                  </a:lnTo>
                  <a:lnTo>
                    <a:pt x="89681" y="40333"/>
                  </a:lnTo>
                  <a:lnTo>
                    <a:pt x="90028" y="41722"/>
                  </a:lnTo>
                  <a:lnTo>
                    <a:pt x="90723" y="43083"/>
                  </a:lnTo>
                  <a:lnTo>
                    <a:pt x="92227" y="44500"/>
                  </a:lnTo>
                  <a:lnTo>
                    <a:pt x="94541" y="45888"/>
                  </a:lnTo>
                  <a:lnTo>
                    <a:pt x="97319" y="47277"/>
                  </a:lnTo>
                  <a:lnTo>
                    <a:pt x="100443" y="48666"/>
                  </a:lnTo>
                  <a:lnTo>
                    <a:pt x="103683" y="50027"/>
                  </a:lnTo>
                  <a:lnTo>
                    <a:pt x="107155" y="51416"/>
                  </a:lnTo>
                  <a:lnTo>
                    <a:pt x="110279" y="52805"/>
                  </a:lnTo>
                  <a:lnTo>
                    <a:pt x="113404" y="54222"/>
                  </a:lnTo>
                  <a:lnTo>
                    <a:pt x="116065" y="55638"/>
                  </a:lnTo>
                  <a:lnTo>
                    <a:pt x="118148" y="57055"/>
                  </a:lnTo>
                  <a:lnTo>
                    <a:pt x="119305" y="58500"/>
                  </a:lnTo>
                  <a:lnTo>
                    <a:pt x="120000" y="60000"/>
                  </a:lnTo>
                  <a:lnTo>
                    <a:pt x="119305" y="61500"/>
                  </a:lnTo>
                  <a:lnTo>
                    <a:pt x="118148" y="62944"/>
                  </a:lnTo>
                  <a:lnTo>
                    <a:pt x="116065" y="64361"/>
                  </a:lnTo>
                  <a:lnTo>
                    <a:pt x="113404" y="65777"/>
                  </a:lnTo>
                  <a:lnTo>
                    <a:pt x="110279" y="67194"/>
                  </a:lnTo>
                  <a:lnTo>
                    <a:pt x="107155" y="68583"/>
                  </a:lnTo>
                  <a:lnTo>
                    <a:pt x="103683" y="69972"/>
                  </a:lnTo>
                  <a:lnTo>
                    <a:pt x="100443" y="71333"/>
                  </a:lnTo>
                  <a:lnTo>
                    <a:pt x="97319" y="72722"/>
                  </a:lnTo>
                  <a:lnTo>
                    <a:pt x="94541" y="74111"/>
                  </a:lnTo>
                  <a:lnTo>
                    <a:pt x="92227" y="75500"/>
                  </a:lnTo>
                  <a:lnTo>
                    <a:pt x="90723" y="76916"/>
                  </a:lnTo>
                  <a:lnTo>
                    <a:pt x="90028" y="78277"/>
                  </a:lnTo>
                  <a:lnTo>
                    <a:pt x="89681" y="79666"/>
                  </a:lnTo>
                  <a:lnTo>
                    <a:pt x="90028" y="81083"/>
                  </a:lnTo>
                  <a:lnTo>
                    <a:pt x="90491" y="82555"/>
                  </a:lnTo>
                  <a:lnTo>
                    <a:pt x="91186" y="84027"/>
                  </a:lnTo>
                  <a:lnTo>
                    <a:pt x="92111" y="85500"/>
                  </a:lnTo>
                  <a:lnTo>
                    <a:pt x="92921" y="86972"/>
                  </a:lnTo>
                  <a:lnTo>
                    <a:pt x="93500" y="88444"/>
                  </a:lnTo>
                  <a:lnTo>
                    <a:pt x="93963" y="89861"/>
                  </a:lnTo>
                  <a:lnTo>
                    <a:pt x="94079" y="91277"/>
                  </a:lnTo>
                  <a:lnTo>
                    <a:pt x="93616" y="92611"/>
                  </a:lnTo>
                  <a:lnTo>
                    <a:pt x="92574" y="93972"/>
                  </a:lnTo>
                  <a:lnTo>
                    <a:pt x="90954" y="95194"/>
                  </a:lnTo>
                  <a:lnTo>
                    <a:pt x="88293" y="96444"/>
                  </a:lnTo>
                  <a:lnTo>
                    <a:pt x="85168" y="97555"/>
                  </a:lnTo>
                  <a:lnTo>
                    <a:pt x="81350" y="98583"/>
                  </a:lnTo>
                  <a:lnTo>
                    <a:pt x="77184" y="99611"/>
                  </a:lnTo>
                  <a:lnTo>
                    <a:pt x="72671" y="100555"/>
                  </a:lnTo>
                  <a:lnTo>
                    <a:pt x="67926" y="101444"/>
                  </a:lnTo>
                  <a:lnTo>
                    <a:pt x="62950" y="102361"/>
                  </a:lnTo>
                  <a:lnTo>
                    <a:pt x="58090" y="103250"/>
                  </a:lnTo>
                  <a:lnTo>
                    <a:pt x="53230" y="104138"/>
                  </a:lnTo>
                  <a:lnTo>
                    <a:pt x="48601" y="105083"/>
                  </a:lnTo>
                  <a:lnTo>
                    <a:pt x="44204" y="106027"/>
                  </a:lnTo>
                  <a:lnTo>
                    <a:pt x="40385" y="107055"/>
                  </a:lnTo>
                  <a:lnTo>
                    <a:pt x="36914" y="108138"/>
                  </a:lnTo>
                  <a:lnTo>
                    <a:pt x="33789" y="109416"/>
                  </a:lnTo>
                  <a:lnTo>
                    <a:pt x="31128" y="110805"/>
                  </a:lnTo>
                  <a:lnTo>
                    <a:pt x="29045" y="112277"/>
                  </a:lnTo>
                  <a:lnTo>
                    <a:pt x="27078" y="113805"/>
                  </a:lnTo>
                  <a:lnTo>
                    <a:pt x="25458" y="115388"/>
                  </a:lnTo>
                  <a:lnTo>
                    <a:pt x="23606" y="116944"/>
                  </a:lnTo>
                  <a:lnTo>
                    <a:pt x="21755" y="118472"/>
                  </a:lnTo>
                  <a:lnTo>
                    <a:pt x="19787" y="120000"/>
                  </a:lnTo>
                  <a:lnTo>
                    <a:pt x="0" y="120000"/>
                  </a:lnTo>
                  <a:lnTo>
                    <a:pt x="1967" y="118833"/>
                  </a:lnTo>
                  <a:lnTo>
                    <a:pt x="3818" y="117555"/>
                  </a:lnTo>
                  <a:lnTo>
                    <a:pt x="5323" y="116194"/>
                  </a:lnTo>
                  <a:lnTo>
                    <a:pt x="6943" y="114750"/>
                  </a:lnTo>
                  <a:lnTo>
                    <a:pt x="8678" y="113194"/>
                  </a:lnTo>
                  <a:lnTo>
                    <a:pt x="10414" y="111638"/>
                  </a:lnTo>
                  <a:lnTo>
                    <a:pt x="12613" y="110111"/>
                  </a:lnTo>
                  <a:lnTo>
                    <a:pt x="14927" y="108583"/>
                  </a:lnTo>
                  <a:lnTo>
                    <a:pt x="18052" y="107083"/>
                  </a:lnTo>
                  <a:lnTo>
                    <a:pt x="21523" y="105666"/>
                  </a:lnTo>
                  <a:lnTo>
                    <a:pt x="25689" y="104333"/>
                  </a:lnTo>
                  <a:lnTo>
                    <a:pt x="30202" y="103138"/>
                  </a:lnTo>
                  <a:lnTo>
                    <a:pt x="35062" y="102000"/>
                  </a:lnTo>
                  <a:lnTo>
                    <a:pt x="40270" y="100944"/>
                  </a:lnTo>
                  <a:lnTo>
                    <a:pt x="45361" y="99972"/>
                  </a:lnTo>
                  <a:lnTo>
                    <a:pt x="50684" y="99027"/>
                  </a:lnTo>
                  <a:lnTo>
                    <a:pt x="55776" y="98083"/>
                  </a:lnTo>
                  <a:lnTo>
                    <a:pt x="60520" y="97194"/>
                  </a:lnTo>
                  <a:lnTo>
                    <a:pt x="64918" y="96277"/>
                  </a:lnTo>
                  <a:lnTo>
                    <a:pt x="68736" y="95388"/>
                  </a:lnTo>
                  <a:lnTo>
                    <a:pt x="71745" y="94444"/>
                  </a:lnTo>
                  <a:lnTo>
                    <a:pt x="73828" y="93527"/>
                  </a:lnTo>
                  <a:lnTo>
                    <a:pt x="74869" y="92666"/>
                  </a:lnTo>
                  <a:lnTo>
                    <a:pt x="75448" y="91722"/>
                  </a:lnTo>
                  <a:lnTo>
                    <a:pt x="75679" y="90694"/>
                  </a:lnTo>
                  <a:lnTo>
                    <a:pt x="75332" y="89555"/>
                  </a:lnTo>
                  <a:lnTo>
                    <a:pt x="74869" y="88361"/>
                  </a:lnTo>
                  <a:lnTo>
                    <a:pt x="74291" y="87138"/>
                  </a:lnTo>
                  <a:lnTo>
                    <a:pt x="73712" y="85861"/>
                  </a:lnTo>
                  <a:lnTo>
                    <a:pt x="72439" y="83916"/>
                  </a:lnTo>
                  <a:lnTo>
                    <a:pt x="71745" y="82000"/>
                  </a:lnTo>
                  <a:lnTo>
                    <a:pt x="71282" y="80027"/>
                  </a:lnTo>
                  <a:lnTo>
                    <a:pt x="71513" y="78027"/>
                  </a:lnTo>
                  <a:lnTo>
                    <a:pt x="72671" y="76027"/>
                  </a:lnTo>
                  <a:lnTo>
                    <a:pt x="74291" y="74472"/>
                  </a:lnTo>
                  <a:lnTo>
                    <a:pt x="76489" y="72944"/>
                  </a:lnTo>
                  <a:lnTo>
                    <a:pt x="79267" y="71500"/>
                  </a:lnTo>
                  <a:lnTo>
                    <a:pt x="82275" y="70027"/>
                  </a:lnTo>
                  <a:lnTo>
                    <a:pt x="85515" y="68666"/>
                  </a:lnTo>
                  <a:lnTo>
                    <a:pt x="88756" y="67305"/>
                  </a:lnTo>
                  <a:lnTo>
                    <a:pt x="91533" y="66138"/>
                  </a:lnTo>
                  <a:lnTo>
                    <a:pt x="94079" y="65055"/>
                  </a:lnTo>
                  <a:lnTo>
                    <a:pt x="96509" y="63972"/>
                  </a:lnTo>
                  <a:lnTo>
                    <a:pt x="98476" y="62916"/>
                  </a:lnTo>
                  <a:lnTo>
                    <a:pt x="99980" y="61888"/>
                  </a:lnTo>
                  <a:lnTo>
                    <a:pt x="101022" y="60944"/>
                  </a:lnTo>
                  <a:lnTo>
                    <a:pt x="101369" y="60000"/>
                  </a:lnTo>
                  <a:lnTo>
                    <a:pt x="101022" y="59055"/>
                  </a:lnTo>
                  <a:lnTo>
                    <a:pt x="99980" y="58111"/>
                  </a:lnTo>
                  <a:lnTo>
                    <a:pt x="98476" y="57083"/>
                  </a:lnTo>
                  <a:lnTo>
                    <a:pt x="96509" y="56027"/>
                  </a:lnTo>
                  <a:lnTo>
                    <a:pt x="94079" y="54944"/>
                  </a:lnTo>
                  <a:lnTo>
                    <a:pt x="91533" y="53861"/>
                  </a:lnTo>
                  <a:lnTo>
                    <a:pt x="88756" y="52694"/>
                  </a:lnTo>
                  <a:lnTo>
                    <a:pt x="85515" y="51333"/>
                  </a:lnTo>
                  <a:lnTo>
                    <a:pt x="82275" y="49972"/>
                  </a:lnTo>
                  <a:lnTo>
                    <a:pt x="79267" y="48500"/>
                  </a:lnTo>
                  <a:lnTo>
                    <a:pt x="76489" y="47055"/>
                  </a:lnTo>
                  <a:lnTo>
                    <a:pt x="74291" y="45527"/>
                  </a:lnTo>
                  <a:lnTo>
                    <a:pt x="72671" y="43972"/>
                  </a:lnTo>
                  <a:lnTo>
                    <a:pt x="71513" y="41972"/>
                  </a:lnTo>
                  <a:lnTo>
                    <a:pt x="71282" y="39972"/>
                  </a:lnTo>
                  <a:lnTo>
                    <a:pt x="71745" y="38000"/>
                  </a:lnTo>
                  <a:lnTo>
                    <a:pt x="72439" y="36083"/>
                  </a:lnTo>
                  <a:lnTo>
                    <a:pt x="73712" y="34138"/>
                  </a:lnTo>
                  <a:lnTo>
                    <a:pt x="74291" y="32861"/>
                  </a:lnTo>
                  <a:lnTo>
                    <a:pt x="74869" y="31638"/>
                  </a:lnTo>
                  <a:lnTo>
                    <a:pt x="75332" y="30444"/>
                  </a:lnTo>
                  <a:lnTo>
                    <a:pt x="75679" y="29305"/>
                  </a:lnTo>
                  <a:lnTo>
                    <a:pt x="75448" y="28277"/>
                  </a:lnTo>
                  <a:lnTo>
                    <a:pt x="74869" y="27333"/>
                  </a:lnTo>
                  <a:lnTo>
                    <a:pt x="73828" y="26472"/>
                  </a:lnTo>
                  <a:lnTo>
                    <a:pt x="71745" y="25555"/>
                  </a:lnTo>
                  <a:lnTo>
                    <a:pt x="68736" y="24611"/>
                  </a:lnTo>
                  <a:lnTo>
                    <a:pt x="64918" y="23722"/>
                  </a:lnTo>
                  <a:lnTo>
                    <a:pt x="60520" y="22833"/>
                  </a:lnTo>
                  <a:lnTo>
                    <a:pt x="55776" y="21916"/>
                  </a:lnTo>
                  <a:lnTo>
                    <a:pt x="50684" y="20972"/>
                  </a:lnTo>
                  <a:lnTo>
                    <a:pt x="45361" y="20027"/>
                  </a:lnTo>
                  <a:lnTo>
                    <a:pt x="40270" y="19055"/>
                  </a:lnTo>
                  <a:lnTo>
                    <a:pt x="35062" y="18000"/>
                  </a:lnTo>
                  <a:lnTo>
                    <a:pt x="30202" y="16861"/>
                  </a:lnTo>
                  <a:lnTo>
                    <a:pt x="25689" y="15666"/>
                  </a:lnTo>
                  <a:lnTo>
                    <a:pt x="21523" y="14333"/>
                  </a:lnTo>
                  <a:lnTo>
                    <a:pt x="18052" y="12916"/>
                  </a:lnTo>
                  <a:lnTo>
                    <a:pt x="14927" y="11416"/>
                  </a:lnTo>
                  <a:lnTo>
                    <a:pt x="12613" y="9888"/>
                  </a:lnTo>
                  <a:lnTo>
                    <a:pt x="10414" y="8361"/>
                  </a:lnTo>
                  <a:lnTo>
                    <a:pt x="8678" y="6805"/>
                  </a:lnTo>
                  <a:lnTo>
                    <a:pt x="6943" y="5250"/>
                  </a:lnTo>
                  <a:lnTo>
                    <a:pt x="5323" y="3805"/>
                  </a:lnTo>
                  <a:lnTo>
                    <a:pt x="3818" y="2444"/>
                  </a:lnTo>
                  <a:lnTo>
                    <a:pt x="1967" y="1166"/>
                  </a:lnTo>
                  <a:lnTo>
                    <a:pt x="0" y="0"/>
                  </a:lnTo>
                  <a:lnTo>
                    <a:pt x="0" y="0"/>
                  </a:lnTo>
                  <a:close/>
                </a:path>
              </a:pathLst>
            </a:custGeom>
            <a:solidFill>
              <a:schemeClr val="accent1"/>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6" name="Shape 26"/>
        <p:cNvGrpSpPr/>
        <p:nvPr/>
      </p:nvGrpSpPr>
      <p:grpSpPr>
        <a:xfrm>
          <a:off x="0" y="0"/>
          <a:ext cx="0" cy="0"/>
          <a:chOff x="0" y="0"/>
          <a:chExt cx="0" cy="0"/>
        </a:xfrm>
      </p:grpSpPr>
      <p:sp>
        <p:nvSpPr>
          <p:cNvPr id="27" name="Shape 2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8" name="Shape 28"/>
        <p:cNvGrpSpPr/>
        <p:nvPr/>
      </p:nvGrpSpPr>
      <p:grpSpPr>
        <a:xfrm>
          <a:off x="0" y="0"/>
          <a:ext cx="0" cy="0"/>
          <a:chOff x="0" y="0"/>
          <a:chExt cx="0" cy="0"/>
        </a:xfrm>
      </p:grpSpPr>
      <p:sp>
        <p:nvSpPr>
          <p:cNvPr id="29" name="Shape 29"/>
          <p:cNvSpPr txBox="1"/>
          <p:nvPr>
            <p:ph type="title"/>
          </p:nvPr>
        </p:nvSpPr>
        <p:spPr>
          <a:xfrm>
            <a:off x="938758" y="286788"/>
            <a:ext cx="7633800" cy="1119000"/>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Clr>
                <a:schemeClr val="dk2"/>
              </a:buClr>
              <a:buSzPts val="1400"/>
              <a:buFont typeface="Impact"/>
              <a:buNone/>
              <a:defRPr b="0" i="0" sz="3800" u="none" cap="none" strike="noStrike">
                <a:solidFill>
                  <a:schemeClr val="dk2"/>
                </a:solidFill>
                <a:latin typeface="Impact"/>
                <a:ea typeface="Impact"/>
                <a:cs typeface="Impact"/>
                <a:sym typeface="Impact"/>
              </a:defRPr>
            </a:lvl1pPr>
            <a:lvl2pPr indent="0" lvl="1" rtl="0">
              <a:spcBef>
                <a:spcPts val="0"/>
              </a:spcBef>
              <a:spcAft>
                <a:spcPts val="0"/>
              </a:spcAft>
              <a:buClr>
                <a:schemeClr val="dk1"/>
              </a:buClr>
              <a:buSzPts val="1400"/>
              <a:buFont typeface="Arial"/>
              <a:buNone/>
              <a:defRPr sz="1400">
                <a:solidFill>
                  <a:schemeClr val="dk1"/>
                </a:solidFill>
              </a:defRPr>
            </a:lvl2pPr>
            <a:lvl3pPr indent="0" lvl="2" rtl="0">
              <a:spcBef>
                <a:spcPts val="0"/>
              </a:spcBef>
              <a:spcAft>
                <a:spcPts val="0"/>
              </a:spcAft>
              <a:buClr>
                <a:schemeClr val="dk1"/>
              </a:buClr>
              <a:buSzPts val="1400"/>
              <a:buFont typeface="Arial"/>
              <a:buNone/>
              <a:defRPr sz="1400">
                <a:solidFill>
                  <a:schemeClr val="dk1"/>
                </a:solidFill>
              </a:defRPr>
            </a:lvl3pPr>
            <a:lvl4pPr indent="0" lvl="3" rtl="0">
              <a:spcBef>
                <a:spcPts val="0"/>
              </a:spcBef>
              <a:spcAft>
                <a:spcPts val="0"/>
              </a:spcAft>
              <a:buClr>
                <a:schemeClr val="dk1"/>
              </a:buClr>
              <a:buSzPts val="1400"/>
              <a:buFont typeface="Arial"/>
              <a:buNone/>
              <a:defRPr sz="1400">
                <a:solidFill>
                  <a:schemeClr val="dk1"/>
                </a:solidFill>
              </a:defRPr>
            </a:lvl4pPr>
            <a:lvl5pPr indent="0" lvl="4" rtl="0">
              <a:spcBef>
                <a:spcPts val="0"/>
              </a:spcBef>
              <a:spcAft>
                <a:spcPts val="0"/>
              </a:spcAft>
              <a:buClr>
                <a:schemeClr val="dk1"/>
              </a:buClr>
              <a:buSzPts val="1400"/>
              <a:buFont typeface="Arial"/>
              <a:buNone/>
              <a:defRPr sz="1400">
                <a:solidFill>
                  <a:schemeClr val="dk1"/>
                </a:solidFill>
              </a:defRPr>
            </a:lvl5pPr>
            <a:lvl6pPr indent="0" lvl="5" rtl="0">
              <a:spcBef>
                <a:spcPts val="0"/>
              </a:spcBef>
              <a:spcAft>
                <a:spcPts val="0"/>
              </a:spcAft>
              <a:buClr>
                <a:schemeClr val="dk1"/>
              </a:buClr>
              <a:buSzPts val="1400"/>
              <a:buFont typeface="Arial"/>
              <a:buNone/>
              <a:defRPr sz="1400">
                <a:solidFill>
                  <a:schemeClr val="dk1"/>
                </a:solidFill>
              </a:defRPr>
            </a:lvl6pPr>
            <a:lvl7pPr indent="0" lvl="6" rtl="0">
              <a:spcBef>
                <a:spcPts val="0"/>
              </a:spcBef>
              <a:spcAft>
                <a:spcPts val="0"/>
              </a:spcAft>
              <a:buClr>
                <a:schemeClr val="dk1"/>
              </a:buClr>
              <a:buSzPts val="1400"/>
              <a:buFont typeface="Arial"/>
              <a:buNone/>
              <a:defRPr sz="1400">
                <a:solidFill>
                  <a:schemeClr val="dk1"/>
                </a:solidFill>
              </a:defRPr>
            </a:lvl7pPr>
            <a:lvl8pPr indent="0" lvl="7" rtl="0">
              <a:spcBef>
                <a:spcPts val="0"/>
              </a:spcBef>
              <a:spcAft>
                <a:spcPts val="0"/>
              </a:spcAft>
              <a:buClr>
                <a:schemeClr val="dk1"/>
              </a:buClr>
              <a:buSzPts val="1400"/>
              <a:buFont typeface="Arial"/>
              <a:buNone/>
              <a:defRPr sz="1400">
                <a:solidFill>
                  <a:schemeClr val="dk1"/>
                </a:solidFill>
              </a:defRPr>
            </a:lvl8pPr>
            <a:lvl9pPr indent="0" lvl="8" rtl="0">
              <a:spcBef>
                <a:spcPts val="0"/>
              </a:spcBef>
              <a:spcAft>
                <a:spcPts val="0"/>
              </a:spcAft>
              <a:buClr>
                <a:schemeClr val="dk1"/>
              </a:buClr>
              <a:buSzPts val="1400"/>
              <a:buFont typeface="Arial"/>
              <a:buNone/>
              <a:defRPr sz="1400">
                <a:solidFill>
                  <a:schemeClr val="dk1"/>
                </a:solidFill>
              </a:defRPr>
            </a:lvl9pPr>
          </a:lstStyle>
          <a:p/>
        </p:txBody>
      </p:sp>
      <p:sp>
        <p:nvSpPr>
          <p:cNvPr id="30" name="Shape 30"/>
          <p:cNvSpPr txBox="1"/>
          <p:nvPr>
            <p:ph idx="1" type="body"/>
          </p:nvPr>
        </p:nvSpPr>
        <p:spPr>
          <a:xfrm>
            <a:off x="938758" y="1714500"/>
            <a:ext cx="7633800" cy="2695200"/>
          </a:xfrm>
          <a:prstGeom prst="rect">
            <a:avLst/>
          </a:prstGeom>
          <a:noFill/>
          <a:ln>
            <a:noFill/>
          </a:ln>
        </p:spPr>
        <p:txBody>
          <a:bodyPr anchorCtr="0" anchor="t" bIns="91425" lIns="91425" spcFirstLastPara="1" rIns="91425" wrap="square" tIns="91425"/>
          <a:lstStyle>
            <a:lvl1pPr indent="-323850" lvl="0" marL="4572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7500" lvl="1" marL="914400" marR="0" rtl="0" algn="l">
              <a:lnSpc>
                <a:spcPct val="110000"/>
              </a:lnSpc>
              <a:spcBef>
                <a:spcPts val="1600"/>
              </a:spcBef>
              <a:spcAft>
                <a:spcPts val="0"/>
              </a:spcAft>
              <a:buClr>
                <a:schemeClr val="dk2"/>
              </a:buClr>
              <a:buSzPts val="1400"/>
              <a:buFont typeface="Cabin"/>
              <a:buChar char="–"/>
              <a:defRPr b="0" i="0" sz="1400" u="none" cap="none" strike="noStrike">
                <a:solidFill>
                  <a:srgbClr val="595959"/>
                </a:solidFill>
                <a:latin typeface="Cabin"/>
                <a:ea typeface="Cabin"/>
                <a:cs typeface="Cabin"/>
                <a:sym typeface="Cabin"/>
              </a:defRPr>
            </a:lvl2pPr>
            <a:lvl3pPr indent="-304800" lvl="2" marL="1371600" marR="0" rtl="0" algn="l">
              <a:lnSpc>
                <a:spcPct val="110000"/>
              </a:lnSpc>
              <a:spcBef>
                <a:spcPts val="1600"/>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8450" lvl="3" marL="1828800" marR="0" rtl="0" algn="l">
              <a:lnSpc>
                <a:spcPct val="110000"/>
              </a:lnSpc>
              <a:spcBef>
                <a:spcPts val="16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4pPr>
            <a:lvl5pPr indent="-298450" lvl="4" marL="2286000" marR="0" rtl="0" algn="l">
              <a:lnSpc>
                <a:spcPct val="110000"/>
              </a:lnSpc>
              <a:spcBef>
                <a:spcPts val="16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5pPr>
            <a:lvl6pPr indent="-298450" lvl="5" marL="2743200" marR="0" rtl="0" algn="l">
              <a:lnSpc>
                <a:spcPct val="110000"/>
              </a:lnSpc>
              <a:spcBef>
                <a:spcPts val="16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6pPr>
            <a:lvl7pPr indent="-298450" lvl="6" marL="3200400" marR="0" rtl="0" algn="l">
              <a:lnSpc>
                <a:spcPct val="110000"/>
              </a:lnSpc>
              <a:spcBef>
                <a:spcPts val="16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7pPr>
            <a:lvl8pPr indent="-298450" lvl="7" marL="3657600" marR="0" rtl="0" algn="l">
              <a:lnSpc>
                <a:spcPct val="110000"/>
              </a:lnSpc>
              <a:spcBef>
                <a:spcPts val="16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8pPr>
            <a:lvl9pPr indent="-298450" lvl="8" marL="4114800" marR="0" rtl="0" algn="l">
              <a:lnSpc>
                <a:spcPct val="110000"/>
              </a:lnSpc>
              <a:spcBef>
                <a:spcPts val="1600"/>
              </a:spcBef>
              <a:spcAft>
                <a:spcPts val="1600"/>
              </a:spcAft>
              <a:buClr>
                <a:schemeClr val="dk2"/>
              </a:buClr>
              <a:buSzPts val="1100"/>
              <a:buFont typeface="Arial"/>
              <a:buChar char="•"/>
              <a:defRPr b="0" i="0" sz="1100" u="none" cap="none" strike="noStrike">
                <a:solidFill>
                  <a:srgbClr val="595959"/>
                </a:solidFill>
                <a:latin typeface="Cabin"/>
                <a:ea typeface="Cabin"/>
                <a:cs typeface="Cabin"/>
                <a:sym typeface="Cabin"/>
              </a:defRPr>
            </a:lvl9pPr>
          </a:lstStyle>
          <a:p/>
        </p:txBody>
      </p:sp>
      <p:sp>
        <p:nvSpPr>
          <p:cNvPr id="31" name="Shape 31"/>
          <p:cNvSpPr txBox="1"/>
          <p:nvPr>
            <p:ph idx="10" type="dt"/>
          </p:nvPr>
        </p:nvSpPr>
        <p:spPr>
          <a:xfrm>
            <a:off x="938758" y="4781759"/>
            <a:ext cx="1747200" cy="2616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595959"/>
              </a:buClr>
              <a:buSzPts val="1400"/>
              <a:buFont typeface="Cabin"/>
              <a:buNone/>
              <a:defRPr b="0" i="0" sz="900" u="none" cap="none" strike="noStrike">
                <a:solidFill>
                  <a:srgbClr val="595959"/>
                </a:solidFill>
                <a:latin typeface="Cabin"/>
                <a:ea typeface="Cabin"/>
                <a:cs typeface="Cabin"/>
                <a:sym typeface="Cabin"/>
              </a:defRPr>
            </a:lvl1pPr>
            <a:lvl2pPr indent="0" lvl="1" marL="3429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2pPr>
            <a:lvl3pPr indent="0" lvl="2" marL="6858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3pPr>
            <a:lvl4pPr indent="0" lvl="3" marL="10287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4pPr>
            <a:lvl5pPr indent="0" lvl="4" marL="13716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5pPr>
            <a:lvl6pPr indent="0" lvl="5" marL="17145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6pPr>
            <a:lvl7pPr indent="0" lvl="6" marL="20574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7pPr>
            <a:lvl8pPr indent="0" lvl="7" marL="24003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8pPr>
            <a:lvl9pPr indent="0" lvl="8" marL="27432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9pPr>
          </a:lstStyle>
          <a:p/>
        </p:txBody>
      </p:sp>
      <p:sp>
        <p:nvSpPr>
          <p:cNvPr id="32" name="Shape 32"/>
          <p:cNvSpPr txBox="1"/>
          <p:nvPr>
            <p:ph idx="11" type="ftr"/>
          </p:nvPr>
        </p:nvSpPr>
        <p:spPr>
          <a:xfrm>
            <a:off x="3028950" y="4781759"/>
            <a:ext cx="3086100" cy="2595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595959"/>
              </a:buClr>
              <a:buSzPts val="1400"/>
              <a:buFont typeface="Cabin"/>
              <a:buNone/>
              <a:defRPr b="0" i="0" sz="900" u="none" cap="none" strike="noStrike">
                <a:solidFill>
                  <a:srgbClr val="595959"/>
                </a:solidFill>
                <a:latin typeface="Cabin"/>
                <a:ea typeface="Cabin"/>
                <a:cs typeface="Cabin"/>
                <a:sym typeface="Cabin"/>
              </a:defRPr>
            </a:lvl1pPr>
            <a:lvl2pPr indent="0" lvl="1" marL="3429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2pPr>
            <a:lvl3pPr indent="0" lvl="2" marL="6858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3pPr>
            <a:lvl4pPr indent="0" lvl="3" marL="10287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4pPr>
            <a:lvl5pPr indent="0" lvl="4" marL="13716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5pPr>
            <a:lvl6pPr indent="0" lvl="5" marL="17145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6pPr>
            <a:lvl7pPr indent="0" lvl="6" marL="20574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7pPr>
            <a:lvl8pPr indent="0" lvl="7" marL="24003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8pPr>
            <a:lvl9pPr indent="0" lvl="8" marL="27432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9pPr>
          </a:lstStyle>
          <a:p/>
        </p:txBody>
      </p:sp>
      <p:sp>
        <p:nvSpPr>
          <p:cNvPr id="33" name="Shape 33"/>
          <p:cNvSpPr txBox="1"/>
          <p:nvPr>
            <p:ph idx="12" type="sldNum"/>
          </p:nvPr>
        </p:nvSpPr>
        <p:spPr>
          <a:xfrm>
            <a:off x="6457950" y="4781759"/>
            <a:ext cx="2114400" cy="2595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595959"/>
              </a:buClr>
              <a:buFont typeface="Cabin"/>
              <a:buNone/>
            </a:pPr>
            <a:fld id="{00000000-1234-1234-1234-123412341234}" type="slidenum">
              <a:rPr b="0" i="0" lang="en" sz="900" u="none" cap="none" strike="noStrike">
                <a:solidFill>
                  <a:srgbClr val="595959"/>
                </a:solidFill>
                <a:latin typeface="Cabin"/>
                <a:ea typeface="Cabin"/>
                <a:cs typeface="Cabin"/>
                <a:sym typeface="Cabin"/>
              </a:rPr>
              <a:t>‹#›</a:t>
            </a:fld>
            <a:endParaRPr b="0" i="0" sz="900" u="none" cap="none" strike="noStrike">
              <a:solidFill>
                <a:srgbClr val="595959"/>
              </a:solidFill>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4" name="Shape 34"/>
        <p:cNvGrpSpPr/>
        <p:nvPr/>
      </p:nvGrpSpPr>
      <p:grpSpPr>
        <a:xfrm>
          <a:off x="0" y="0"/>
          <a:ext cx="0" cy="0"/>
          <a:chOff x="0" y="0"/>
          <a:chExt cx="0" cy="0"/>
        </a:xfrm>
      </p:grpSpPr>
      <p:sp>
        <p:nvSpPr>
          <p:cNvPr id="35" name="Shape 35"/>
          <p:cNvSpPr txBox="1"/>
          <p:nvPr>
            <p:ph type="title"/>
          </p:nvPr>
        </p:nvSpPr>
        <p:spPr>
          <a:xfrm>
            <a:off x="938758" y="286788"/>
            <a:ext cx="7633800" cy="1119000"/>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Clr>
                <a:schemeClr val="dk2"/>
              </a:buClr>
              <a:buSzPts val="1400"/>
              <a:buFont typeface="Impact"/>
              <a:buNone/>
              <a:defRPr b="0" i="0" sz="3800" u="none" cap="none" strike="noStrike">
                <a:solidFill>
                  <a:schemeClr val="dk2"/>
                </a:solidFill>
                <a:latin typeface="Impact"/>
                <a:ea typeface="Impact"/>
                <a:cs typeface="Impact"/>
                <a:sym typeface="Impact"/>
              </a:defRPr>
            </a:lvl1pPr>
            <a:lvl2pPr indent="0" lvl="1" rtl="0">
              <a:spcBef>
                <a:spcPts val="0"/>
              </a:spcBef>
              <a:spcAft>
                <a:spcPts val="0"/>
              </a:spcAft>
              <a:buClr>
                <a:schemeClr val="dk1"/>
              </a:buClr>
              <a:buSzPts val="1400"/>
              <a:buFont typeface="Arial"/>
              <a:buNone/>
              <a:defRPr sz="1400">
                <a:solidFill>
                  <a:schemeClr val="dk1"/>
                </a:solidFill>
              </a:defRPr>
            </a:lvl2pPr>
            <a:lvl3pPr indent="0" lvl="2" rtl="0">
              <a:spcBef>
                <a:spcPts val="0"/>
              </a:spcBef>
              <a:spcAft>
                <a:spcPts val="0"/>
              </a:spcAft>
              <a:buClr>
                <a:schemeClr val="dk1"/>
              </a:buClr>
              <a:buSzPts val="1400"/>
              <a:buFont typeface="Arial"/>
              <a:buNone/>
              <a:defRPr sz="1400">
                <a:solidFill>
                  <a:schemeClr val="dk1"/>
                </a:solidFill>
              </a:defRPr>
            </a:lvl3pPr>
            <a:lvl4pPr indent="0" lvl="3" rtl="0">
              <a:spcBef>
                <a:spcPts val="0"/>
              </a:spcBef>
              <a:spcAft>
                <a:spcPts val="0"/>
              </a:spcAft>
              <a:buClr>
                <a:schemeClr val="dk1"/>
              </a:buClr>
              <a:buSzPts val="1400"/>
              <a:buFont typeface="Arial"/>
              <a:buNone/>
              <a:defRPr sz="1400">
                <a:solidFill>
                  <a:schemeClr val="dk1"/>
                </a:solidFill>
              </a:defRPr>
            </a:lvl4pPr>
            <a:lvl5pPr indent="0" lvl="4" rtl="0">
              <a:spcBef>
                <a:spcPts val="0"/>
              </a:spcBef>
              <a:spcAft>
                <a:spcPts val="0"/>
              </a:spcAft>
              <a:buClr>
                <a:schemeClr val="dk1"/>
              </a:buClr>
              <a:buSzPts val="1400"/>
              <a:buFont typeface="Arial"/>
              <a:buNone/>
              <a:defRPr sz="1400">
                <a:solidFill>
                  <a:schemeClr val="dk1"/>
                </a:solidFill>
              </a:defRPr>
            </a:lvl5pPr>
            <a:lvl6pPr indent="0" lvl="5" rtl="0">
              <a:spcBef>
                <a:spcPts val="0"/>
              </a:spcBef>
              <a:spcAft>
                <a:spcPts val="0"/>
              </a:spcAft>
              <a:buClr>
                <a:schemeClr val="dk1"/>
              </a:buClr>
              <a:buSzPts val="1400"/>
              <a:buFont typeface="Arial"/>
              <a:buNone/>
              <a:defRPr sz="1400">
                <a:solidFill>
                  <a:schemeClr val="dk1"/>
                </a:solidFill>
              </a:defRPr>
            </a:lvl6pPr>
            <a:lvl7pPr indent="0" lvl="6" rtl="0">
              <a:spcBef>
                <a:spcPts val="0"/>
              </a:spcBef>
              <a:spcAft>
                <a:spcPts val="0"/>
              </a:spcAft>
              <a:buClr>
                <a:schemeClr val="dk1"/>
              </a:buClr>
              <a:buSzPts val="1400"/>
              <a:buFont typeface="Arial"/>
              <a:buNone/>
              <a:defRPr sz="1400">
                <a:solidFill>
                  <a:schemeClr val="dk1"/>
                </a:solidFill>
              </a:defRPr>
            </a:lvl7pPr>
            <a:lvl8pPr indent="0" lvl="7" rtl="0">
              <a:spcBef>
                <a:spcPts val="0"/>
              </a:spcBef>
              <a:spcAft>
                <a:spcPts val="0"/>
              </a:spcAft>
              <a:buClr>
                <a:schemeClr val="dk1"/>
              </a:buClr>
              <a:buSzPts val="1400"/>
              <a:buFont typeface="Arial"/>
              <a:buNone/>
              <a:defRPr sz="1400">
                <a:solidFill>
                  <a:schemeClr val="dk1"/>
                </a:solidFill>
              </a:defRPr>
            </a:lvl8pPr>
            <a:lvl9pPr indent="0" lvl="8" rtl="0">
              <a:spcBef>
                <a:spcPts val="0"/>
              </a:spcBef>
              <a:spcAft>
                <a:spcPts val="0"/>
              </a:spcAft>
              <a:buClr>
                <a:schemeClr val="dk1"/>
              </a:buClr>
              <a:buSzPts val="1400"/>
              <a:buFont typeface="Arial"/>
              <a:buNone/>
              <a:defRPr sz="1400">
                <a:solidFill>
                  <a:schemeClr val="dk1"/>
                </a:solidFill>
              </a:defRPr>
            </a:lvl9pPr>
          </a:lstStyle>
          <a:p/>
        </p:txBody>
      </p:sp>
      <p:sp>
        <p:nvSpPr>
          <p:cNvPr id="36" name="Shape 36"/>
          <p:cNvSpPr txBox="1"/>
          <p:nvPr>
            <p:ph idx="1" type="body"/>
          </p:nvPr>
        </p:nvSpPr>
        <p:spPr>
          <a:xfrm>
            <a:off x="942975" y="1714500"/>
            <a:ext cx="3600600" cy="2714700"/>
          </a:xfrm>
          <a:prstGeom prst="rect">
            <a:avLst/>
          </a:prstGeom>
          <a:noFill/>
          <a:ln>
            <a:noFill/>
          </a:ln>
        </p:spPr>
        <p:txBody>
          <a:bodyPr anchorCtr="0" anchor="t" bIns="91425" lIns="91425" spcFirstLastPara="1" rIns="91425" wrap="square" tIns="91425"/>
          <a:lstStyle>
            <a:lvl1pPr indent="-323850" lvl="0" marL="4572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7500" lvl="1" marL="914400" marR="0" rtl="0" algn="l">
              <a:lnSpc>
                <a:spcPct val="110000"/>
              </a:lnSpc>
              <a:spcBef>
                <a:spcPts val="1600"/>
              </a:spcBef>
              <a:spcAft>
                <a:spcPts val="0"/>
              </a:spcAft>
              <a:buClr>
                <a:schemeClr val="dk2"/>
              </a:buClr>
              <a:buSzPts val="1400"/>
              <a:buFont typeface="Cabin"/>
              <a:buChar char="–"/>
              <a:defRPr b="0" i="0" sz="1400" u="none" cap="none" strike="noStrike">
                <a:solidFill>
                  <a:srgbClr val="595959"/>
                </a:solidFill>
                <a:latin typeface="Cabin"/>
                <a:ea typeface="Cabin"/>
                <a:cs typeface="Cabin"/>
                <a:sym typeface="Cabin"/>
              </a:defRPr>
            </a:lvl2pPr>
            <a:lvl3pPr indent="-304800" lvl="2" marL="1371600" marR="0" rtl="0" algn="l">
              <a:lnSpc>
                <a:spcPct val="110000"/>
              </a:lnSpc>
              <a:spcBef>
                <a:spcPts val="1600"/>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8450" lvl="3" marL="1828800" marR="0" rtl="0" algn="l">
              <a:lnSpc>
                <a:spcPct val="110000"/>
              </a:lnSpc>
              <a:spcBef>
                <a:spcPts val="16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4pPr>
            <a:lvl5pPr indent="-298450" lvl="4" marL="2286000" marR="0" rtl="0" algn="l">
              <a:lnSpc>
                <a:spcPct val="110000"/>
              </a:lnSpc>
              <a:spcBef>
                <a:spcPts val="16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5pPr>
            <a:lvl6pPr indent="-298450" lvl="5" marL="2743200" marR="0" rtl="0" algn="l">
              <a:lnSpc>
                <a:spcPct val="110000"/>
              </a:lnSpc>
              <a:spcBef>
                <a:spcPts val="16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6pPr>
            <a:lvl7pPr indent="-298450" lvl="6" marL="3200400" marR="0" rtl="0" algn="l">
              <a:lnSpc>
                <a:spcPct val="110000"/>
              </a:lnSpc>
              <a:spcBef>
                <a:spcPts val="16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7pPr>
            <a:lvl8pPr indent="-298450" lvl="7" marL="3657600" marR="0" rtl="0" algn="l">
              <a:lnSpc>
                <a:spcPct val="110000"/>
              </a:lnSpc>
              <a:spcBef>
                <a:spcPts val="16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8pPr>
            <a:lvl9pPr indent="-298450" lvl="8" marL="4114800" marR="0" rtl="0" algn="l">
              <a:lnSpc>
                <a:spcPct val="110000"/>
              </a:lnSpc>
              <a:spcBef>
                <a:spcPts val="1600"/>
              </a:spcBef>
              <a:spcAft>
                <a:spcPts val="1600"/>
              </a:spcAft>
              <a:buClr>
                <a:schemeClr val="dk2"/>
              </a:buClr>
              <a:buSzPts val="1100"/>
              <a:buFont typeface="Arial"/>
              <a:buChar char="•"/>
              <a:defRPr b="0" i="0" sz="1100" u="none" cap="none" strike="noStrike">
                <a:solidFill>
                  <a:srgbClr val="595959"/>
                </a:solidFill>
                <a:latin typeface="Cabin"/>
                <a:ea typeface="Cabin"/>
                <a:cs typeface="Cabin"/>
                <a:sym typeface="Cabin"/>
              </a:defRPr>
            </a:lvl9pPr>
          </a:lstStyle>
          <a:p/>
        </p:txBody>
      </p:sp>
      <p:sp>
        <p:nvSpPr>
          <p:cNvPr id="37" name="Shape 37"/>
          <p:cNvSpPr txBox="1"/>
          <p:nvPr>
            <p:ph idx="2" type="body"/>
          </p:nvPr>
        </p:nvSpPr>
        <p:spPr>
          <a:xfrm>
            <a:off x="4985847" y="1714500"/>
            <a:ext cx="3600600" cy="2714700"/>
          </a:xfrm>
          <a:prstGeom prst="rect">
            <a:avLst/>
          </a:prstGeom>
          <a:noFill/>
          <a:ln>
            <a:noFill/>
          </a:ln>
        </p:spPr>
        <p:txBody>
          <a:bodyPr anchorCtr="0" anchor="t" bIns="91425" lIns="91425" spcFirstLastPara="1" rIns="91425" wrap="square" tIns="91425"/>
          <a:lstStyle>
            <a:lvl1pPr indent="-323850" lvl="0" marL="4572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7500" lvl="1" marL="914400" marR="0" rtl="0" algn="l">
              <a:lnSpc>
                <a:spcPct val="110000"/>
              </a:lnSpc>
              <a:spcBef>
                <a:spcPts val="1600"/>
              </a:spcBef>
              <a:spcAft>
                <a:spcPts val="0"/>
              </a:spcAft>
              <a:buClr>
                <a:schemeClr val="dk2"/>
              </a:buClr>
              <a:buSzPts val="1400"/>
              <a:buFont typeface="Cabin"/>
              <a:buChar char="–"/>
              <a:defRPr b="0" i="0" sz="1400" u="none" cap="none" strike="noStrike">
                <a:solidFill>
                  <a:srgbClr val="595959"/>
                </a:solidFill>
                <a:latin typeface="Cabin"/>
                <a:ea typeface="Cabin"/>
                <a:cs typeface="Cabin"/>
                <a:sym typeface="Cabin"/>
              </a:defRPr>
            </a:lvl2pPr>
            <a:lvl3pPr indent="-304800" lvl="2" marL="1371600" marR="0" rtl="0" algn="l">
              <a:lnSpc>
                <a:spcPct val="110000"/>
              </a:lnSpc>
              <a:spcBef>
                <a:spcPts val="1600"/>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8450" lvl="3" marL="1828800" marR="0" rtl="0" algn="l">
              <a:lnSpc>
                <a:spcPct val="110000"/>
              </a:lnSpc>
              <a:spcBef>
                <a:spcPts val="16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4pPr>
            <a:lvl5pPr indent="-298450" lvl="4" marL="2286000" marR="0" rtl="0" algn="l">
              <a:lnSpc>
                <a:spcPct val="110000"/>
              </a:lnSpc>
              <a:spcBef>
                <a:spcPts val="16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5pPr>
            <a:lvl6pPr indent="-298450" lvl="5" marL="2743200" marR="0" rtl="0" algn="l">
              <a:lnSpc>
                <a:spcPct val="110000"/>
              </a:lnSpc>
              <a:spcBef>
                <a:spcPts val="16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6pPr>
            <a:lvl7pPr indent="-298450" lvl="6" marL="3200400" marR="0" rtl="0" algn="l">
              <a:lnSpc>
                <a:spcPct val="110000"/>
              </a:lnSpc>
              <a:spcBef>
                <a:spcPts val="16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7pPr>
            <a:lvl8pPr indent="-298450" lvl="7" marL="3657600" marR="0" rtl="0" algn="l">
              <a:lnSpc>
                <a:spcPct val="110000"/>
              </a:lnSpc>
              <a:spcBef>
                <a:spcPts val="16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8pPr>
            <a:lvl9pPr indent="-298450" lvl="8" marL="4114800" marR="0" rtl="0" algn="l">
              <a:lnSpc>
                <a:spcPct val="110000"/>
              </a:lnSpc>
              <a:spcBef>
                <a:spcPts val="1600"/>
              </a:spcBef>
              <a:spcAft>
                <a:spcPts val="1600"/>
              </a:spcAft>
              <a:buClr>
                <a:schemeClr val="dk2"/>
              </a:buClr>
              <a:buSzPts val="1100"/>
              <a:buFont typeface="Arial"/>
              <a:buChar char="•"/>
              <a:defRPr b="0" i="0" sz="1100" u="none" cap="none" strike="noStrike">
                <a:solidFill>
                  <a:srgbClr val="595959"/>
                </a:solidFill>
                <a:latin typeface="Cabin"/>
                <a:ea typeface="Cabin"/>
                <a:cs typeface="Cabin"/>
                <a:sym typeface="Cabin"/>
              </a:defRPr>
            </a:lvl9pPr>
          </a:lstStyle>
          <a:p/>
        </p:txBody>
      </p:sp>
      <p:sp>
        <p:nvSpPr>
          <p:cNvPr id="38" name="Shape 38"/>
          <p:cNvSpPr txBox="1"/>
          <p:nvPr>
            <p:ph idx="10" type="dt"/>
          </p:nvPr>
        </p:nvSpPr>
        <p:spPr>
          <a:xfrm>
            <a:off x="938758" y="4781759"/>
            <a:ext cx="1747200" cy="2616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595959"/>
              </a:buClr>
              <a:buSzPts val="1400"/>
              <a:buFont typeface="Cabin"/>
              <a:buNone/>
              <a:defRPr b="0" i="0" sz="900" u="none" cap="none" strike="noStrike">
                <a:solidFill>
                  <a:srgbClr val="595959"/>
                </a:solidFill>
                <a:latin typeface="Cabin"/>
                <a:ea typeface="Cabin"/>
                <a:cs typeface="Cabin"/>
                <a:sym typeface="Cabin"/>
              </a:defRPr>
            </a:lvl1pPr>
            <a:lvl2pPr indent="0" lvl="1" marL="3429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2pPr>
            <a:lvl3pPr indent="0" lvl="2" marL="6858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3pPr>
            <a:lvl4pPr indent="0" lvl="3" marL="10287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4pPr>
            <a:lvl5pPr indent="0" lvl="4" marL="13716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5pPr>
            <a:lvl6pPr indent="0" lvl="5" marL="17145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6pPr>
            <a:lvl7pPr indent="0" lvl="6" marL="20574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7pPr>
            <a:lvl8pPr indent="0" lvl="7" marL="24003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8pPr>
            <a:lvl9pPr indent="0" lvl="8" marL="27432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9pPr>
          </a:lstStyle>
          <a:p/>
        </p:txBody>
      </p:sp>
      <p:sp>
        <p:nvSpPr>
          <p:cNvPr id="39" name="Shape 39"/>
          <p:cNvSpPr txBox="1"/>
          <p:nvPr>
            <p:ph idx="11" type="ftr"/>
          </p:nvPr>
        </p:nvSpPr>
        <p:spPr>
          <a:xfrm>
            <a:off x="3028950" y="4781759"/>
            <a:ext cx="3086100" cy="2595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595959"/>
              </a:buClr>
              <a:buSzPts val="1400"/>
              <a:buFont typeface="Cabin"/>
              <a:buNone/>
              <a:defRPr b="0" i="0" sz="900" u="none" cap="none" strike="noStrike">
                <a:solidFill>
                  <a:srgbClr val="595959"/>
                </a:solidFill>
                <a:latin typeface="Cabin"/>
                <a:ea typeface="Cabin"/>
                <a:cs typeface="Cabin"/>
                <a:sym typeface="Cabin"/>
              </a:defRPr>
            </a:lvl1pPr>
            <a:lvl2pPr indent="0" lvl="1" marL="3429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2pPr>
            <a:lvl3pPr indent="0" lvl="2" marL="6858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3pPr>
            <a:lvl4pPr indent="0" lvl="3" marL="10287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4pPr>
            <a:lvl5pPr indent="0" lvl="4" marL="13716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5pPr>
            <a:lvl6pPr indent="0" lvl="5" marL="17145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6pPr>
            <a:lvl7pPr indent="0" lvl="6" marL="20574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7pPr>
            <a:lvl8pPr indent="0" lvl="7" marL="24003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8pPr>
            <a:lvl9pPr indent="0" lvl="8" marL="2743200" marR="0" rtl="0" algn="l">
              <a:lnSpc>
                <a:spcPct val="100000"/>
              </a:lnSpc>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9pPr>
          </a:lstStyle>
          <a:p/>
        </p:txBody>
      </p:sp>
      <p:sp>
        <p:nvSpPr>
          <p:cNvPr id="40" name="Shape 40"/>
          <p:cNvSpPr txBox="1"/>
          <p:nvPr>
            <p:ph idx="12" type="sldNum"/>
          </p:nvPr>
        </p:nvSpPr>
        <p:spPr>
          <a:xfrm>
            <a:off x="6457950" y="4781759"/>
            <a:ext cx="2114400" cy="2595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595959"/>
              </a:buClr>
              <a:buFont typeface="Cabin"/>
              <a:buNone/>
            </a:pPr>
            <a:fld id="{00000000-1234-1234-1234-123412341234}" type="slidenum">
              <a:rPr b="0" i="0" lang="en" sz="900" u="none" cap="none" strike="noStrike">
                <a:solidFill>
                  <a:srgbClr val="595959"/>
                </a:solidFill>
                <a:latin typeface="Cabin"/>
                <a:ea typeface="Cabin"/>
                <a:cs typeface="Cabin"/>
                <a:sym typeface="Cabin"/>
              </a:rPr>
              <a:t>‹#›</a:t>
            </a:fld>
            <a:endParaRPr b="0" i="0" sz="900" u="none" cap="none" strike="noStrike">
              <a:solidFill>
                <a:srgbClr val="595959"/>
              </a:solidFill>
              <a:latin typeface="Cabin"/>
              <a:ea typeface="Cabin"/>
              <a:cs typeface="Cabin"/>
              <a:sym typeface="Cab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1400"/>
              <a:buFont typeface="Arial"/>
              <a:buNone/>
              <a:defRPr b="0" i="0" sz="3600" u="none" cap="none" strike="noStrike">
                <a:solidFill>
                  <a:schemeClr val="dk1"/>
                </a:solidFill>
                <a:latin typeface="Arial"/>
                <a:ea typeface="Arial"/>
                <a:cs typeface="Arial"/>
                <a:sym typeface="Arial"/>
              </a:defRPr>
            </a:lvl1pPr>
            <a:lvl2pPr indent="0" lvl="1" rtl="0" algn="ctr">
              <a:spcBef>
                <a:spcPts val="0"/>
              </a:spcBef>
              <a:spcAft>
                <a:spcPts val="0"/>
              </a:spcAft>
              <a:buClr>
                <a:schemeClr val="dk1"/>
              </a:buClr>
              <a:buSzPts val="1400"/>
              <a:buFont typeface="Arial"/>
              <a:buNone/>
              <a:defRPr sz="3600">
                <a:solidFill>
                  <a:schemeClr val="dk1"/>
                </a:solidFill>
              </a:defRPr>
            </a:lvl2pPr>
            <a:lvl3pPr indent="0" lvl="2" rtl="0" algn="ctr">
              <a:spcBef>
                <a:spcPts val="0"/>
              </a:spcBef>
              <a:spcAft>
                <a:spcPts val="0"/>
              </a:spcAft>
              <a:buClr>
                <a:schemeClr val="dk1"/>
              </a:buClr>
              <a:buSzPts val="1400"/>
              <a:buFont typeface="Arial"/>
              <a:buNone/>
              <a:defRPr sz="3600">
                <a:solidFill>
                  <a:schemeClr val="dk1"/>
                </a:solidFill>
              </a:defRPr>
            </a:lvl3pPr>
            <a:lvl4pPr indent="0" lvl="3" rtl="0" algn="ctr">
              <a:spcBef>
                <a:spcPts val="0"/>
              </a:spcBef>
              <a:spcAft>
                <a:spcPts val="0"/>
              </a:spcAft>
              <a:buClr>
                <a:schemeClr val="dk1"/>
              </a:buClr>
              <a:buSzPts val="1400"/>
              <a:buFont typeface="Arial"/>
              <a:buNone/>
              <a:defRPr sz="3600">
                <a:solidFill>
                  <a:schemeClr val="dk1"/>
                </a:solidFill>
              </a:defRPr>
            </a:lvl4pPr>
            <a:lvl5pPr indent="0" lvl="4" rtl="0" algn="ctr">
              <a:spcBef>
                <a:spcPts val="0"/>
              </a:spcBef>
              <a:spcAft>
                <a:spcPts val="0"/>
              </a:spcAft>
              <a:buClr>
                <a:schemeClr val="dk1"/>
              </a:buClr>
              <a:buSzPts val="1400"/>
              <a:buFont typeface="Arial"/>
              <a:buNone/>
              <a:defRPr sz="3600">
                <a:solidFill>
                  <a:schemeClr val="dk1"/>
                </a:solidFill>
              </a:defRPr>
            </a:lvl5pPr>
            <a:lvl6pPr indent="0" lvl="5" rtl="0" algn="ctr">
              <a:spcBef>
                <a:spcPts val="0"/>
              </a:spcBef>
              <a:spcAft>
                <a:spcPts val="0"/>
              </a:spcAft>
              <a:buClr>
                <a:schemeClr val="dk1"/>
              </a:buClr>
              <a:buSzPts val="1400"/>
              <a:buFont typeface="Arial"/>
              <a:buNone/>
              <a:defRPr sz="3600">
                <a:solidFill>
                  <a:schemeClr val="dk1"/>
                </a:solidFill>
              </a:defRPr>
            </a:lvl6pPr>
            <a:lvl7pPr indent="0" lvl="6" rtl="0" algn="ctr">
              <a:spcBef>
                <a:spcPts val="0"/>
              </a:spcBef>
              <a:spcAft>
                <a:spcPts val="0"/>
              </a:spcAft>
              <a:buClr>
                <a:schemeClr val="dk1"/>
              </a:buClr>
              <a:buSzPts val="1400"/>
              <a:buFont typeface="Arial"/>
              <a:buNone/>
              <a:defRPr sz="3600">
                <a:solidFill>
                  <a:schemeClr val="dk1"/>
                </a:solidFill>
              </a:defRPr>
            </a:lvl7pPr>
            <a:lvl8pPr indent="0" lvl="7" rtl="0" algn="ctr">
              <a:spcBef>
                <a:spcPts val="0"/>
              </a:spcBef>
              <a:spcAft>
                <a:spcPts val="0"/>
              </a:spcAft>
              <a:buClr>
                <a:schemeClr val="dk1"/>
              </a:buClr>
              <a:buSzPts val="1400"/>
              <a:buFont typeface="Arial"/>
              <a:buNone/>
              <a:defRPr sz="3600">
                <a:solidFill>
                  <a:schemeClr val="dk1"/>
                </a:solidFill>
              </a:defRPr>
            </a:lvl8pPr>
            <a:lvl9pPr indent="0" lvl="8" rtl="0" algn="ctr">
              <a:spcBef>
                <a:spcPts val="0"/>
              </a:spcBef>
              <a:spcAft>
                <a:spcPts val="0"/>
              </a:spcAft>
              <a:buClr>
                <a:schemeClr val="dk1"/>
              </a:buClr>
              <a:buSzPts val="1400"/>
              <a:buFont typeface="Arial"/>
              <a:buNone/>
              <a:defRPr sz="3600">
                <a:solidFill>
                  <a:schemeClr val="dk1"/>
                </a:solidFill>
              </a:defRPr>
            </a:lvl9pPr>
          </a:lstStyle>
          <a:p/>
        </p:txBody>
      </p:sp>
      <p:sp>
        <p:nvSpPr>
          <p:cNvPr id="43" name="Shape 4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44" name="Shape 44"/>
        <p:cNvGrpSpPr/>
        <p:nvPr/>
      </p:nvGrpSpPr>
      <p:grpSpPr>
        <a:xfrm>
          <a:off x="0" y="0"/>
          <a:ext cx="0" cy="0"/>
          <a:chOff x="0" y="0"/>
          <a:chExt cx="0" cy="0"/>
        </a:xfrm>
      </p:grpSpPr>
      <p:sp>
        <p:nvSpPr>
          <p:cNvPr id="45" name="Shape 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46" name="Shape 4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47" name="Shape 4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48" name="Shape 4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51" name="Shape 5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chemeClr val="dk2"/>
              </a:buClr>
              <a:buFont typeface="Arial"/>
              <a:buNone/>
            </a:pPr>
            <a:fld id="{00000000-1234-1234-1234-123412341234}" type="slidenum">
              <a:rPr b="0" i="0" lang="en"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4" name="Shape 7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5" name="Shape 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chemeClr val="dk2"/>
                </a:solidFill>
              </a:rPr>
              <a:t>‹#›</a:t>
            </a:fld>
            <a:endParaRPr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5.jpg"/><Relationship Id="rId4" Type="http://schemas.openxmlformats.org/officeDocument/2006/relationships/image" Target="../media/image7.jpg"/><Relationship Id="rId5"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15.jpg"/><Relationship Id="rId4" Type="http://schemas.openxmlformats.org/officeDocument/2006/relationships/image" Target="../media/image7.jpg"/><Relationship Id="rId5"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2.pn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12.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53.jpg"/><Relationship Id="rId4" Type="http://schemas.openxmlformats.org/officeDocument/2006/relationships/image" Target="../media/image17.jpg"/><Relationship Id="rId5"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0.jpg"/><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53.jpg"/><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53.jp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53.jp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4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40.jpg"/><Relationship Id="rId4" Type="http://schemas.openxmlformats.org/officeDocument/2006/relationships/image" Target="../media/image3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29.jpg"/><Relationship Id="rId4" Type="http://schemas.openxmlformats.org/officeDocument/2006/relationships/image" Target="../media/image6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4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28.jpg"/><Relationship Id="rId4" Type="http://schemas.openxmlformats.org/officeDocument/2006/relationships/image" Target="../media/image2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2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2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26.png"/><Relationship Id="rId4" Type="http://schemas.openxmlformats.org/officeDocument/2006/relationships/image" Target="../media/image35.jpg"/><Relationship Id="rId5" Type="http://schemas.openxmlformats.org/officeDocument/2006/relationships/image" Target="../media/image43.jpg"/><Relationship Id="rId6" Type="http://schemas.openxmlformats.org/officeDocument/2006/relationships/image" Target="../media/image30.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42.jpg"/><Relationship Id="rId4" Type="http://schemas.openxmlformats.org/officeDocument/2006/relationships/image" Target="../media/image34.jpg"/><Relationship Id="rId5" Type="http://schemas.openxmlformats.org/officeDocument/2006/relationships/image" Target="../media/image4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32.jpg"/><Relationship Id="rId4" Type="http://schemas.openxmlformats.org/officeDocument/2006/relationships/image" Target="../media/image38.jpg"/><Relationship Id="rId5" Type="http://schemas.openxmlformats.org/officeDocument/2006/relationships/image" Target="../media/image56.jpg"/><Relationship Id="rId6"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36.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3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9.xml"/><Relationship Id="rId3" Type="http://schemas.openxmlformats.org/officeDocument/2006/relationships/image" Target="../media/image5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0.xml"/><Relationship Id="rId3" Type="http://schemas.openxmlformats.org/officeDocument/2006/relationships/hyperlink" Target="http://chicagohumanities.org/festival/venues" TargetMode="External"/><Relationship Id="rId4" Type="http://schemas.openxmlformats.org/officeDocument/2006/relationships/image" Target="../media/image50.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1.xml"/><Relationship Id="rId3" Type="http://schemas.openxmlformats.org/officeDocument/2006/relationships/image" Target="../media/image61.jpg"/><Relationship Id="rId4" Type="http://schemas.openxmlformats.org/officeDocument/2006/relationships/image" Target="../media/image5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2.xml"/><Relationship Id="rId3" Type="http://schemas.openxmlformats.org/officeDocument/2006/relationships/image" Target="../media/image48.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3.xml"/><Relationship Id="rId3" Type="http://schemas.openxmlformats.org/officeDocument/2006/relationships/image" Target="../media/image46.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4.xml"/><Relationship Id="rId3" Type="http://schemas.openxmlformats.org/officeDocument/2006/relationships/image" Target="../media/image5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5.xml"/><Relationship Id="rId3" Type="http://schemas.openxmlformats.org/officeDocument/2006/relationships/image" Target="../media/image49.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6.xml"/><Relationship Id="rId3" Type="http://schemas.openxmlformats.org/officeDocument/2006/relationships/image" Target="../media/image5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7.xml"/><Relationship Id="rId3" Type="http://schemas.openxmlformats.org/officeDocument/2006/relationships/image" Target="../media/image5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image" Target="../media/image5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 Id="rId3" Type="http://schemas.openxmlformats.org/officeDocument/2006/relationships/image" Target="../media/image5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nvSpPr>
        <p:spPr>
          <a:xfrm>
            <a:off x="1640500" y="1923600"/>
            <a:ext cx="5498700" cy="162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1" i="0" sz="48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FFFFFF"/>
              </a:buClr>
              <a:buFont typeface="Calibri"/>
              <a:buNone/>
            </a:pPr>
            <a:r>
              <a:rPr b="1" lang="en" sz="6000">
                <a:latin typeface="Calibri"/>
                <a:ea typeface="Calibri"/>
                <a:cs typeface="Calibri"/>
                <a:sym typeface="Calibri"/>
              </a:rPr>
              <a:t>Accessibility 101</a:t>
            </a:r>
            <a:endParaRPr b="1" i="0" sz="6000" u="none" cap="none" strike="noStrike">
              <a:latin typeface="Calibri"/>
              <a:ea typeface="Calibri"/>
              <a:cs typeface="Calibri"/>
              <a:sym typeface="Calibri"/>
            </a:endParaRPr>
          </a:p>
        </p:txBody>
      </p:sp>
      <p:sp>
        <p:nvSpPr>
          <p:cNvPr id="122" name="Shape 122"/>
          <p:cNvSpPr txBox="1"/>
          <p:nvPr/>
        </p:nvSpPr>
        <p:spPr>
          <a:xfrm>
            <a:off x="1877225" y="3665350"/>
            <a:ext cx="2553000" cy="1596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Brittany Pyle</a:t>
            </a:r>
            <a:br>
              <a:rPr lang="en"/>
            </a:br>
            <a:r>
              <a:rPr lang="en"/>
              <a:t>Director of Production</a:t>
            </a:r>
            <a:br>
              <a:rPr lang="en"/>
            </a:br>
            <a:r>
              <a:rPr lang="en"/>
              <a:t>and Audience Experience</a:t>
            </a:r>
            <a:br>
              <a:rPr lang="en"/>
            </a:br>
            <a:r>
              <a:rPr lang="en"/>
              <a:t>Chicago Humanities Festival</a:t>
            </a:r>
            <a:endParaRPr/>
          </a:p>
        </p:txBody>
      </p:sp>
      <p:pic>
        <p:nvPicPr>
          <p:cNvPr id="123" name="Shape 123"/>
          <p:cNvPicPr preferRelativeResize="0"/>
          <p:nvPr/>
        </p:nvPicPr>
        <p:blipFill rotWithShape="1">
          <a:blip r:embed="rId3">
            <a:alphaModFix/>
          </a:blip>
          <a:srcRect b="41707" l="0" r="0" t="0"/>
          <a:stretch/>
        </p:blipFill>
        <p:spPr>
          <a:xfrm>
            <a:off x="2500000" y="1421875"/>
            <a:ext cx="3779650" cy="1281550"/>
          </a:xfrm>
          <a:prstGeom prst="rect">
            <a:avLst/>
          </a:prstGeom>
          <a:noFill/>
          <a:ln>
            <a:noFill/>
          </a:ln>
        </p:spPr>
      </p:pic>
      <p:sp>
        <p:nvSpPr>
          <p:cNvPr id="124" name="Shape 124"/>
          <p:cNvSpPr txBox="1"/>
          <p:nvPr/>
        </p:nvSpPr>
        <p:spPr>
          <a:xfrm>
            <a:off x="4890100" y="3665350"/>
            <a:ext cx="2778000" cy="137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Anna Cosner</a:t>
            </a:r>
            <a:br>
              <a:rPr lang="en"/>
            </a:br>
            <a:r>
              <a:rPr lang="en"/>
              <a:t>Director of Retail and Events</a:t>
            </a:r>
            <a:br>
              <a:rPr lang="en"/>
            </a:br>
            <a:r>
              <a:rPr lang="en"/>
              <a:t>The Morton Arboretum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2" name="Shape 172"/>
        <p:cNvGrpSpPr/>
        <p:nvPr/>
      </p:nvGrpSpPr>
      <p:grpSpPr>
        <a:xfrm>
          <a:off x="0" y="0"/>
          <a:ext cx="0" cy="0"/>
          <a:chOff x="0" y="0"/>
          <a:chExt cx="0" cy="0"/>
        </a:xfrm>
      </p:grpSpPr>
      <p:sp>
        <p:nvSpPr>
          <p:cNvPr id="173" name="Shape 173"/>
          <p:cNvSpPr txBox="1"/>
          <p:nvPr>
            <p:ph idx="1" type="body"/>
          </p:nvPr>
        </p:nvSpPr>
        <p:spPr>
          <a:xfrm>
            <a:off x="506772" y="773948"/>
            <a:ext cx="8520600" cy="689092"/>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br>
              <a:rPr b="0" i="0" lang="en" sz="3000" u="none" cap="none" strike="noStrike">
                <a:solidFill>
                  <a:srgbClr val="FFFFFF"/>
                </a:solidFill>
                <a:latin typeface="Calibri"/>
                <a:ea typeface="Calibri"/>
                <a:cs typeface="Calibri"/>
                <a:sym typeface="Calibri"/>
              </a:rPr>
            </a:br>
            <a:br>
              <a:rPr b="0" i="0" lang="en" sz="3000" u="none" cap="none" strike="noStrike">
                <a:solidFill>
                  <a:srgbClr val="FFFFFF"/>
                </a:solidFill>
                <a:latin typeface="Calibri"/>
                <a:ea typeface="Calibri"/>
                <a:cs typeface="Calibri"/>
                <a:sym typeface="Calibri"/>
              </a:rPr>
            </a:br>
            <a:br>
              <a:rPr b="0" i="0" lang="en" sz="1800" u="none" cap="none" strike="noStrike">
                <a:solidFill>
                  <a:schemeClr val="dk2"/>
                </a:solidFill>
                <a:latin typeface="Arial"/>
                <a:ea typeface="Arial"/>
                <a:cs typeface="Arial"/>
                <a:sym typeface="Arial"/>
              </a:rPr>
            </a:br>
            <a:endParaRPr b="0" i="0" sz="1800" u="none" cap="none" strike="noStrike">
              <a:solidFill>
                <a:schemeClr val="dk2"/>
              </a:solidFill>
              <a:latin typeface="Arial"/>
              <a:ea typeface="Arial"/>
              <a:cs typeface="Arial"/>
              <a:sym typeface="Arial"/>
            </a:endParaRPr>
          </a:p>
        </p:txBody>
      </p:sp>
      <p:sp>
        <p:nvSpPr>
          <p:cNvPr id="174" name="Shape 174"/>
          <p:cNvSpPr/>
          <p:nvPr/>
        </p:nvSpPr>
        <p:spPr>
          <a:xfrm>
            <a:off x="6317225" y="1584925"/>
            <a:ext cx="2710200" cy="3427800"/>
          </a:xfrm>
          <a:prstGeom prst="rect">
            <a:avLst/>
          </a:prstGeom>
          <a:noFill/>
          <a:ln>
            <a:noFill/>
          </a:ln>
        </p:spPr>
        <p:txBody>
          <a:bodyPr anchorCtr="0" anchor="t" bIns="45700" lIns="91425" spcFirstLastPara="1" rIns="91425" wrap="square" tIns="45700">
            <a:noAutofit/>
          </a:bodyPr>
          <a:lstStyle/>
          <a:p>
            <a:pPr indent="0" lvl="0" marL="0" marR="0" rtl="0">
              <a:lnSpc>
                <a:spcPct val="100000"/>
              </a:lnSpc>
              <a:spcBef>
                <a:spcPts val="0"/>
              </a:spcBef>
              <a:spcAft>
                <a:spcPts val="0"/>
              </a:spcAft>
              <a:buClr>
                <a:srgbClr val="FFFFFF"/>
              </a:buClr>
              <a:buFont typeface="Calibri"/>
              <a:buNone/>
            </a:pPr>
            <a:r>
              <a:rPr b="1" i="0" lang="en" sz="3000" u="none" cap="none" strike="noStrike">
                <a:latin typeface="Calibri"/>
                <a:ea typeface="Calibri"/>
                <a:cs typeface="Calibri"/>
                <a:sym typeface="Calibri"/>
              </a:rPr>
              <a:t>By 2030, </a:t>
            </a:r>
            <a:br>
              <a:rPr b="1" i="0" lang="en" sz="3000" u="none" cap="none" strike="noStrike">
                <a:latin typeface="Calibri"/>
                <a:ea typeface="Calibri"/>
                <a:cs typeface="Calibri"/>
                <a:sym typeface="Calibri"/>
              </a:rPr>
            </a:br>
            <a:r>
              <a:rPr b="1" i="0" lang="en" sz="3000" u="none" cap="none" strike="noStrike">
                <a:latin typeface="Calibri"/>
                <a:ea typeface="Calibri"/>
                <a:cs typeface="Calibri"/>
                <a:sym typeface="Calibri"/>
              </a:rPr>
              <a:t>more </a:t>
            </a:r>
            <a:r>
              <a:rPr b="1" lang="en" sz="3000">
                <a:latin typeface="Calibri"/>
                <a:ea typeface="Calibri"/>
                <a:cs typeface="Calibri"/>
                <a:sym typeface="Calibri"/>
              </a:rPr>
              <a:t>citizens will be </a:t>
            </a:r>
            <a:r>
              <a:rPr b="1" i="0" lang="en" sz="3000" u="none" cap="none" strike="noStrike">
                <a:latin typeface="Calibri"/>
                <a:ea typeface="Calibri"/>
                <a:cs typeface="Calibri"/>
                <a:sym typeface="Calibri"/>
              </a:rPr>
              <a:t>over the age of </a:t>
            </a:r>
            <a:r>
              <a:rPr b="1" lang="en" sz="3000">
                <a:latin typeface="Calibri"/>
                <a:ea typeface="Calibri"/>
                <a:cs typeface="Calibri"/>
                <a:sym typeface="Calibri"/>
              </a:rPr>
              <a:t>6</a:t>
            </a:r>
            <a:r>
              <a:rPr b="1" i="0" lang="en" sz="3000" u="none" cap="none" strike="noStrike">
                <a:latin typeface="Calibri"/>
                <a:ea typeface="Calibri"/>
                <a:cs typeface="Calibri"/>
                <a:sym typeface="Calibri"/>
              </a:rPr>
              <a:t>0 </a:t>
            </a:r>
            <a:endParaRPr sz="3000"/>
          </a:p>
          <a:p>
            <a:pPr indent="0" lvl="0" marL="0" marR="0" rtl="0">
              <a:lnSpc>
                <a:spcPct val="100000"/>
              </a:lnSpc>
              <a:spcBef>
                <a:spcPts val="0"/>
              </a:spcBef>
              <a:spcAft>
                <a:spcPts val="0"/>
              </a:spcAft>
              <a:buClr>
                <a:srgbClr val="FFFFFF"/>
              </a:buClr>
              <a:buFont typeface="Calibri"/>
              <a:buNone/>
            </a:pPr>
            <a:r>
              <a:rPr b="1" i="0" lang="en" sz="3000" u="none" cap="none" strike="noStrike">
                <a:latin typeface="Calibri"/>
                <a:ea typeface="Calibri"/>
                <a:cs typeface="Calibri"/>
                <a:sym typeface="Calibri"/>
              </a:rPr>
              <a:t>than under the age of 30</a:t>
            </a:r>
            <a:endParaRPr b="1" i="0" sz="3000" u="none" cap="none" strike="noStrike">
              <a:latin typeface="Calibri"/>
              <a:ea typeface="Calibri"/>
              <a:cs typeface="Calibri"/>
              <a:sym typeface="Calibri"/>
            </a:endParaRPr>
          </a:p>
        </p:txBody>
      </p:sp>
      <p:pic>
        <p:nvPicPr>
          <p:cNvPr id="175" name="Shape 175"/>
          <p:cNvPicPr preferRelativeResize="0"/>
          <p:nvPr/>
        </p:nvPicPr>
        <p:blipFill rotWithShape="1">
          <a:blip r:embed="rId3">
            <a:alphaModFix/>
          </a:blip>
          <a:srcRect b="0" l="0" r="0" t="0"/>
          <a:stretch/>
        </p:blipFill>
        <p:spPr>
          <a:xfrm>
            <a:off x="0" y="1495200"/>
            <a:ext cx="6227100" cy="351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9" name="Shape 179"/>
        <p:cNvGrpSpPr/>
        <p:nvPr/>
      </p:nvGrpSpPr>
      <p:grpSpPr>
        <a:xfrm>
          <a:off x="0" y="0"/>
          <a:ext cx="0" cy="0"/>
          <a:chOff x="0" y="0"/>
          <a:chExt cx="0" cy="0"/>
        </a:xfrm>
      </p:grpSpPr>
      <p:sp>
        <p:nvSpPr>
          <p:cNvPr id="180" name="Shape 180"/>
          <p:cNvSpPr/>
          <p:nvPr/>
        </p:nvSpPr>
        <p:spPr>
          <a:xfrm>
            <a:off x="278457" y="3868757"/>
            <a:ext cx="84492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Calibri"/>
              <a:buNone/>
            </a:pPr>
            <a:r>
              <a:rPr b="1" i="0" lang="en" sz="3000" u="none" cap="none" strike="noStrike">
                <a:latin typeface="Calibri"/>
                <a:ea typeface="Calibri"/>
                <a:cs typeface="Calibri"/>
                <a:sym typeface="Calibri"/>
              </a:rPr>
              <a:t>People 55+ years old control more tha</a:t>
            </a:r>
            <a:r>
              <a:rPr b="1" lang="en" sz="3000">
                <a:latin typeface="Calibri"/>
                <a:ea typeface="Calibri"/>
                <a:cs typeface="Calibri"/>
                <a:sym typeface="Calibri"/>
              </a:rPr>
              <a:t>n</a:t>
            </a:r>
            <a:r>
              <a:rPr b="1" i="0" lang="en" sz="3000" u="none" cap="none" strike="noStrike">
                <a:latin typeface="Calibri"/>
                <a:ea typeface="Calibri"/>
                <a:cs typeface="Calibri"/>
                <a:sym typeface="Calibri"/>
              </a:rPr>
              <a:t> 75% of America’s wealth, have most disposable income</a:t>
            </a:r>
            <a:endParaRPr b="1" i="0" sz="3000" u="none" cap="none" strike="noStrike">
              <a:latin typeface="Calibri"/>
              <a:ea typeface="Calibri"/>
              <a:cs typeface="Calibri"/>
              <a:sym typeface="Calibri"/>
            </a:endParaRPr>
          </a:p>
        </p:txBody>
      </p:sp>
      <p:pic>
        <p:nvPicPr>
          <p:cNvPr id="181" name="Shape 181"/>
          <p:cNvPicPr preferRelativeResize="0"/>
          <p:nvPr/>
        </p:nvPicPr>
        <p:blipFill rotWithShape="1">
          <a:blip r:embed="rId3">
            <a:alphaModFix/>
          </a:blip>
          <a:srcRect b="0" l="0" r="0" t="0"/>
          <a:stretch/>
        </p:blipFill>
        <p:spPr>
          <a:xfrm>
            <a:off x="2251950" y="1096600"/>
            <a:ext cx="4640100" cy="2671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5" name="Shape 185"/>
        <p:cNvGrpSpPr/>
        <p:nvPr/>
      </p:nvGrpSpPr>
      <p:grpSpPr>
        <a:xfrm>
          <a:off x="0" y="0"/>
          <a:ext cx="0" cy="0"/>
          <a:chOff x="0" y="0"/>
          <a:chExt cx="0" cy="0"/>
        </a:xfrm>
      </p:grpSpPr>
      <p:sp>
        <p:nvSpPr>
          <p:cNvPr id="186" name="Shape 186"/>
          <p:cNvSpPr/>
          <p:nvPr/>
        </p:nvSpPr>
        <p:spPr>
          <a:xfrm>
            <a:off x="4827300" y="2030700"/>
            <a:ext cx="3900300" cy="3112800"/>
          </a:xfrm>
          <a:prstGeom prst="rect">
            <a:avLst/>
          </a:prstGeom>
          <a:noFill/>
          <a:ln>
            <a:noFill/>
          </a:ln>
        </p:spPr>
        <p:txBody>
          <a:bodyPr anchorCtr="0" anchor="t" bIns="45700" lIns="91425" spcFirstLastPara="1" rIns="91425" wrap="square" tIns="45700">
            <a:noAutofit/>
          </a:bodyPr>
          <a:lstStyle/>
          <a:p>
            <a:pPr indent="0" lvl="0" marL="0" marR="0" rtl="0">
              <a:lnSpc>
                <a:spcPct val="100000"/>
              </a:lnSpc>
              <a:spcBef>
                <a:spcPts val="0"/>
              </a:spcBef>
              <a:spcAft>
                <a:spcPts val="0"/>
              </a:spcAft>
              <a:buClr>
                <a:srgbClr val="FFFFFF"/>
              </a:buClr>
              <a:buFont typeface="Calibri"/>
              <a:buNone/>
            </a:pPr>
            <a:r>
              <a:rPr b="1" lang="en" sz="2400">
                <a:latin typeface="Calibri"/>
                <a:ea typeface="Calibri"/>
                <a:cs typeface="Calibri"/>
                <a:sym typeface="Calibri"/>
              </a:rPr>
              <a:t>People with disabilities born after 1990 have always known a world with ADA laws in place.</a:t>
            </a:r>
            <a:br>
              <a:rPr b="1" lang="en" sz="2400">
                <a:latin typeface="Calibri"/>
                <a:ea typeface="Calibri"/>
                <a:cs typeface="Calibri"/>
                <a:sym typeface="Calibri"/>
              </a:rPr>
            </a:br>
            <a:br>
              <a:rPr b="1" lang="en" sz="2400">
                <a:latin typeface="Calibri"/>
                <a:ea typeface="Calibri"/>
                <a:cs typeface="Calibri"/>
                <a:sym typeface="Calibri"/>
              </a:rPr>
            </a:br>
            <a:r>
              <a:rPr b="1" lang="en" sz="2400">
                <a:latin typeface="Calibri"/>
                <a:ea typeface="Calibri"/>
                <a:cs typeface="Calibri"/>
                <a:sym typeface="Calibri"/>
              </a:rPr>
              <a:t>They have expectations for complete compliance and equality.</a:t>
            </a:r>
            <a:endParaRPr b="1" i="0" sz="2400" u="none" cap="none" strike="noStrike">
              <a:latin typeface="Calibri"/>
              <a:ea typeface="Calibri"/>
              <a:cs typeface="Calibri"/>
              <a:sym typeface="Calibri"/>
            </a:endParaRPr>
          </a:p>
        </p:txBody>
      </p:sp>
      <p:pic>
        <p:nvPicPr>
          <p:cNvPr id="187" name="Shape 187"/>
          <p:cNvPicPr preferRelativeResize="0"/>
          <p:nvPr/>
        </p:nvPicPr>
        <p:blipFill>
          <a:blip r:embed="rId3">
            <a:alphaModFix/>
          </a:blip>
          <a:stretch>
            <a:fillRect/>
          </a:stretch>
        </p:blipFill>
        <p:spPr>
          <a:xfrm>
            <a:off x="0" y="2170238"/>
            <a:ext cx="4522501" cy="2615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1" name="Shape 191"/>
        <p:cNvGrpSpPr/>
        <p:nvPr/>
      </p:nvGrpSpPr>
      <p:grpSpPr>
        <a:xfrm>
          <a:off x="0" y="0"/>
          <a:ext cx="0" cy="0"/>
          <a:chOff x="0" y="0"/>
          <a:chExt cx="0" cy="0"/>
        </a:xfrm>
      </p:grpSpPr>
      <p:sp>
        <p:nvSpPr>
          <p:cNvPr id="192" name="Shape 192"/>
          <p:cNvSpPr txBox="1"/>
          <p:nvPr>
            <p:ph idx="1" type="body"/>
          </p:nvPr>
        </p:nvSpPr>
        <p:spPr>
          <a:xfrm>
            <a:off x="506772" y="773948"/>
            <a:ext cx="8520600" cy="689092"/>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br>
              <a:rPr b="0" i="0" lang="en" sz="3000" u="none" cap="none" strike="noStrike">
                <a:solidFill>
                  <a:srgbClr val="FFFFFF"/>
                </a:solidFill>
                <a:latin typeface="Calibri"/>
                <a:ea typeface="Calibri"/>
                <a:cs typeface="Calibri"/>
                <a:sym typeface="Calibri"/>
              </a:rPr>
            </a:br>
            <a:br>
              <a:rPr b="0" i="0" lang="en" sz="1800" u="none" cap="none" strike="noStrike">
                <a:solidFill>
                  <a:schemeClr val="dk2"/>
                </a:solidFill>
                <a:latin typeface="Arial"/>
                <a:ea typeface="Arial"/>
                <a:cs typeface="Arial"/>
                <a:sym typeface="Arial"/>
              </a:rPr>
            </a:br>
            <a:endParaRPr b="0" i="0" sz="1800" u="none" cap="none" strike="noStrike">
              <a:solidFill>
                <a:schemeClr val="dk2"/>
              </a:solidFill>
              <a:latin typeface="Arial"/>
              <a:ea typeface="Arial"/>
              <a:cs typeface="Arial"/>
              <a:sym typeface="Arial"/>
            </a:endParaRPr>
          </a:p>
        </p:txBody>
      </p:sp>
      <p:sp>
        <p:nvSpPr>
          <p:cNvPr id="193" name="Shape 193"/>
          <p:cNvSpPr/>
          <p:nvPr/>
        </p:nvSpPr>
        <p:spPr>
          <a:xfrm>
            <a:off x="387322" y="3888657"/>
            <a:ext cx="8173800" cy="113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Calibri"/>
              <a:buNone/>
            </a:pPr>
            <a:r>
              <a:rPr b="1" i="0" lang="en" sz="3200" u="none" cap="none" strike="noStrike">
                <a:latin typeface="Calibri"/>
                <a:ea typeface="Calibri"/>
                <a:cs typeface="Calibri"/>
                <a:sym typeface="Calibri"/>
              </a:rPr>
              <a:t>Leads one to believe…</a:t>
            </a:r>
            <a:br>
              <a:rPr b="1" i="0" lang="en" sz="3200" u="none" cap="none" strike="noStrike">
                <a:latin typeface="Calibri"/>
                <a:ea typeface="Calibri"/>
                <a:cs typeface="Calibri"/>
                <a:sym typeface="Calibri"/>
              </a:rPr>
            </a:br>
            <a:r>
              <a:rPr b="1" i="0" lang="en" sz="3600" u="none" cap="none" strike="noStrike">
                <a:latin typeface="Calibri"/>
                <a:ea typeface="Calibri"/>
                <a:cs typeface="Calibri"/>
                <a:sym typeface="Calibri"/>
              </a:rPr>
              <a:t>Accessibility is an organizational asset!</a:t>
            </a:r>
            <a:endParaRPr b="1" i="0" sz="3600" u="none" cap="none" strike="noStrike">
              <a:latin typeface="Calibri"/>
              <a:ea typeface="Calibri"/>
              <a:cs typeface="Calibri"/>
              <a:sym typeface="Calibri"/>
            </a:endParaRPr>
          </a:p>
        </p:txBody>
      </p:sp>
      <p:pic>
        <p:nvPicPr>
          <p:cNvPr id="194" name="Shape 194"/>
          <p:cNvPicPr preferRelativeResize="0"/>
          <p:nvPr/>
        </p:nvPicPr>
        <p:blipFill rotWithShape="1">
          <a:blip r:embed="rId3">
            <a:alphaModFix/>
          </a:blip>
          <a:srcRect b="0" l="0" r="0" t="0"/>
          <a:stretch/>
        </p:blipFill>
        <p:spPr>
          <a:xfrm>
            <a:off x="1998475" y="1323800"/>
            <a:ext cx="4662600" cy="2622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8" name="Shape 198"/>
        <p:cNvGrpSpPr/>
        <p:nvPr/>
      </p:nvGrpSpPr>
      <p:grpSpPr>
        <a:xfrm>
          <a:off x="0" y="0"/>
          <a:ext cx="0" cy="0"/>
          <a:chOff x="0" y="0"/>
          <a:chExt cx="0" cy="0"/>
        </a:xfrm>
      </p:grpSpPr>
      <p:sp>
        <p:nvSpPr>
          <p:cNvPr id="199" name="Shape 199"/>
          <p:cNvSpPr txBox="1"/>
          <p:nvPr>
            <p:ph idx="1" type="body"/>
          </p:nvPr>
        </p:nvSpPr>
        <p:spPr>
          <a:xfrm>
            <a:off x="97525" y="2599875"/>
            <a:ext cx="9046500" cy="231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r>
              <a:rPr b="1" lang="en" sz="2400">
                <a:solidFill>
                  <a:srgbClr val="000000"/>
                </a:solidFill>
                <a:latin typeface="Calibri"/>
                <a:ea typeface="Calibri"/>
                <a:cs typeface="Calibri"/>
                <a:sym typeface="Calibri"/>
              </a:rPr>
              <a:t>ADA Definition:</a:t>
            </a:r>
            <a:endParaRPr b="1" sz="2400">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chemeClr val="dk2"/>
              </a:buClr>
              <a:buFont typeface="Calibri"/>
              <a:buNone/>
            </a:pPr>
            <a:r>
              <a:rPr lang="en" sz="2400">
                <a:solidFill>
                  <a:srgbClr val="000000"/>
                </a:solidFill>
                <a:latin typeface="Calibri"/>
                <a:ea typeface="Calibri"/>
                <a:cs typeface="Calibri"/>
                <a:sym typeface="Calibri"/>
              </a:rPr>
              <a:t>Someone who has, has a record of, or is regarded as having, a physical or mental impairment that substantially limits one or more major life activities (eating, breathing, walking, talking, seeing, etc).</a:t>
            </a:r>
            <a:br>
              <a:rPr b="0" i="0" lang="en" u="none" cap="none" strike="noStrike">
                <a:solidFill>
                  <a:srgbClr val="000000"/>
                </a:solidFill>
                <a:latin typeface="Calibri"/>
                <a:ea typeface="Calibri"/>
                <a:cs typeface="Calibri"/>
                <a:sym typeface="Calibri"/>
              </a:rPr>
            </a:br>
            <a:br>
              <a:rPr b="0" i="0" lang="en" u="none" cap="none" strike="noStrike">
                <a:solidFill>
                  <a:srgbClr val="000000"/>
                </a:solidFill>
                <a:latin typeface="Arial"/>
                <a:ea typeface="Arial"/>
                <a:cs typeface="Arial"/>
                <a:sym typeface="Arial"/>
              </a:rPr>
            </a:br>
            <a:endParaRPr b="0" i="0" u="none" cap="none" strike="noStrike">
              <a:solidFill>
                <a:srgbClr val="000000"/>
              </a:solidFill>
              <a:latin typeface="Arial"/>
              <a:ea typeface="Arial"/>
              <a:cs typeface="Arial"/>
              <a:sym typeface="Arial"/>
            </a:endParaRPr>
          </a:p>
        </p:txBody>
      </p:sp>
      <p:sp>
        <p:nvSpPr>
          <p:cNvPr id="200" name="Shape 200"/>
          <p:cNvSpPr txBox="1"/>
          <p:nvPr/>
        </p:nvSpPr>
        <p:spPr>
          <a:xfrm>
            <a:off x="97525" y="1895250"/>
            <a:ext cx="8534400" cy="574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3600">
                <a:latin typeface="Calibri"/>
                <a:ea typeface="Calibri"/>
                <a:cs typeface="Calibri"/>
                <a:sym typeface="Calibri"/>
              </a:rPr>
              <a:t>What is “disability?”</a:t>
            </a:r>
            <a:endParaRPr b="1" sz="36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4" name="Shape 204"/>
        <p:cNvGrpSpPr/>
        <p:nvPr/>
      </p:nvGrpSpPr>
      <p:grpSpPr>
        <a:xfrm>
          <a:off x="0" y="0"/>
          <a:ext cx="0" cy="0"/>
          <a:chOff x="0" y="0"/>
          <a:chExt cx="0" cy="0"/>
        </a:xfrm>
      </p:grpSpPr>
      <p:sp>
        <p:nvSpPr>
          <p:cNvPr id="205" name="Shape 205"/>
          <p:cNvSpPr txBox="1"/>
          <p:nvPr>
            <p:ph idx="1" type="body"/>
          </p:nvPr>
        </p:nvSpPr>
        <p:spPr>
          <a:xfrm>
            <a:off x="97525" y="2599875"/>
            <a:ext cx="9046500" cy="1868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r>
              <a:rPr b="1" i="0" lang="en" sz="2400" u="none" cap="none" strike="noStrike">
                <a:solidFill>
                  <a:srgbClr val="000000"/>
                </a:solidFill>
                <a:latin typeface="Calibri"/>
                <a:ea typeface="Calibri"/>
                <a:cs typeface="Calibri"/>
                <a:sym typeface="Calibri"/>
              </a:rPr>
              <a:t>A person is more or less </a:t>
            </a:r>
            <a:r>
              <a:rPr b="1" i="1" lang="en" sz="2400" u="none" cap="none" strike="noStrike">
                <a:solidFill>
                  <a:srgbClr val="000000"/>
                </a:solidFill>
                <a:latin typeface="Calibri"/>
                <a:ea typeface="Calibri"/>
                <a:cs typeface="Calibri"/>
                <a:sym typeface="Calibri"/>
              </a:rPr>
              <a:t>disabled</a:t>
            </a:r>
            <a:r>
              <a:rPr b="1" i="0" lang="en" sz="2400" u="none" cap="none" strike="noStrike">
                <a:solidFill>
                  <a:srgbClr val="000000"/>
                </a:solidFill>
                <a:latin typeface="Calibri"/>
                <a:ea typeface="Calibri"/>
                <a:cs typeface="Calibri"/>
                <a:sym typeface="Calibri"/>
              </a:rPr>
              <a:t> based on their interaction with the</a:t>
            </a:r>
            <a:br>
              <a:rPr b="0"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 Physical environment</a:t>
            </a:r>
            <a:br>
              <a:rPr b="0"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 Communication environment</a:t>
            </a:r>
            <a:br>
              <a:rPr b="0"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 Information environment</a:t>
            </a:r>
            <a:br>
              <a:rPr b="0"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 Social and policy environment</a:t>
            </a:r>
            <a:br>
              <a:rPr b="0" i="0" lang="en" u="none" cap="none" strike="noStrike">
                <a:solidFill>
                  <a:srgbClr val="000000"/>
                </a:solidFill>
                <a:latin typeface="Calibri"/>
                <a:ea typeface="Calibri"/>
                <a:cs typeface="Calibri"/>
                <a:sym typeface="Calibri"/>
              </a:rPr>
            </a:br>
            <a:br>
              <a:rPr b="0" i="0" lang="en" u="none" cap="none" strike="noStrike">
                <a:solidFill>
                  <a:srgbClr val="000000"/>
                </a:solidFill>
                <a:latin typeface="Calibri"/>
                <a:ea typeface="Calibri"/>
                <a:cs typeface="Calibri"/>
                <a:sym typeface="Calibri"/>
              </a:rPr>
            </a:br>
            <a:br>
              <a:rPr b="0" i="0" lang="en" u="none" cap="none" strike="noStrike">
                <a:solidFill>
                  <a:srgbClr val="000000"/>
                </a:solidFill>
                <a:latin typeface="Arial"/>
                <a:ea typeface="Arial"/>
                <a:cs typeface="Arial"/>
                <a:sym typeface="Arial"/>
              </a:rPr>
            </a:br>
            <a:endParaRPr b="0" i="0" u="none" cap="none" strike="noStrike">
              <a:solidFill>
                <a:srgbClr val="000000"/>
              </a:solidFill>
              <a:latin typeface="Arial"/>
              <a:ea typeface="Arial"/>
              <a:cs typeface="Arial"/>
              <a:sym typeface="Arial"/>
            </a:endParaRPr>
          </a:p>
        </p:txBody>
      </p:sp>
      <p:sp>
        <p:nvSpPr>
          <p:cNvPr id="206" name="Shape 206"/>
          <p:cNvSpPr txBox="1"/>
          <p:nvPr/>
        </p:nvSpPr>
        <p:spPr>
          <a:xfrm>
            <a:off x="97525" y="1895250"/>
            <a:ext cx="8534400" cy="57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3600">
                <a:latin typeface="Calibri"/>
                <a:ea typeface="Calibri"/>
                <a:cs typeface="Calibri"/>
                <a:sym typeface="Calibri"/>
              </a:rPr>
              <a:t>How we define “disability”</a:t>
            </a:r>
            <a:endParaRPr b="1" sz="36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0" name="Shape 210"/>
        <p:cNvGrpSpPr/>
        <p:nvPr/>
      </p:nvGrpSpPr>
      <p:grpSpPr>
        <a:xfrm>
          <a:off x="0" y="0"/>
          <a:ext cx="0" cy="0"/>
          <a:chOff x="0" y="0"/>
          <a:chExt cx="0" cy="0"/>
        </a:xfrm>
      </p:grpSpPr>
      <p:sp>
        <p:nvSpPr>
          <p:cNvPr id="211" name="Shape 211"/>
          <p:cNvSpPr txBox="1"/>
          <p:nvPr>
            <p:ph idx="1" type="body"/>
          </p:nvPr>
        </p:nvSpPr>
        <p:spPr>
          <a:xfrm>
            <a:off x="378200" y="1099575"/>
            <a:ext cx="8520600" cy="595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2"/>
              </a:buClr>
              <a:buFont typeface="Calibri"/>
              <a:buNone/>
            </a:pPr>
            <a:r>
              <a:rPr b="1" lang="en" sz="3000">
                <a:solidFill>
                  <a:srgbClr val="000000"/>
                </a:solidFill>
                <a:latin typeface="Calibri"/>
                <a:ea typeface="Calibri"/>
                <a:cs typeface="Calibri"/>
                <a:sym typeface="Calibri"/>
              </a:rPr>
              <a:t>Equal</a:t>
            </a:r>
            <a:r>
              <a:rPr b="1" i="0" lang="en" sz="3000" u="none" cap="none" strike="noStrike">
                <a:solidFill>
                  <a:srgbClr val="000000"/>
                </a:solidFill>
                <a:latin typeface="Calibri"/>
                <a:ea typeface="Calibri"/>
                <a:cs typeface="Calibri"/>
                <a:sym typeface="Calibri"/>
              </a:rPr>
              <a:t> vs </a:t>
            </a:r>
            <a:r>
              <a:rPr b="1" lang="en" sz="3000">
                <a:solidFill>
                  <a:srgbClr val="000000"/>
                </a:solidFill>
                <a:latin typeface="Calibri"/>
                <a:ea typeface="Calibri"/>
                <a:cs typeface="Calibri"/>
                <a:sym typeface="Calibri"/>
              </a:rPr>
              <a:t>Equitable</a:t>
            </a:r>
            <a:r>
              <a:rPr b="1" i="0" lang="en" sz="3000" u="none" cap="none" strike="noStrike">
                <a:solidFill>
                  <a:srgbClr val="000000"/>
                </a:solidFill>
                <a:latin typeface="Calibri"/>
                <a:ea typeface="Calibri"/>
                <a:cs typeface="Calibri"/>
                <a:sym typeface="Calibri"/>
              </a:rPr>
              <a:t> vs Universal Desig</a:t>
            </a:r>
            <a:r>
              <a:rPr b="1" lang="en" sz="3000">
                <a:solidFill>
                  <a:srgbClr val="000000"/>
                </a:solidFill>
                <a:latin typeface="Calibri"/>
                <a:ea typeface="Calibri"/>
                <a:cs typeface="Calibri"/>
                <a:sym typeface="Calibri"/>
              </a:rPr>
              <a:t>n</a:t>
            </a:r>
            <a:br>
              <a:rPr b="1"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pic>
        <p:nvPicPr>
          <p:cNvPr id="212" name="Shape 212"/>
          <p:cNvPicPr preferRelativeResize="0"/>
          <p:nvPr/>
        </p:nvPicPr>
        <p:blipFill rotWithShape="1">
          <a:blip r:embed="rId3">
            <a:alphaModFix/>
          </a:blip>
          <a:srcRect b="0" l="0" r="0" t="0"/>
          <a:stretch/>
        </p:blipFill>
        <p:spPr>
          <a:xfrm>
            <a:off x="321972" y="1610438"/>
            <a:ext cx="8359500" cy="3650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6" name="Shape 216"/>
        <p:cNvGrpSpPr/>
        <p:nvPr/>
      </p:nvGrpSpPr>
      <p:grpSpPr>
        <a:xfrm>
          <a:off x="0" y="0"/>
          <a:ext cx="0" cy="0"/>
          <a:chOff x="0" y="0"/>
          <a:chExt cx="0" cy="0"/>
        </a:xfrm>
      </p:grpSpPr>
      <p:sp>
        <p:nvSpPr>
          <p:cNvPr id="217" name="Shape 217"/>
          <p:cNvSpPr txBox="1"/>
          <p:nvPr>
            <p:ph idx="1" type="body"/>
          </p:nvPr>
        </p:nvSpPr>
        <p:spPr>
          <a:xfrm>
            <a:off x="147550" y="1552875"/>
            <a:ext cx="8684700" cy="341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r>
              <a:rPr b="1" lang="en" sz="3000">
                <a:solidFill>
                  <a:srgbClr val="000000"/>
                </a:solidFill>
                <a:latin typeface="Calibri"/>
                <a:ea typeface="Calibri"/>
                <a:cs typeface="Calibri"/>
                <a:sym typeface="Calibri"/>
              </a:rPr>
              <a:t>Your organizations can</a:t>
            </a:r>
            <a:r>
              <a:rPr b="1" i="0" lang="en" sz="3000" u="none" cap="none" strike="noStrike">
                <a:solidFill>
                  <a:srgbClr val="000000"/>
                </a:solidFill>
                <a:latin typeface="Calibri"/>
                <a:ea typeface="Calibri"/>
                <a:cs typeface="Calibri"/>
                <a:sym typeface="Calibri"/>
              </a:rPr>
              <a:t> </a:t>
            </a:r>
            <a:r>
              <a:rPr b="1" lang="en" sz="3000">
                <a:solidFill>
                  <a:srgbClr val="000000"/>
                </a:solidFill>
                <a:latin typeface="Calibri"/>
                <a:ea typeface="Calibri"/>
                <a:cs typeface="Calibri"/>
                <a:sym typeface="Calibri"/>
              </a:rPr>
              <a:t>foster access and </a:t>
            </a:r>
            <a:r>
              <a:rPr b="1" i="0" lang="en" sz="3000" u="none" cap="none" strike="noStrike">
                <a:solidFill>
                  <a:srgbClr val="000000"/>
                </a:solidFill>
                <a:latin typeface="Calibri"/>
                <a:ea typeface="Calibri"/>
                <a:cs typeface="Calibri"/>
                <a:sym typeface="Calibri"/>
              </a:rPr>
              <a:t>inclusion </a:t>
            </a:r>
            <a:r>
              <a:rPr b="1" lang="en" sz="3000">
                <a:solidFill>
                  <a:srgbClr val="000000"/>
                </a:solidFill>
                <a:latin typeface="Calibri"/>
                <a:ea typeface="Calibri"/>
                <a:cs typeface="Calibri"/>
                <a:sym typeface="Calibri"/>
              </a:rPr>
              <a:t>by:</a:t>
            </a:r>
            <a:br>
              <a:rPr b="1" i="0" lang="en" sz="3000" u="none" cap="none" strike="noStrike">
                <a:solidFill>
                  <a:srgbClr val="000000"/>
                </a:solidFill>
                <a:latin typeface="Calibri"/>
                <a:ea typeface="Calibri"/>
                <a:cs typeface="Calibri"/>
                <a:sym typeface="Calibri"/>
              </a:rPr>
            </a:br>
            <a:br>
              <a:rPr b="1" i="0" lang="en" sz="2400" u="none" cap="none" strike="noStrike">
                <a:solidFill>
                  <a:srgbClr val="000000"/>
                </a:solidFill>
                <a:latin typeface="Calibri"/>
                <a:ea typeface="Calibri"/>
                <a:cs typeface="Calibri"/>
                <a:sym typeface="Calibri"/>
              </a:rPr>
            </a:br>
            <a:r>
              <a:rPr b="1" i="0" lang="en" sz="2400" u="none" cap="none" strike="noStrike">
                <a:solidFill>
                  <a:srgbClr val="000000"/>
                </a:solidFill>
                <a:latin typeface="Calibri"/>
                <a:ea typeface="Calibri"/>
                <a:cs typeface="Calibri"/>
                <a:sym typeface="Calibri"/>
              </a:rPr>
              <a:t>∙ </a:t>
            </a:r>
            <a:r>
              <a:rPr b="0" i="0" lang="en" sz="2400" u="none" cap="none" strike="noStrike">
                <a:solidFill>
                  <a:srgbClr val="000000"/>
                </a:solidFill>
                <a:latin typeface="Calibri"/>
                <a:ea typeface="Calibri"/>
                <a:cs typeface="Calibri"/>
                <a:sym typeface="Calibri"/>
              </a:rPr>
              <a:t>Allocat</a:t>
            </a:r>
            <a:r>
              <a:rPr lang="en" sz="2400">
                <a:solidFill>
                  <a:srgbClr val="000000"/>
                </a:solidFill>
                <a:latin typeface="Calibri"/>
                <a:ea typeface="Calibri"/>
                <a:cs typeface="Calibri"/>
                <a:sym typeface="Calibri"/>
              </a:rPr>
              <a:t>ing</a:t>
            </a:r>
            <a:r>
              <a:rPr b="0" i="0" lang="en" sz="2400" u="none" cap="none" strike="noStrike">
                <a:solidFill>
                  <a:srgbClr val="000000"/>
                </a:solidFill>
                <a:latin typeface="Calibri"/>
                <a:ea typeface="Calibri"/>
                <a:cs typeface="Calibri"/>
                <a:sym typeface="Calibri"/>
              </a:rPr>
              <a:t> and leverag</a:t>
            </a:r>
            <a:r>
              <a:rPr lang="en" sz="2400">
                <a:solidFill>
                  <a:srgbClr val="000000"/>
                </a:solidFill>
                <a:latin typeface="Calibri"/>
                <a:ea typeface="Calibri"/>
                <a:cs typeface="Calibri"/>
                <a:sym typeface="Calibri"/>
              </a:rPr>
              <a:t>ing</a:t>
            </a:r>
            <a:r>
              <a:rPr b="0" i="0" lang="en" sz="2400" u="none" cap="none" strike="noStrike">
                <a:solidFill>
                  <a:srgbClr val="000000"/>
                </a:solidFill>
                <a:latin typeface="Calibri"/>
                <a:ea typeface="Calibri"/>
                <a:cs typeface="Calibri"/>
                <a:sym typeface="Calibri"/>
              </a:rPr>
              <a:t> resources </a:t>
            </a:r>
            <a:r>
              <a:rPr b="0" i="0" lang="en" sz="2400" u="none" cap="none" strike="noStrike">
                <a:solidFill>
                  <a:srgbClr val="000000"/>
                </a:solidFill>
                <a:latin typeface="Calibri"/>
                <a:ea typeface="Calibri"/>
                <a:cs typeface="Calibri"/>
                <a:sym typeface="Calibri"/>
              </a:rPr>
              <a:t>(</a:t>
            </a:r>
            <a:r>
              <a:rPr b="0" i="0" lang="en" sz="2400" u="none" cap="none" strike="noStrike">
                <a:solidFill>
                  <a:srgbClr val="000000"/>
                </a:solidFill>
                <a:latin typeface="Calibri"/>
                <a:ea typeface="Calibri"/>
                <a:cs typeface="Calibri"/>
                <a:sym typeface="Calibri"/>
              </a:rPr>
              <a:t>budget</a:t>
            </a:r>
            <a:r>
              <a:rPr lang="en" sz="2400">
                <a:solidFill>
                  <a:srgbClr val="000000"/>
                </a:solidFill>
                <a:latin typeface="Calibri"/>
                <a:ea typeface="Calibri"/>
                <a:cs typeface="Calibri"/>
                <a:sym typeface="Calibri"/>
              </a:rPr>
              <a:t>ing</a:t>
            </a:r>
            <a:r>
              <a:rPr b="0" i="0" lang="en" sz="2400" u="none" cap="none" strike="noStrike">
                <a:solidFill>
                  <a:srgbClr val="000000"/>
                </a:solidFill>
                <a:latin typeface="Calibri"/>
                <a:ea typeface="Calibri"/>
                <a:cs typeface="Calibri"/>
                <a:sym typeface="Calibri"/>
              </a:rPr>
              <a:t>, staff</a:t>
            </a:r>
            <a:r>
              <a:rPr b="0" i="0" lang="en" sz="2400" u="none" cap="none" strike="noStrike">
                <a:solidFill>
                  <a:srgbClr val="000000"/>
                </a:solidFill>
                <a:latin typeface="Calibri"/>
                <a:ea typeface="Calibri"/>
                <a:cs typeface="Calibri"/>
                <a:sym typeface="Calibri"/>
              </a:rPr>
              <a:t>)</a:t>
            </a:r>
            <a:br>
              <a:rPr b="1" lang="en" sz="2400">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 Establishing and implementing policy (</a:t>
            </a:r>
            <a:r>
              <a:rPr lang="en" sz="2400">
                <a:solidFill>
                  <a:srgbClr val="000000"/>
                </a:solidFill>
                <a:latin typeface="Calibri"/>
                <a:ea typeface="Calibri"/>
                <a:cs typeface="Calibri"/>
                <a:sym typeface="Calibri"/>
              </a:rPr>
              <a:t>Access Plan)</a:t>
            </a:r>
            <a:br>
              <a:rPr b="0"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 Giv</a:t>
            </a:r>
            <a:r>
              <a:rPr lang="en" sz="2400">
                <a:solidFill>
                  <a:srgbClr val="000000"/>
                </a:solidFill>
                <a:latin typeface="Calibri"/>
                <a:ea typeface="Calibri"/>
                <a:cs typeface="Calibri"/>
                <a:sym typeface="Calibri"/>
              </a:rPr>
              <a:t>ing</a:t>
            </a:r>
            <a:r>
              <a:rPr b="0" i="0" lang="en" sz="2400" u="none" cap="none" strike="noStrike">
                <a:solidFill>
                  <a:srgbClr val="000000"/>
                </a:solidFill>
                <a:latin typeface="Calibri"/>
                <a:ea typeface="Calibri"/>
                <a:cs typeface="Calibri"/>
                <a:sym typeface="Calibri"/>
              </a:rPr>
              <a:t> or tak</a:t>
            </a:r>
            <a:r>
              <a:rPr lang="en" sz="2400">
                <a:solidFill>
                  <a:srgbClr val="000000"/>
                </a:solidFill>
                <a:latin typeface="Calibri"/>
                <a:ea typeface="Calibri"/>
                <a:cs typeface="Calibri"/>
                <a:sym typeface="Calibri"/>
              </a:rPr>
              <a:t>ing</a:t>
            </a:r>
            <a:r>
              <a:rPr b="0" i="0" lang="en" sz="2400" u="none" cap="none" strike="noStrike">
                <a:solidFill>
                  <a:srgbClr val="000000"/>
                </a:solidFill>
                <a:latin typeface="Calibri"/>
                <a:ea typeface="Calibri"/>
                <a:cs typeface="Calibri"/>
                <a:sym typeface="Calibri"/>
              </a:rPr>
              <a:t> authority (training others)</a:t>
            </a:r>
            <a:br>
              <a:rPr b="0"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 Lead by example and action (marketing, partner</a:t>
            </a:r>
            <a:r>
              <a:rPr lang="en" sz="2400">
                <a:solidFill>
                  <a:srgbClr val="000000"/>
                </a:solidFill>
                <a:latin typeface="Calibri"/>
                <a:ea typeface="Calibri"/>
                <a:cs typeface="Calibri"/>
                <a:sym typeface="Calibri"/>
              </a:rPr>
              <a:t>s, CCAC, LEAD)</a:t>
            </a:r>
            <a:br>
              <a:rPr b="1" i="0" lang="en" sz="3000" u="none" cap="none" strike="noStrike">
                <a:solidFill>
                  <a:srgbClr val="FFFFFF"/>
                </a:solidFill>
                <a:latin typeface="Calibri"/>
                <a:ea typeface="Calibri"/>
                <a:cs typeface="Calibri"/>
                <a:sym typeface="Calibri"/>
              </a:rPr>
            </a:br>
            <a:br>
              <a:rPr b="0" i="0" lang="en" sz="3000" u="none" cap="none" strike="noStrike">
                <a:solidFill>
                  <a:srgbClr val="FFFFFF"/>
                </a:solidFill>
                <a:latin typeface="Calibri"/>
                <a:ea typeface="Calibri"/>
                <a:cs typeface="Calibri"/>
                <a:sym typeface="Calibri"/>
              </a:rPr>
            </a:br>
            <a:br>
              <a:rPr b="0" i="0" lang="en" sz="3000" u="none" cap="none" strike="noStrike">
                <a:solidFill>
                  <a:srgbClr val="FFFFFF"/>
                </a:solidFill>
                <a:latin typeface="Calibri"/>
                <a:ea typeface="Calibri"/>
                <a:cs typeface="Calibri"/>
                <a:sym typeface="Calibri"/>
              </a:rPr>
            </a:br>
            <a:br>
              <a:rPr b="0" i="0" lang="en" sz="3000" u="none" cap="none" strike="noStrike">
                <a:solidFill>
                  <a:srgbClr val="FFFFFF"/>
                </a:solidFill>
                <a:latin typeface="Calibri"/>
                <a:ea typeface="Calibri"/>
                <a:cs typeface="Calibri"/>
                <a:sym typeface="Calibri"/>
              </a:rPr>
            </a:br>
            <a:br>
              <a:rPr b="0" i="0" lang="en" sz="3000" u="none" cap="none" strike="noStrike">
                <a:solidFill>
                  <a:srgbClr val="FFFFFF"/>
                </a:solidFill>
                <a:latin typeface="Calibri"/>
                <a:ea typeface="Calibri"/>
                <a:cs typeface="Calibri"/>
                <a:sym typeface="Calibri"/>
              </a:rPr>
            </a:br>
            <a:br>
              <a:rPr b="0" i="0" lang="en" sz="1800" u="none" cap="none" strike="noStrike">
                <a:solidFill>
                  <a:schemeClr val="dk2"/>
                </a:solidFill>
                <a:latin typeface="Arial"/>
                <a:ea typeface="Arial"/>
                <a:cs typeface="Arial"/>
                <a:sym typeface="Arial"/>
              </a:rPr>
            </a:b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1" name="Shape 221"/>
        <p:cNvGrpSpPr/>
        <p:nvPr/>
      </p:nvGrpSpPr>
      <p:grpSpPr>
        <a:xfrm>
          <a:off x="0" y="0"/>
          <a:ext cx="0" cy="0"/>
          <a:chOff x="0" y="0"/>
          <a:chExt cx="0" cy="0"/>
        </a:xfrm>
      </p:grpSpPr>
      <p:sp>
        <p:nvSpPr>
          <p:cNvPr id="222" name="Shape 222"/>
          <p:cNvSpPr/>
          <p:nvPr/>
        </p:nvSpPr>
        <p:spPr>
          <a:xfrm>
            <a:off x="548922" y="1178332"/>
            <a:ext cx="81738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Calibri"/>
              <a:buNone/>
            </a:pPr>
            <a:r>
              <a:rPr b="1" i="0" lang="en" sz="3200" u="none" cap="none" strike="noStrike">
                <a:latin typeface="Calibri"/>
                <a:ea typeface="Calibri"/>
                <a:cs typeface="Calibri"/>
                <a:sym typeface="Calibri"/>
              </a:rPr>
              <a:t>Funding Guidelines</a:t>
            </a:r>
            <a:br>
              <a:rPr b="1" i="0" lang="en" sz="3200" u="none" cap="none" strike="noStrike">
                <a:latin typeface="Calibri"/>
                <a:ea typeface="Calibri"/>
                <a:cs typeface="Calibri"/>
                <a:sym typeface="Calibri"/>
              </a:rPr>
            </a:br>
            <a:r>
              <a:rPr b="1" i="0" lang="en" sz="3200" u="none" cap="none" strike="noStrike">
                <a:latin typeface="Calibri"/>
                <a:ea typeface="Calibri"/>
                <a:cs typeface="Calibri"/>
                <a:sym typeface="Calibri"/>
              </a:rPr>
              <a:t>Federal, State, and City Grants</a:t>
            </a:r>
            <a:endParaRPr b="1" i="0" sz="3600" u="none" cap="none" strike="noStrike">
              <a:latin typeface="Calibri"/>
              <a:ea typeface="Calibri"/>
              <a:cs typeface="Calibri"/>
              <a:sym typeface="Calibri"/>
            </a:endParaRPr>
          </a:p>
        </p:txBody>
      </p:sp>
      <p:sp>
        <p:nvSpPr>
          <p:cNvPr id="223" name="Shape 223"/>
          <p:cNvSpPr txBox="1"/>
          <p:nvPr/>
        </p:nvSpPr>
        <p:spPr>
          <a:xfrm>
            <a:off x="548925" y="2480400"/>
            <a:ext cx="8416500" cy="250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Calibri"/>
              <a:buNone/>
            </a:pPr>
            <a:r>
              <a:rPr b="1" i="0" lang="en" sz="2400" u="none" cap="none" strike="noStrike">
                <a:latin typeface="Calibri"/>
                <a:ea typeface="Calibri"/>
                <a:cs typeface="Calibri"/>
                <a:sym typeface="Calibri"/>
              </a:rPr>
              <a:t>Standards to receive grants (via NEA):</a:t>
            </a:r>
            <a:br>
              <a:rPr b="0" i="0" lang="en" sz="2400" u="none" cap="none" strike="noStrike">
                <a:latin typeface="Calibri"/>
                <a:ea typeface="Calibri"/>
                <a:cs typeface="Calibri"/>
                <a:sym typeface="Calibri"/>
              </a:rPr>
            </a:br>
            <a:r>
              <a:rPr b="0" i="0" lang="en" sz="2000" u="none" cap="none" strike="noStrike">
                <a:latin typeface="Calibri"/>
                <a:ea typeface="Calibri"/>
                <a:cs typeface="Calibri"/>
                <a:sym typeface="Calibri"/>
              </a:rPr>
              <a:t>∙ artistic quality</a:t>
            </a:r>
            <a:br>
              <a:rPr b="1" i="0" lang="en" sz="2000" u="none" cap="none" strike="noStrike">
                <a:latin typeface="Calibri"/>
                <a:ea typeface="Calibri"/>
                <a:cs typeface="Calibri"/>
                <a:sym typeface="Calibri"/>
              </a:rPr>
            </a:br>
            <a:r>
              <a:rPr b="0" i="0" lang="en" sz="2000" u="none" cap="none" strike="noStrike">
                <a:latin typeface="Calibri"/>
                <a:ea typeface="Calibri"/>
                <a:cs typeface="Calibri"/>
                <a:sym typeface="Calibri"/>
              </a:rPr>
              <a:t>∙ how well are you serving your community?</a:t>
            </a:r>
            <a:br>
              <a:rPr b="0" i="0" lang="en" sz="2000" u="sng" cap="none" strike="noStrike">
                <a:latin typeface="Calibri"/>
                <a:ea typeface="Calibri"/>
                <a:cs typeface="Calibri"/>
                <a:sym typeface="Calibri"/>
              </a:rPr>
            </a:br>
            <a:r>
              <a:rPr b="0" i="0" lang="en" sz="2000" u="none" cap="none" strike="noStrike">
                <a:latin typeface="Calibri"/>
                <a:ea typeface="Calibri"/>
                <a:cs typeface="Calibri"/>
                <a:sym typeface="Calibri"/>
              </a:rPr>
              <a:t>∙ demonstrated ability in reaching underserved community</a:t>
            </a:r>
            <a:br>
              <a:rPr b="0" i="0" lang="en" sz="2000" u="none" cap="none" strike="noStrike">
                <a:latin typeface="Calibri"/>
                <a:ea typeface="Calibri"/>
                <a:cs typeface="Calibri"/>
                <a:sym typeface="Calibri"/>
              </a:rPr>
            </a:br>
            <a:r>
              <a:rPr b="0" i="0" lang="en" sz="2000" u="none" cap="none" strike="noStrike">
                <a:latin typeface="Calibri"/>
                <a:ea typeface="Calibri"/>
                <a:cs typeface="Calibri"/>
                <a:sym typeface="Calibri"/>
              </a:rPr>
              <a:t>∙ demonstrated accessibility / has made provisions for people with disabilities</a:t>
            </a:r>
            <a:endParaRPr/>
          </a:p>
          <a:p>
            <a:pPr indent="0" lvl="0" marL="0" marR="0" rtl="0" algn="l">
              <a:lnSpc>
                <a:spcPct val="100000"/>
              </a:lnSpc>
              <a:spcBef>
                <a:spcPts val="0"/>
              </a:spcBef>
              <a:spcAft>
                <a:spcPts val="0"/>
              </a:spcAft>
              <a:buClr>
                <a:srgbClr val="FFFFFF"/>
              </a:buClr>
              <a:buFont typeface="Calibri"/>
              <a:buNone/>
            </a:pPr>
            <a:r>
              <a:rPr b="0" i="0" lang="en" sz="2000" u="none" cap="none" strike="noStrike">
                <a:latin typeface="Calibri"/>
                <a:ea typeface="Calibri"/>
                <a:cs typeface="Calibri"/>
                <a:sym typeface="Calibri"/>
              </a:rPr>
              <a:t>∙ includes people with disabilities as audience members/visitors, employees, and artists on stage/exh</a:t>
            </a:r>
            <a:r>
              <a:rPr lang="en" sz="2000">
                <a:latin typeface="Calibri"/>
                <a:ea typeface="Calibri"/>
                <a:cs typeface="Calibri"/>
                <a:sym typeface="Calibri"/>
              </a:rPr>
              <a:t>ibited</a:t>
            </a:r>
            <a:br>
              <a:rPr b="1" i="0" lang="en" sz="2800" u="none" cap="none" strike="noStrike">
                <a:latin typeface="Calibri"/>
                <a:ea typeface="Calibri"/>
                <a:cs typeface="Calibri"/>
                <a:sym typeface="Calibri"/>
              </a:rPr>
            </a:br>
            <a:br>
              <a:rPr b="1" i="0" lang="en" sz="2800" u="none" cap="none" strike="noStrike">
                <a:latin typeface="Calibri"/>
                <a:ea typeface="Calibri"/>
                <a:cs typeface="Calibri"/>
                <a:sym typeface="Calibri"/>
              </a:rPr>
            </a:br>
            <a:br>
              <a:rPr b="1" i="0" lang="en" sz="2800" u="none" cap="none" strike="noStrike">
                <a:latin typeface="Calibri"/>
                <a:ea typeface="Calibri"/>
                <a:cs typeface="Calibri"/>
                <a:sym typeface="Calibri"/>
              </a:rPr>
            </a:br>
            <a:br>
              <a:rPr b="1" i="0" lang="en" sz="2800" u="none" cap="none" strike="noStrike">
                <a:latin typeface="Calibri"/>
                <a:ea typeface="Calibri"/>
                <a:cs typeface="Calibri"/>
                <a:sym typeface="Calibri"/>
              </a:rPr>
            </a:br>
            <a:endParaRPr b="1" i="0" sz="2800" u="none" cap="none" strike="noStrike">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7" name="Shape 227"/>
        <p:cNvGrpSpPr/>
        <p:nvPr/>
      </p:nvGrpSpPr>
      <p:grpSpPr>
        <a:xfrm>
          <a:off x="0" y="0"/>
          <a:ext cx="0" cy="0"/>
          <a:chOff x="0" y="0"/>
          <a:chExt cx="0" cy="0"/>
        </a:xfrm>
      </p:grpSpPr>
      <p:sp>
        <p:nvSpPr>
          <p:cNvPr id="228" name="Shape 228"/>
          <p:cNvSpPr txBox="1"/>
          <p:nvPr/>
        </p:nvSpPr>
        <p:spPr>
          <a:xfrm>
            <a:off x="506775" y="1682849"/>
            <a:ext cx="8416500" cy="155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Calibri"/>
              <a:buNone/>
            </a:pPr>
            <a:r>
              <a:rPr b="1" i="0" lang="en" sz="2000" u="none" cap="none" strike="noStrike">
                <a:latin typeface="Calibri"/>
                <a:ea typeface="Calibri"/>
                <a:cs typeface="Calibri"/>
                <a:sym typeface="Calibri"/>
              </a:rPr>
              <a:t>Standards to receive grants:</a:t>
            </a:r>
            <a:br>
              <a:rPr b="1" i="0" lang="en" sz="2000" u="none" cap="none" strike="noStrike">
                <a:latin typeface="Calibri"/>
                <a:ea typeface="Calibri"/>
                <a:cs typeface="Calibri"/>
                <a:sym typeface="Calibri"/>
              </a:rPr>
            </a:br>
            <a:r>
              <a:rPr b="0" i="0" lang="en" sz="2000" u="none" cap="none" strike="noStrike">
                <a:latin typeface="Calibri"/>
                <a:ea typeface="Calibri"/>
                <a:cs typeface="Calibri"/>
                <a:sym typeface="Calibri"/>
              </a:rPr>
              <a:t>∙ Must be a 501(c)3 non-profit</a:t>
            </a:r>
            <a:br>
              <a:rPr b="0" i="0" lang="en" sz="2000" u="none" cap="none" strike="noStrike">
                <a:latin typeface="Calibri"/>
                <a:ea typeface="Calibri"/>
                <a:cs typeface="Calibri"/>
                <a:sym typeface="Calibri"/>
              </a:rPr>
            </a:br>
            <a:r>
              <a:rPr b="0" i="0" lang="en" sz="2000" u="none" cap="none" strike="noStrike">
                <a:latin typeface="Calibri"/>
                <a:ea typeface="Calibri"/>
                <a:cs typeface="Calibri"/>
                <a:sym typeface="Calibri"/>
              </a:rPr>
              <a:t>∙ Must comply with ADA (title III for public orgs, museums, etc)</a:t>
            </a:r>
            <a:br>
              <a:rPr b="0" i="0" lang="en" sz="2000" u="none" cap="none" strike="noStrike">
                <a:latin typeface="Calibri"/>
                <a:ea typeface="Calibri"/>
                <a:cs typeface="Calibri"/>
                <a:sym typeface="Calibri"/>
              </a:rPr>
            </a:br>
            <a:r>
              <a:rPr b="0" i="0" lang="en" sz="2000" u="none" cap="none" strike="noStrike">
                <a:latin typeface="Calibri"/>
                <a:ea typeface="Calibri"/>
                <a:cs typeface="Calibri"/>
                <a:sym typeface="Calibri"/>
              </a:rPr>
              <a:t>∙ Must comply with section 504 of the </a:t>
            </a:r>
            <a:r>
              <a:rPr lang="en" sz="2000">
                <a:latin typeface="Calibri"/>
                <a:ea typeface="Calibri"/>
                <a:cs typeface="Calibri"/>
                <a:sym typeface="Calibri"/>
              </a:rPr>
              <a:t>Rehabilitation</a:t>
            </a:r>
            <a:r>
              <a:rPr b="0" i="0" lang="en" sz="2000" u="none" cap="none" strike="noStrike">
                <a:latin typeface="Calibri"/>
                <a:ea typeface="Calibri"/>
                <a:cs typeface="Calibri"/>
                <a:sym typeface="Calibri"/>
              </a:rPr>
              <a:t> Act of 1973</a:t>
            </a:r>
            <a:br>
              <a:rPr b="0" i="0" lang="en" sz="2000" u="none" cap="none" strike="noStrike">
                <a:latin typeface="Calibri"/>
                <a:ea typeface="Calibri"/>
                <a:cs typeface="Calibri"/>
                <a:sym typeface="Calibri"/>
              </a:rPr>
            </a:br>
            <a:endParaRPr b="0" i="0" sz="2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FFFFFF"/>
              </a:buClr>
              <a:buFont typeface="Calibri"/>
              <a:buNone/>
            </a:pPr>
            <a:r>
              <a:t/>
            </a:r>
            <a:endParaRPr b="1" i="0" sz="2000" u="none" cap="none" strike="noStrike">
              <a:latin typeface="Calibri"/>
              <a:ea typeface="Calibri"/>
              <a:cs typeface="Calibri"/>
              <a:sym typeface="Calibri"/>
            </a:endParaRPr>
          </a:p>
        </p:txBody>
      </p:sp>
      <p:sp>
        <p:nvSpPr>
          <p:cNvPr id="229" name="Shape 229"/>
          <p:cNvSpPr txBox="1"/>
          <p:nvPr/>
        </p:nvSpPr>
        <p:spPr>
          <a:xfrm>
            <a:off x="596475" y="3235350"/>
            <a:ext cx="2714700" cy="1268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latin typeface="Calibri"/>
                <a:ea typeface="Calibri"/>
                <a:cs typeface="Calibri"/>
                <a:sym typeface="Calibri"/>
              </a:rPr>
              <a:t>Will not fund</a:t>
            </a:r>
            <a:br>
              <a:rPr lang="en" sz="1800">
                <a:latin typeface="Calibri"/>
                <a:ea typeface="Calibri"/>
                <a:cs typeface="Calibri"/>
                <a:sym typeface="Calibri"/>
              </a:rPr>
            </a:br>
            <a:r>
              <a:rPr lang="en" sz="1800">
                <a:latin typeface="Calibri"/>
                <a:ea typeface="Calibri"/>
                <a:cs typeface="Calibri"/>
                <a:sym typeface="Calibri"/>
              </a:rPr>
              <a:t>-general operating </a:t>
            </a:r>
            <a:br>
              <a:rPr lang="en" sz="1800">
                <a:latin typeface="Calibri"/>
                <a:ea typeface="Calibri"/>
                <a:cs typeface="Calibri"/>
                <a:sym typeface="Calibri"/>
              </a:rPr>
            </a:br>
            <a:r>
              <a:rPr lang="en" sz="1800">
                <a:latin typeface="Calibri"/>
                <a:ea typeface="Calibri"/>
                <a:cs typeface="Calibri"/>
                <a:sym typeface="Calibri"/>
              </a:rPr>
              <a:t>-capital improvements</a:t>
            </a:r>
            <a:br>
              <a:rPr lang="en" sz="1800">
                <a:latin typeface="Calibri"/>
                <a:ea typeface="Calibri"/>
                <a:cs typeface="Calibri"/>
                <a:sym typeface="Calibri"/>
              </a:rPr>
            </a:br>
            <a:r>
              <a:rPr lang="en" sz="1800">
                <a:latin typeface="Calibri"/>
                <a:ea typeface="Calibri"/>
                <a:cs typeface="Calibri"/>
                <a:sym typeface="Calibri"/>
              </a:rPr>
              <a:t>-construction</a:t>
            </a:r>
            <a:endParaRPr sz="1800">
              <a:latin typeface="Calibri"/>
              <a:ea typeface="Calibri"/>
              <a:cs typeface="Calibri"/>
              <a:sym typeface="Calibri"/>
            </a:endParaRPr>
          </a:p>
        </p:txBody>
      </p:sp>
      <p:sp>
        <p:nvSpPr>
          <p:cNvPr id="230" name="Shape 230"/>
          <p:cNvSpPr txBox="1"/>
          <p:nvPr/>
        </p:nvSpPr>
        <p:spPr>
          <a:xfrm>
            <a:off x="4399925" y="3052600"/>
            <a:ext cx="3362400" cy="1859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latin typeface="Calibri"/>
                <a:ea typeface="Calibri"/>
                <a:cs typeface="Calibri"/>
                <a:sym typeface="Calibri"/>
              </a:rPr>
              <a:t>Will fund</a:t>
            </a:r>
            <a:br>
              <a:rPr lang="en" sz="1800">
                <a:latin typeface="Calibri"/>
                <a:ea typeface="Calibri"/>
                <a:cs typeface="Calibri"/>
                <a:sym typeface="Calibri"/>
              </a:rPr>
            </a:br>
            <a:r>
              <a:rPr lang="en" sz="1800">
                <a:latin typeface="Calibri"/>
                <a:ea typeface="Calibri"/>
                <a:cs typeface="Calibri"/>
                <a:sym typeface="Calibri"/>
              </a:rPr>
              <a:t>-equipment (ALDs, captioning equipment, audio description</a:t>
            </a:r>
            <a:br>
              <a:rPr lang="en" sz="1800">
                <a:latin typeface="Calibri"/>
                <a:ea typeface="Calibri"/>
                <a:cs typeface="Calibri"/>
                <a:sym typeface="Calibri"/>
              </a:rPr>
            </a:br>
            <a:br>
              <a:rPr lang="en" sz="1800">
                <a:latin typeface="Calibri"/>
                <a:ea typeface="Calibri"/>
                <a:cs typeface="Calibri"/>
                <a:sym typeface="Calibri"/>
              </a:rPr>
            </a:br>
            <a:r>
              <a:rPr lang="en" sz="1800">
                <a:latin typeface="Calibri"/>
                <a:ea typeface="Calibri"/>
                <a:cs typeface="Calibri"/>
                <a:sym typeface="Calibri"/>
              </a:rPr>
              <a:t>*specify in your budget when applying for grants!</a:t>
            </a: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8" name="Shape 128"/>
        <p:cNvGrpSpPr/>
        <p:nvPr/>
      </p:nvGrpSpPr>
      <p:grpSpPr>
        <a:xfrm>
          <a:off x="0" y="0"/>
          <a:ext cx="0" cy="0"/>
          <a:chOff x="0" y="0"/>
          <a:chExt cx="0" cy="0"/>
        </a:xfrm>
      </p:grpSpPr>
      <p:sp>
        <p:nvSpPr>
          <p:cNvPr id="129" name="Shape 129"/>
          <p:cNvSpPr txBox="1"/>
          <p:nvPr>
            <p:ph idx="1" type="body"/>
          </p:nvPr>
        </p:nvSpPr>
        <p:spPr>
          <a:xfrm>
            <a:off x="254175" y="1263450"/>
            <a:ext cx="8578200" cy="3701400"/>
          </a:xfrm>
          <a:prstGeom prst="rect">
            <a:avLst/>
          </a:prstGeom>
          <a:noFill/>
          <a:ln cap="flat" cmpd="sng" w="9525">
            <a:solidFill>
              <a:srgbClr val="000000">
                <a:alpha val="0"/>
              </a:srgbClr>
            </a:solidFill>
            <a:prstDash val="solid"/>
            <a:round/>
            <a:headEnd len="med" w="med" type="none"/>
            <a:tailEnd len="med" w="med"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r>
              <a:t/>
            </a:r>
            <a:endParaRPr b="1" sz="3000">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chemeClr val="dk2"/>
              </a:buClr>
              <a:buFont typeface="Calibri"/>
              <a:buNone/>
            </a:pPr>
            <a:r>
              <a:rPr b="1" i="0" lang="en" sz="3000" u="none" cap="none" strike="noStrike">
                <a:solidFill>
                  <a:srgbClr val="000000"/>
                </a:solidFill>
                <a:latin typeface="Calibri"/>
                <a:ea typeface="Calibri"/>
                <a:cs typeface="Calibri"/>
                <a:sym typeface="Calibri"/>
              </a:rPr>
              <a:t>Why</a:t>
            </a:r>
            <a:r>
              <a:rPr b="1" lang="en" sz="3000">
                <a:solidFill>
                  <a:srgbClr val="000000"/>
                </a:solidFill>
                <a:latin typeface="Calibri"/>
                <a:ea typeface="Calibri"/>
                <a:cs typeface="Calibri"/>
                <a:sym typeface="Calibri"/>
              </a:rPr>
              <a:t> should cultural organizations be accessible?</a:t>
            </a:r>
            <a:br>
              <a:rPr b="1" lang="en" sz="3600">
                <a:solidFill>
                  <a:srgbClr val="000000"/>
                </a:solidFill>
                <a:latin typeface="Calibri"/>
                <a:ea typeface="Calibri"/>
                <a:cs typeface="Calibri"/>
                <a:sym typeface="Calibri"/>
              </a:rPr>
            </a:br>
            <a:br>
              <a:rPr b="1" lang="en" sz="3600">
                <a:solidFill>
                  <a:srgbClr val="000000"/>
                </a:solidFill>
                <a:latin typeface="Calibri"/>
                <a:ea typeface="Calibri"/>
                <a:cs typeface="Calibri"/>
                <a:sym typeface="Calibri"/>
              </a:rPr>
            </a:br>
            <a:r>
              <a:rPr b="1" lang="en" sz="4800">
                <a:solidFill>
                  <a:srgbClr val="000000"/>
                </a:solidFill>
                <a:latin typeface="Calibri"/>
                <a:ea typeface="Calibri"/>
                <a:cs typeface="Calibri"/>
                <a:sym typeface="Calibri"/>
              </a:rPr>
              <a:t>Think of 5 reasons.</a:t>
            </a:r>
            <a:br>
              <a:rPr b="1" i="0" lang="en" sz="3000" u="none" cap="none" strike="noStrike">
                <a:solidFill>
                  <a:srgbClr val="FFFFFF"/>
                </a:solidFill>
                <a:latin typeface="Calibri"/>
                <a:ea typeface="Calibri"/>
                <a:cs typeface="Calibri"/>
                <a:sym typeface="Calibri"/>
              </a:rPr>
            </a:br>
            <a:br>
              <a:rPr b="1" i="0" lang="en" sz="3000" u="none" cap="none" strike="noStrike">
                <a:solidFill>
                  <a:srgbClr val="FFFFFF"/>
                </a:solidFill>
                <a:latin typeface="Calibri"/>
                <a:ea typeface="Calibri"/>
                <a:cs typeface="Calibri"/>
                <a:sym typeface="Calibri"/>
              </a:rPr>
            </a:br>
            <a:br>
              <a:rPr b="0" i="0" lang="en" sz="3000" u="none" cap="none" strike="noStrike">
                <a:solidFill>
                  <a:srgbClr val="FFFFFF"/>
                </a:solidFill>
                <a:latin typeface="Calibri"/>
                <a:ea typeface="Calibri"/>
                <a:cs typeface="Calibri"/>
                <a:sym typeface="Calibri"/>
              </a:rPr>
            </a:br>
            <a:br>
              <a:rPr b="0" i="0" lang="en" sz="3000" u="none" cap="none" strike="noStrike">
                <a:solidFill>
                  <a:srgbClr val="FFFFFF"/>
                </a:solidFill>
                <a:latin typeface="Calibri"/>
                <a:ea typeface="Calibri"/>
                <a:cs typeface="Calibri"/>
                <a:sym typeface="Calibri"/>
              </a:rPr>
            </a:br>
            <a:br>
              <a:rPr b="0" i="0" lang="en" sz="1800" u="none" cap="none" strike="noStrike">
                <a:solidFill>
                  <a:schemeClr val="dk2"/>
                </a:solidFill>
                <a:latin typeface="Arial"/>
                <a:ea typeface="Arial"/>
                <a:cs typeface="Arial"/>
                <a:sym typeface="Arial"/>
              </a:rPr>
            </a:b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4" name="Shape 234"/>
        <p:cNvGrpSpPr/>
        <p:nvPr/>
      </p:nvGrpSpPr>
      <p:grpSpPr>
        <a:xfrm>
          <a:off x="0" y="0"/>
          <a:ext cx="0" cy="0"/>
          <a:chOff x="0" y="0"/>
          <a:chExt cx="0" cy="0"/>
        </a:xfrm>
      </p:grpSpPr>
      <p:sp>
        <p:nvSpPr>
          <p:cNvPr id="235" name="Shape 235"/>
          <p:cNvSpPr txBox="1"/>
          <p:nvPr>
            <p:ph idx="1" type="body"/>
          </p:nvPr>
        </p:nvSpPr>
        <p:spPr>
          <a:xfrm>
            <a:off x="506772" y="773948"/>
            <a:ext cx="8520600" cy="689092"/>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br>
              <a:rPr b="0" i="0" lang="en" sz="3000" u="none" cap="none" strike="noStrike">
                <a:solidFill>
                  <a:srgbClr val="FFFFFF"/>
                </a:solidFill>
                <a:latin typeface="Calibri"/>
                <a:ea typeface="Calibri"/>
                <a:cs typeface="Calibri"/>
                <a:sym typeface="Calibri"/>
              </a:rPr>
            </a:br>
            <a:br>
              <a:rPr b="0" i="0" lang="en" sz="1800" u="none" cap="none" strike="noStrike">
                <a:solidFill>
                  <a:schemeClr val="dk2"/>
                </a:solidFill>
                <a:latin typeface="Arial"/>
                <a:ea typeface="Arial"/>
                <a:cs typeface="Arial"/>
                <a:sym typeface="Arial"/>
              </a:rPr>
            </a:br>
            <a:endParaRPr b="0" i="0" sz="1800" u="none" cap="none" strike="noStrike">
              <a:solidFill>
                <a:schemeClr val="dk2"/>
              </a:solidFill>
              <a:latin typeface="Arial"/>
              <a:ea typeface="Arial"/>
              <a:cs typeface="Arial"/>
              <a:sym typeface="Arial"/>
            </a:endParaRPr>
          </a:p>
        </p:txBody>
      </p:sp>
      <p:sp>
        <p:nvSpPr>
          <p:cNvPr id="236" name="Shape 236"/>
          <p:cNvSpPr txBox="1"/>
          <p:nvPr/>
        </p:nvSpPr>
        <p:spPr>
          <a:xfrm>
            <a:off x="178450" y="1463050"/>
            <a:ext cx="8618400" cy="34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Font typeface="Calibri"/>
              <a:buNone/>
            </a:pPr>
            <a:r>
              <a:rPr b="1" i="0" lang="en" sz="2000" u="none" cap="none" strike="noStrike">
                <a:latin typeface="Calibri"/>
                <a:ea typeface="Calibri"/>
                <a:cs typeface="Calibri"/>
                <a:sym typeface="Calibri"/>
              </a:rPr>
              <a:t>Via NEA grant manager:</a:t>
            </a:r>
            <a:br>
              <a:rPr b="1" i="0" lang="en" sz="2000" u="none" cap="none" strike="noStrike">
                <a:latin typeface="Calibri"/>
                <a:ea typeface="Calibri"/>
                <a:cs typeface="Calibri"/>
                <a:sym typeface="Calibri"/>
              </a:rPr>
            </a:br>
            <a:br>
              <a:rPr b="0" i="0" lang="en" sz="2000" u="none" cap="none" strike="noStrike">
                <a:latin typeface="Calibri"/>
                <a:ea typeface="Calibri"/>
                <a:cs typeface="Calibri"/>
                <a:sym typeface="Calibri"/>
              </a:rPr>
            </a:br>
            <a:r>
              <a:rPr b="0" i="0" lang="en" sz="2000" u="none" cap="none" strike="noStrike">
                <a:latin typeface="Calibri"/>
                <a:ea typeface="Calibri"/>
                <a:cs typeface="Calibri"/>
                <a:sym typeface="Calibri"/>
              </a:rPr>
              <a:t>“There is a difference between ADA compliance and the concept of </a:t>
            </a:r>
            <a:r>
              <a:rPr b="0" i="1" lang="en" sz="2000" u="none" cap="none" strike="noStrike">
                <a:latin typeface="Calibri"/>
                <a:ea typeface="Calibri"/>
                <a:cs typeface="Calibri"/>
                <a:sym typeface="Calibri"/>
              </a:rPr>
              <a:t>inclusion</a:t>
            </a:r>
            <a:r>
              <a:rPr b="0" i="0" lang="en" sz="2000" u="none" cap="none" strike="noStrike">
                <a:latin typeface="Calibri"/>
                <a:ea typeface="Calibri"/>
                <a:cs typeface="Calibri"/>
                <a:sym typeface="Calibri"/>
              </a:rPr>
              <a:t>. We prioritize funding to cultural institutions that ensure their participants with disabilities feel just like any other participant. </a:t>
            </a:r>
            <a:br>
              <a:rPr b="0" i="0" lang="en" sz="2000" u="none" cap="none" strike="noStrike">
                <a:latin typeface="Calibri"/>
                <a:ea typeface="Calibri"/>
                <a:cs typeface="Calibri"/>
                <a:sym typeface="Calibri"/>
              </a:rPr>
            </a:br>
            <a:br>
              <a:rPr b="0" i="0" lang="en" sz="2000" u="none" cap="none" strike="noStrike">
                <a:latin typeface="Calibri"/>
                <a:ea typeface="Calibri"/>
                <a:cs typeface="Calibri"/>
                <a:sym typeface="Calibri"/>
              </a:rPr>
            </a:br>
            <a:r>
              <a:rPr b="0" i="0" lang="en" sz="2000" u="none" cap="none" strike="noStrike">
                <a:latin typeface="Calibri"/>
                <a:ea typeface="Calibri"/>
                <a:cs typeface="Calibri"/>
                <a:sym typeface="Calibri"/>
              </a:rPr>
              <a:t>We look for a holistic approach to inclusion; those who position accessibility as an opportunity and not a deficiency or challenge. We want to support those who hold a great vision for what is possible and successfully sells that vision.</a:t>
            </a:r>
            <a:br>
              <a:rPr b="0" i="0" lang="en" sz="2000" u="none" cap="none" strike="noStrike">
                <a:latin typeface="Calibri"/>
                <a:ea typeface="Calibri"/>
                <a:cs typeface="Calibri"/>
                <a:sym typeface="Calibri"/>
              </a:rPr>
            </a:br>
            <a:br>
              <a:rPr b="0" i="0" lang="en" sz="2000" u="none" cap="none" strike="noStrike">
                <a:latin typeface="Calibri"/>
                <a:ea typeface="Calibri"/>
                <a:cs typeface="Calibri"/>
                <a:sym typeface="Calibri"/>
              </a:rPr>
            </a:br>
            <a:r>
              <a:rPr b="0" i="1" lang="en" sz="2000" u="none" cap="none" strike="noStrike">
                <a:latin typeface="Calibri"/>
                <a:ea typeface="Calibri"/>
                <a:cs typeface="Calibri"/>
                <a:sym typeface="Calibri"/>
              </a:rPr>
              <a:t>Inclusion</a:t>
            </a:r>
            <a:r>
              <a:rPr b="0" i="0" lang="en" sz="2000" u="none" cap="none" strike="noStrike">
                <a:latin typeface="Calibri"/>
                <a:ea typeface="Calibri"/>
                <a:cs typeface="Calibri"/>
                <a:sym typeface="Calibri"/>
              </a:rPr>
              <a:t> is more attractive to funders than compliance every time.” </a:t>
            </a:r>
            <a:br>
              <a:rPr b="0" i="0" lang="en" sz="2000" u="none" cap="none" strike="noStrike">
                <a:solidFill>
                  <a:srgbClr val="FFFFFF"/>
                </a:solidFill>
                <a:latin typeface="Calibri"/>
                <a:ea typeface="Calibri"/>
                <a:cs typeface="Calibri"/>
                <a:sym typeface="Calibri"/>
              </a:rPr>
            </a:br>
            <a:br>
              <a:rPr b="1" i="0" lang="en" sz="2000" u="none" cap="none" strike="noStrike">
                <a:solidFill>
                  <a:schemeClr val="lt1"/>
                </a:solidFill>
                <a:latin typeface="Calibri"/>
                <a:ea typeface="Calibri"/>
                <a:cs typeface="Calibri"/>
                <a:sym typeface="Calibri"/>
              </a:rPr>
            </a:br>
            <a:br>
              <a:rPr b="1" i="0" lang="en" sz="2000" u="none" cap="none" strike="noStrike">
                <a:solidFill>
                  <a:schemeClr val="lt1"/>
                </a:solidFill>
                <a:latin typeface="Calibri"/>
                <a:ea typeface="Calibri"/>
                <a:cs typeface="Calibri"/>
                <a:sym typeface="Calibri"/>
              </a:rPr>
            </a:br>
            <a:br>
              <a:rPr b="1" i="0" lang="en" sz="2000" u="none" cap="none" strike="noStrike">
                <a:solidFill>
                  <a:schemeClr val="lt1"/>
                </a:solidFill>
                <a:latin typeface="Calibri"/>
                <a:ea typeface="Calibri"/>
                <a:cs typeface="Calibri"/>
                <a:sym typeface="Calibri"/>
              </a:rPr>
            </a:br>
            <a:br>
              <a:rPr b="1" i="0" lang="en" sz="2000" u="none" cap="none" strike="noStrike">
                <a:solidFill>
                  <a:schemeClr val="lt1"/>
                </a:solidFill>
                <a:latin typeface="Calibri"/>
                <a:ea typeface="Calibri"/>
                <a:cs typeface="Calibri"/>
                <a:sym typeface="Calibri"/>
              </a:rPr>
            </a:br>
            <a:endParaRPr b="1" i="0" sz="20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0" name="Shape 240"/>
        <p:cNvGrpSpPr/>
        <p:nvPr/>
      </p:nvGrpSpPr>
      <p:grpSpPr>
        <a:xfrm>
          <a:off x="0" y="0"/>
          <a:ext cx="0" cy="0"/>
          <a:chOff x="0" y="0"/>
          <a:chExt cx="0" cy="0"/>
        </a:xfrm>
      </p:grpSpPr>
      <p:sp>
        <p:nvSpPr>
          <p:cNvPr id="241" name="Shape 241"/>
          <p:cNvSpPr txBox="1"/>
          <p:nvPr/>
        </p:nvSpPr>
        <p:spPr>
          <a:xfrm>
            <a:off x="332900" y="1756650"/>
            <a:ext cx="8618400" cy="331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Font typeface="Calibri"/>
              <a:buNone/>
            </a:pPr>
            <a:r>
              <a:rPr b="1" i="0" lang="en" sz="2400" u="none" cap="none" strike="noStrike">
                <a:latin typeface="Calibri"/>
                <a:ea typeface="Calibri"/>
                <a:cs typeface="Calibri"/>
                <a:sym typeface="Calibri"/>
              </a:rPr>
              <a:t>Your organization will be evaluated by:</a:t>
            </a:r>
            <a:br>
              <a:rPr b="0" i="0" lang="en" sz="2400" u="none" cap="none" strike="noStrike">
                <a:latin typeface="Calibri"/>
                <a:ea typeface="Calibri"/>
                <a:cs typeface="Calibri"/>
                <a:sym typeface="Calibri"/>
              </a:rPr>
            </a:br>
            <a:br>
              <a:rPr b="0" i="0" lang="en" sz="2400" u="none" cap="none" strike="noStrike">
                <a:latin typeface="Calibri"/>
                <a:ea typeface="Calibri"/>
                <a:cs typeface="Calibri"/>
                <a:sym typeface="Calibri"/>
              </a:rPr>
            </a:br>
            <a:r>
              <a:rPr b="0" i="0" lang="en" sz="2400" u="none" cap="none" strike="noStrike">
                <a:latin typeface="Calibri"/>
                <a:ea typeface="Calibri"/>
                <a:cs typeface="Calibri"/>
                <a:sym typeface="Calibri"/>
              </a:rPr>
              <a:t>∙ Physical </a:t>
            </a:r>
            <a:r>
              <a:rPr lang="en" sz="2400">
                <a:latin typeface="Calibri"/>
                <a:ea typeface="Calibri"/>
                <a:cs typeface="Calibri"/>
                <a:sym typeface="Calibri"/>
              </a:rPr>
              <a:t>accessibility</a:t>
            </a:r>
            <a:r>
              <a:rPr b="0" i="0" lang="en" sz="2400" u="none" cap="none" strike="noStrike">
                <a:latin typeface="Calibri"/>
                <a:ea typeface="Calibri"/>
                <a:cs typeface="Calibri"/>
                <a:sym typeface="Calibri"/>
              </a:rPr>
              <a:t> (venues and facilities)</a:t>
            </a:r>
            <a:br>
              <a:rPr b="0" i="0" lang="en" sz="2400" u="none" cap="none" strike="noStrike">
                <a:latin typeface="Calibri"/>
                <a:ea typeface="Calibri"/>
                <a:cs typeface="Calibri"/>
                <a:sym typeface="Calibri"/>
              </a:rPr>
            </a:br>
            <a:r>
              <a:rPr b="0" i="0" lang="en" sz="2400" u="none" cap="none" strike="noStrike">
                <a:latin typeface="Calibri"/>
                <a:ea typeface="Calibri"/>
                <a:cs typeface="Calibri"/>
                <a:sym typeface="Calibri"/>
              </a:rPr>
              <a:t>∙ IT accessibility (website, online videos, etc)</a:t>
            </a:r>
            <a:br>
              <a:rPr b="0" i="0" lang="en" sz="2400" u="none" cap="none" strike="noStrike">
                <a:latin typeface="Calibri"/>
                <a:ea typeface="Calibri"/>
                <a:cs typeface="Calibri"/>
                <a:sym typeface="Calibri"/>
              </a:rPr>
            </a:br>
            <a:r>
              <a:rPr b="0" i="0" lang="en" sz="2400" u="none" cap="none" strike="noStrike">
                <a:latin typeface="Calibri"/>
                <a:ea typeface="Calibri"/>
                <a:cs typeface="Calibri"/>
                <a:sym typeface="Calibri"/>
              </a:rPr>
              <a:t>∙ Auxiliary aids for mobility, cognitive, hearing, and visual accessibility</a:t>
            </a:r>
            <a:br>
              <a:rPr b="0" i="0" lang="en" sz="2400" u="none" cap="none" strike="noStrike">
                <a:latin typeface="Calibri"/>
                <a:ea typeface="Calibri"/>
                <a:cs typeface="Calibri"/>
                <a:sym typeface="Calibri"/>
              </a:rPr>
            </a:br>
            <a:r>
              <a:rPr b="0" i="0" lang="en" sz="2400" u="none" cap="none" strike="noStrike">
                <a:latin typeface="Calibri"/>
                <a:ea typeface="Calibri"/>
                <a:cs typeface="Calibri"/>
                <a:sym typeface="Calibri"/>
              </a:rPr>
              <a:t>∙ Programmatic access (modifications of policies, procedures to increase accessibility) </a:t>
            </a:r>
            <a:br>
              <a:rPr b="0" i="0" lang="en" sz="2000" u="none" cap="none" strike="noStrike">
                <a:latin typeface="Calibri"/>
                <a:ea typeface="Calibri"/>
                <a:cs typeface="Calibri"/>
                <a:sym typeface="Calibri"/>
              </a:rPr>
            </a:br>
            <a:br>
              <a:rPr b="1" i="0" lang="en" sz="2000" u="none" cap="none" strike="noStrike">
                <a:latin typeface="Calibri"/>
                <a:ea typeface="Calibri"/>
                <a:cs typeface="Calibri"/>
                <a:sym typeface="Calibri"/>
              </a:rPr>
            </a:br>
            <a:br>
              <a:rPr b="1" i="0" lang="en" sz="2000" u="none" cap="none" strike="noStrike">
                <a:latin typeface="Calibri"/>
                <a:ea typeface="Calibri"/>
                <a:cs typeface="Calibri"/>
                <a:sym typeface="Calibri"/>
              </a:rPr>
            </a:br>
            <a:br>
              <a:rPr b="1" i="0" lang="en" sz="2000" u="none" cap="none" strike="noStrike">
                <a:latin typeface="Calibri"/>
                <a:ea typeface="Calibri"/>
                <a:cs typeface="Calibri"/>
                <a:sym typeface="Calibri"/>
              </a:rPr>
            </a:br>
            <a:br>
              <a:rPr b="1" i="0" lang="en" sz="2000" u="none" cap="none" strike="noStrike">
                <a:latin typeface="Calibri"/>
                <a:ea typeface="Calibri"/>
                <a:cs typeface="Calibri"/>
                <a:sym typeface="Calibri"/>
              </a:rPr>
            </a:br>
            <a:endParaRPr b="1" i="0" sz="2000" u="none" cap="none" strike="noStrike">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nvSpPr>
        <p:spPr>
          <a:xfrm>
            <a:off x="529725" y="2141821"/>
            <a:ext cx="8013300" cy="231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Calibri"/>
              <a:buNone/>
            </a:pPr>
            <a:r>
              <a:rPr b="1" lang="en" sz="4800">
                <a:latin typeface="Calibri"/>
                <a:ea typeface="Calibri"/>
                <a:cs typeface="Calibri"/>
                <a:sym typeface="Calibri"/>
              </a:rPr>
              <a:t>How do we get started?</a:t>
            </a:r>
            <a:endParaRPr b="1" i="0" sz="4800" u="none" cap="none" strike="noStrike">
              <a:latin typeface="Calibri"/>
              <a:ea typeface="Calibri"/>
              <a:cs typeface="Calibri"/>
              <a:sym typeface="Calibri"/>
            </a:endParaRPr>
          </a:p>
        </p:txBody>
      </p:sp>
      <p:sp>
        <p:nvSpPr>
          <p:cNvPr id="247" name="Shape 247"/>
          <p:cNvSpPr txBox="1"/>
          <p:nvPr/>
        </p:nvSpPr>
        <p:spPr>
          <a:xfrm>
            <a:off x="3562900" y="1667925"/>
            <a:ext cx="5030100" cy="58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1" name="Shape 251"/>
        <p:cNvGrpSpPr/>
        <p:nvPr/>
      </p:nvGrpSpPr>
      <p:grpSpPr>
        <a:xfrm>
          <a:off x="0" y="0"/>
          <a:ext cx="0" cy="0"/>
          <a:chOff x="0" y="0"/>
          <a:chExt cx="0" cy="0"/>
        </a:xfrm>
      </p:grpSpPr>
      <p:sp>
        <p:nvSpPr>
          <p:cNvPr id="252" name="Shape 252"/>
          <p:cNvSpPr txBox="1"/>
          <p:nvPr>
            <p:ph type="title"/>
          </p:nvPr>
        </p:nvSpPr>
        <p:spPr>
          <a:xfrm>
            <a:off x="359425" y="1536125"/>
            <a:ext cx="8520600" cy="90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rPr b="1" lang="en" sz="3600">
                <a:solidFill>
                  <a:srgbClr val="000000"/>
                </a:solidFill>
                <a:latin typeface="Calibri"/>
                <a:ea typeface="Calibri"/>
                <a:cs typeface="Calibri"/>
                <a:sym typeface="Calibri"/>
              </a:rPr>
              <a:t>Ask these questions</a:t>
            </a:r>
            <a:endParaRPr sz="3600">
              <a:solidFill>
                <a:srgbClr val="000000"/>
              </a:solidFill>
            </a:endParaRPr>
          </a:p>
        </p:txBody>
      </p:sp>
      <p:sp>
        <p:nvSpPr>
          <p:cNvPr id="253" name="Shape 253"/>
          <p:cNvSpPr txBox="1"/>
          <p:nvPr>
            <p:ph idx="1" type="body"/>
          </p:nvPr>
        </p:nvSpPr>
        <p:spPr>
          <a:xfrm>
            <a:off x="359425" y="2656225"/>
            <a:ext cx="8668500" cy="260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r>
              <a:rPr lang="en">
                <a:solidFill>
                  <a:schemeClr val="dk1"/>
                </a:solidFill>
                <a:latin typeface="Calibri"/>
                <a:ea typeface="Calibri"/>
                <a:cs typeface="Calibri"/>
                <a:sym typeface="Calibri"/>
              </a:rPr>
              <a:t>Can </a:t>
            </a:r>
            <a:r>
              <a:rPr b="1" i="1" lang="en">
                <a:solidFill>
                  <a:schemeClr val="dk1"/>
                </a:solidFill>
                <a:latin typeface="Calibri"/>
                <a:ea typeface="Calibri"/>
                <a:cs typeface="Calibri"/>
                <a:sym typeface="Calibri"/>
              </a:rPr>
              <a:t>everyone</a:t>
            </a:r>
            <a:r>
              <a:rPr lang="en">
                <a:solidFill>
                  <a:schemeClr val="dk1"/>
                </a:solidFill>
                <a:latin typeface="Calibri"/>
                <a:ea typeface="Calibri"/>
                <a:cs typeface="Calibri"/>
                <a:sym typeface="Calibri"/>
              </a:rPr>
              <a:t> truly experience and engage with us? </a:t>
            </a:r>
            <a:br>
              <a:rPr lang="en">
                <a:solidFill>
                  <a:schemeClr val="dk1"/>
                </a:solidFill>
                <a:latin typeface="Calibri"/>
                <a:ea typeface="Calibri"/>
                <a:cs typeface="Calibri"/>
                <a:sym typeface="Calibri"/>
              </a:rPr>
            </a:b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Does a person with a disability feel like they are treated the same as someone without a disability?</a:t>
            </a:r>
            <a:br>
              <a:rPr lang="en">
                <a:solidFill>
                  <a:schemeClr val="dk1"/>
                </a:solidFill>
                <a:latin typeface="Calibri"/>
                <a:ea typeface="Calibri"/>
                <a:cs typeface="Calibri"/>
                <a:sym typeface="Calibri"/>
              </a:rPr>
            </a:b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Does a person with a disability feel considered, or like an afterthought, in our space?</a:t>
            </a:r>
            <a:br>
              <a:rPr lang="en">
                <a:solidFill>
                  <a:schemeClr val="dk1"/>
                </a:solidFill>
                <a:latin typeface="Calibri"/>
                <a:ea typeface="Calibri"/>
                <a:cs typeface="Calibri"/>
                <a:sym typeface="Calibri"/>
              </a:rPr>
            </a:b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2"/>
              </a:buClr>
              <a:buFont typeface="Calibri"/>
              <a:buNone/>
            </a:pPr>
            <a:br>
              <a:rPr b="1" lang="en">
                <a:solidFill>
                  <a:srgbClr val="000000"/>
                </a:solidFill>
                <a:latin typeface="Calibri"/>
                <a:ea typeface="Calibri"/>
                <a:cs typeface="Calibri"/>
                <a:sym typeface="Calibri"/>
              </a:rPr>
            </a:br>
            <a:br>
              <a:rPr lang="en">
                <a:solidFill>
                  <a:srgbClr val="000000"/>
                </a:solidFill>
                <a:latin typeface="Calibri"/>
                <a:ea typeface="Calibri"/>
                <a:cs typeface="Calibri"/>
                <a:sym typeface="Calibri"/>
              </a:rPr>
            </a:b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7" name="Shape 257"/>
        <p:cNvGrpSpPr/>
        <p:nvPr/>
      </p:nvGrpSpPr>
      <p:grpSpPr>
        <a:xfrm>
          <a:off x="0" y="0"/>
          <a:ext cx="0" cy="0"/>
          <a:chOff x="0" y="0"/>
          <a:chExt cx="0" cy="0"/>
        </a:xfrm>
      </p:grpSpPr>
      <p:sp>
        <p:nvSpPr>
          <p:cNvPr id="258" name="Shape 258"/>
          <p:cNvSpPr txBox="1"/>
          <p:nvPr>
            <p:ph idx="1" type="body"/>
          </p:nvPr>
        </p:nvSpPr>
        <p:spPr>
          <a:xfrm>
            <a:off x="359425" y="1725950"/>
            <a:ext cx="7954500" cy="334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r>
              <a:rPr b="1" lang="en" sz="2400">
                <a:solidFill>
                  <a:srgbClr val="000000"/>
                </a:solidFill>
                <a:latin typeface="Calibri"/>
                <a:ea typeface="Calibri"/>
                <a:cs typeface="Calibri"/>
                <a:sym typeface="Calibri"/>
              </a:rPr>
              <a:t>1. Audit the places your guests interact with you.</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2"/>
              </a:buClr>
              <a:buFont typeface="Calibri"/>
              <a:buNone/>
            </a:pPr>
            <a:br>
              <a:rPr b="1" lang="en">
                <a:solidFill>
                  <a:srgbClr val="000000"/>
                </a:solidFill>
                <a:latin typeface="Calibri"/>
                <a:ea typeface="Calibri"/>
                <a:cs typeface="Calibri"/>
                <a:sym typeface="Calibri"/>
              </a:rPr>
            </a:br>
            <a:r>
              <a:rPr b="1" lang="en">
                <a:solidFill>
                  <a:srgbClr val="000000"/>
                </a:solidFill>
                <a:latin typeface="Calibri"/>
                <a:ea typeface="Calibri"/>
                <a:cs typeface="Calibri"/>
                <a:sym typeface="Calibri"/>
              </a:rPr>
              <a:t>Venue(s)</a:t>
            </a:r>
            <a:br>
              <a:rPr b="1" i="0" lang="en" sz="1800" u="none" cap="none" strike="noStrike">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Entrances that are ramped, not just stairs? Accessible parking? Accessible restroom stalls? Accessible seating? Doors that aren’t too heavy to open when sitting down? Is information provided with only sighted or hearing guests in mind?</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chemeClr val="dk2"/>
              </a:buClr>
              <a:buFont typeface="Calibri"/>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chemeClr val="dk2"/>
              </a:buClr>
              <a:buFont typeface="Calibri"/>
              <a:buNone/>
            </a:pPr>
            <a:r>
              <a:rPr lang="en">
                <a:solidFill>
                  <a:srgbClr val="000000"/>
                </a:solidFill>
                <a:latin typeface="Calibri"/>
                <a:ea typeface="Calibri"/>
                <a:cs typeface="Calibri"/>
                <a:sym typeface="Calibri"/>
              </a:rPr>
              <a:t>“We’re grandfathered in” </a:t>
            </a:r>
            <a:br>
              <a:rPr lang="en">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Building structural changes after 2010 = total ADA compliance by 2010 regulations</a:t>
            </a:r>
            <a:br>
              <a:rPr lang="en">
                <a:solidFill>
                  <a:srgbClr val="000000"/>
                </a:solidFill>
                <a:latin typeface="Calibri"/>
                <a:ea typeface="Calibri"/>
                <a:cs typeface="Calibri"/>
                <a:sym typeface="Calibri"/>
              </a:rPr>
            </a:br>
            <a:endParaRPr>
              <a:solidFill>
                <a:srgbClr val="000000"/>
              </a:solidFill>
            </a:endParaRPr>
          </a:p>
        </p:txBody>
      </p:sp>
      <p:pic>
        <p:nvPicPr>
          <p:cNvPr id="259" name="Shape 259"/>
          <p:cNvPicPr preferRelativeResize="0"/>
          <p:nvPr/>
        </p:nvPicPr>
        <p:blipFill>
          <a:blip r:embed="rId3">
            <a:alphaModFix/>
          </a:blip>
          <a:stretch>
            <a:fillRect/>
          </a:stretch>
        </p:blipFill>
        <p:spPr>
          <a:xfrm>
            <a:off x="3017700" y="4001400"/>
            <a:ext cx="422575" cy="422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3" name="Shape 263"/>
        <p:cNvGrpSpPr/>
        <p:nvPr/>
      </p:nvGrpSpPr>
      <p:grpSpPr>
        <a:xfrm>
          <a:off x="0" y="0"/>
          <a:ext cx="0" cy="0"/>
          <a:chOff x="0" y="0"/>
          <a:chExt cx="0" cy="0"/>
        </a:xfrm>
      </p:grpSpPr>
      <p:sp>
        <p:nvSpPr>
          <p:cNvPr id="264" name="Shape 264"/>
          <p:cNvSpPr txBox="1"/>
          <p:nvPr>
            <p:ph idx="1" type="body"/>
          </p:nvPr>
        </p:nvSpPr>
        <p:spPr>
          <a:xfrm>
            <a:off x="359425" y="1725950"/>
            <a:ext cx="7954500" cy="334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r>
              <a:rPr b="1" lang="en" sz="2400">
                <a:solidFill>
                  <a:srgbClr val="000000"/>
                </a:solidFill>
                <a:latin typeface="Calibri"/>
                <a:ea typeface="Calibri"/>
                <a:cs typeface="Calibri"/>
                <a:sym typeface="Calibri"/>
              </a:rPr>
              <a:t>1. Audit the places your guests interact with you.</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2"/>
              </a:buClr>
              <a:buFont typeface="Calibri"/>
              <a:buNone/>
            </a:pPr>
            <a:br>
              <a:rPr lang="en">
                <a:solidFill>
                  <a:srgbClr val="000000"/>
                </a:solidFill>
                <a:latin typeface="Calibri"/>
                <a:ea typeface="Calibri"/>
                <a:cs typeface="Calibri"/>
                <a:sym typeface="Calibri"/>
              </a:rPr>
            </a:br>
            <a:r>
              <a:rPr b="1" lang="en">
                <a:solidFill>
                  <a:srgbClr val="000000"/>
                </a:solidFill>
                <a:latin typeface="Calibri"/>
                <a:ea typeface="Calibri"/>
                <a:cs typeface="Calibri"/>
                <a:sym typeface="Calibri"/>
              </a:rPr>
              <a:t>Online</a:t>
            </a:r>
            <a:br>
              <a:rPr b="1" lang="en">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Can someone who is deaf or blind engage with us like everyone else?</a:t>
            </a:r>
            <a:br>
              <a:rPr lang="en">
                <a:solidFill>
                  <a:srgbClr val="000000"/>
                </a:solidFill>
                <a:latin typeface="Calibri"/>
                <a:ea typeface="Calibri"/>
                <a:cs typeface="Calibri"/>
                <a:sym typeface="Calibri"/>
              </a:rPr>
            </a:br>
            <a:br>
              <a:rPr lang="en">
                <a:solidFill>
                  <a:srgbClr val="000000"/>
                </a:solidFill>
                <a:latin typeface="Calibri"/>
                <a:ea typeface="Calibri"/>
                <a:cs typeface="Calibri"/>
                <a:sym typeface="Calibri"/>
              </a:rPr>
            </a:b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8" name="Shape 268"/>
        <p:cNvGrpSpPr/>
        <p:nvPr/>
      </p:nvGrpSpPr>
      <p:grpSpPr>
        <a:xfrm>
          <a:off x="0" y="0"/>
          <a:ext cx="0" cy="0"/>
          <a:chOff x="0" y="0"/>
          <a:chExt cx="0" cy="0"/>
        </a:xfrm>
      </p:grpSpPr>
      <p:sp>
        <p:nvSpPr>
          <p:cNvPr id="269" name="Shape 269"/>
          <p:cNvSpPr txBox="1"/>
          <p:nvPr>
            <p:ph idx="1" type="body"/>
          </p:nvPr>
        </p:nvSpPr>
        <p:spPr>
          <a:xfrm>
            <a:off x="359425" y="1962650"/>
            <a:ext cx="7954500" cy="3087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r>
              <a:rPr b="1" lang="en" sz="2400">
                <a:solidFill>
                  <a:srgbClr val="000000"/>
                </a:solidFill>
                <a:latin typeface="Calibri"/>
                <a:ea typeface="Calibri"/>
                <a:cs typeface="Calibri"/>
                <a:sym typeface="Calibri"/>
              </a:rPr>
              <a:t>2</a:t>
            </a:r>
            <a:r>
              <a:rPr b="1" lang="en" sz="2400">
                <a:solidFill>
                  <a:srgbClr val="000000"/>
                </a:solidFill>
                <a:latin typeface="Calibri"/>
                <a:ea typeface="Calibri"/>
                <a:cs typeface="Calibri"/>
                <a:sym typeface="Calibri"/>
              </a:rPr>
              <a:t>. Survey your audience and prioritize.</a:t>
            </a:r>
            <a:br>
              <a:rPr b="1" lang="en">
                <a:solidFill>
                  <a:srgbClr val="000000"/>
                </a:solidFill>
                <a:latin typeface="Calibri"/>
                <a:ea typeface="Calibri"/>
                <a:cs typeface="Calibri"/>
                <a:sym typeface="Calibri"/>
              </a:rPr>
            </a:br>
            <a:br>
              <a:rPr b="1" lang="en">
                <a:solidFill>
                  <a:srgbClr val="000000"/>
                </a:solidFill>
                <a:latin typeface="Calibri"/>
                <a:ea typeface="Calibri"/>
                <a:cs typeface="Calibri"/>
                <a:sym typeface="Calibri"/>
              </a:rPr>
            </a:br>
            <a:r>
              <a:rPr lang="en">
                <a:solidFill>
                  <a:schemeClr val="dk1"/>
                </a:solidFill>
                <a:latin typeface="Calibri"/>
                <a:ea typeface="Calibri"/>
                <a:cs typeface="Calibri"/>
                <a:sym typeface="Calibri"/>
              </a:rPr>
              <a:t>What does our </a:t>
            </a:r>
            <a:r>
              <a:rPr b="1" lang="en">
                <a:solidFill>
                  <a:schemeClr val="dk1"/>
                </a:solidFill>
                <a:latin typeface="Calibri"/>
                <a:ea typeface="Calibri"/>
                <a:cs typeface="Calibri"/>
                <a:sym typeface="Calibri"/>
              </a:rPr>
              <a:t>existing</a:t>
            </a:r>
            <a:r>
              <a:rPr lang="en">
                <a:solidFill>
                  <a:schemeClr val="dk1"/>
                </a:solidFill>
                <a:latin typeface="Calibri"/>
                <a:ea typeface="Calibri"/>
                <a:cs typeface="Calibri"/>
                <a:sym typeface="Calibri"/>
              </a:rPr>
              <a:t> audience need most? Let’s start providing accommodations for them right away or create a plan to get those established. </a:t>
            </a:r>
            <a:br>
              <a:rPr lang="en">
                <a:solidFill>
                  <a:schemeClr val="dk1"/>
                </a:solidFill>
                <a:latin typeface="Calibri"/>
                <a:ea typeface="Calibri"/>
                <a:cs typeface="Calibri"/>
                <a:sym typeface="Calibri"/>
              </a:rPr>
            </a:b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What features would </a:t>
            </a:r>
            <a:r>
              <a:rPr b="1" lang="en">
                <a:solidFill>
                  <a:schemeClr val="dk1"/>
                </a:solidFill>
                <a:latin typeface="Calibri"/>
                <a:ea typeface="Calibri"/>
                <a:cs typeface="Calibri"/>
                <a:sym typeface="Calibri"/>
              </a:rPr>
              <a:t>grow</a:t>
            </a:r>
            <a:r>
              <a:rPr lang="en">
                <a:solidFill>
                  <a:schemeClr val="dk1"/>
                </a:solidFill>
                <a:latin typeface="Calibri"/>
                <a:ea typeface="Calibri"/>
                <a:cs typeface="Calibri"/>
                <a:sym typeface="Calibri"/>
              </a:rPr>
              <a:t> and </a:t>
            </a:r>
            <a:r>
              <a:rPr b="1" lang="en">
                <a:solidFill>
                  <a:schemeClr val="dk1"/>
                </a:solidFill>
                <a:latin typeface="Calibri"/>
                <a:ea typeface="Calibri"/>
                <a:cs typeface="Calibri"/>
                <a:sym typeface="Calibri"/>
              </a:rPr>
              <a:t>diversify</a:t>
            </a:r>
            <a:r>
              <a:rPr lang="en">
                <a:solidFill>
                  <a:schemeClr val="dk1"/>
                </a:solidFill>
                <a:latin typeface="Calibri"/>
                <a:ea typeface="Calibri"/>
                <a:cs typeface="Calibri"/>
                <a:sym typeface="Calibri"/>
              </a:rPr>
              <a:t> our audience down the road?</a:t>
            </a:r>
            <a:br>
              <a:rPr b="1" lang="en">
                <a:solidFill>
                  <a:srgbClr val="000000"/>
                </a:solidFill>
                <a:latin typeface="Calibri"/>
                <a:ea typeface="Calibri"/>
                <a:cs typeface="Calibri"/>
                <a:sym typeface="Calibri"/>
              </a:rPr>
            </a:br>
            <a:br>
              <a:rPr b="1" lang="en">
                <a:solidFill>
                  <a:srgbClr val="000000"/>
                </a:solidFill>
                <a:latin typeface="Calibri"/>
                <a:ea typeface="Calibri"/>
                <a:cs typeface="Calibri"/>
                <a:sym typeface="Calibri"/>
              </a:rPr>
            </a:br>
            <a:br>
              <a:rPr lang="en">
                <a:solidFill>
                  <a:srgbClr val="000000"/>
                </a:solidFill>
                <a:latin typeface="Calibri"/>
                <a:ea typeface="Calibri"/>
                <a:cs typeface="Calibri"/>
                <a:sym typeface="Calibri"/>
              </a:rPr>
            </a:br>
            <a:br>
              <a:rPr lang="en">
                <a:solidFill>
                  <a:srgbClr val="000000"/>
                </a:solidFill>
                <a:latin typeface="Calibri"/>
                <a:ea typeface="Calibri"/>
                <a:cs typeface="Calibri"/>
                <a:sym typeface="Calibri"/>
              </a:rPr>
            </a:b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3" name="Shape 273"/>
        <p:cNvGrpSpPr/>
        <p:nvPr/>
      </p:nvGrpSpPr>
      <p:grpSpPr>
        <a:xfrm>
          <a:off x="0" y="0"/>
          <a:ext cx="0" cy="0"/>
          <a:chOff x="0" y="0"/>
          <a:chExt cx="0" cy="0"/>
        </a:xfrm>
      </p:grpSpPr>
      <p:sp>
        <p:nvSpPr>
          <p:cNvPr id="274" name="Shape 274"/>
          <p:cNvSpPr txBox="1"/>
          <p:nvPr>
            <p:ph idx="1" type="body"/>
          </p:nvPr>
        </p:nvSpPr>
        <p:spPr>
          <a:xfrm>
            <a:off x="359425" y="1962650"/>
            <a:ext cx="7954500" cy="3087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r>
              <a:rPr b="1" lang="en" sz="2400">
                <a:solidFill>
                  <a:srgbClr val="000000"/>
                </a:solidFill>
                <a:latin typeface="Calibri"/>
                <a:ea typeface="Calibri"/>
                <a:cs typeface="Calibri"/>
                <a:sym typeface="Calibri"/>
              </a:rPr>
              <a:t>3</a:t>
            </a:r>
            <a:r>
              <a:rPr b="1" lang="en" sz="2400">
                <a:solidFill>
                  <a:srgbClr val="000000"/>
                </a:solidFill>
                <a:latin typeface="Calibri"/>
                <a:ea typeface="Calibri"/>
                <a:cs typeface="Calibri"/>
                <a:sym typeface="Calibri"/>
              </a:rPr>
              <a:t>. Institute best practices.</a:t>
            </a:r>
            <a:br>
              <a:rPr b="1" lang="en">
                <a:solidFill>
                  <a:srgbClr val="000000"/>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2"/>
              </a:buClr>
              <a:buFont typeface="Calibri"/>
              <a:buNone/>
            </a:pPr>
            <a:r>
              <a:rPr lang="en">
                <a:solidFill>
                  <a:schemeClr val="dk1"/>
                </a:solidFill>
                <a:latin typeface="Calibri"/>
                <a:ea typeface="Calibri"/>
                <a:cs typeface="Calibri"/>
                <a:sym typeface="Calibri"/>
              </a:rPr>
              <a:t>Your visitors should never feel that accessible accommodations are burdensome, confusing, or charitable. It is baked into what you do in your daily operations. It is presented as basic and no different from needing a restroom or a chair to sit in.</a:t>
            </a:r>
            <a:br>
              <a:rPr lang="en">
                <a:solidFill>
                  <a:schemeClr val="dk1"/>
                </a:solidFill>
                <a:latin typeface="Calibri"/>
                <a:ea typeface="Calibri"/>
                <a:cs typeface="Calibri"/>
                <a:sym typeface="Calibri"/>
              </a:rPr>
            </a:b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This approach is noticeable and meaningful.</a:t>
            </a:r>
            <a:br>
              <a:rPr b="1" lang="en">
                <a:solidFill>
                  <a:srgbClr val="000000"/>
                </a:solidFill>
                <a:latin typeface="Calibri"/>
                <a:ea typeface="Calibri"/>
                <a:cs typeface="Calibri"/>
                <a:sym typeface="Calibri"/>
              </a:rPr>
            </a:br>
            <a:br>
              <a:rPr b="1" lang="en">
                <a:solidFill>
                  <a:srgbClr val="000000"/>
                </a:solidFill>
                <a:latin typeface="Calibri"/>
                <a:ea typeface="Calibri"/>
                <a:cs typeface="Calibri"/>
                <a:sym typeface="Calibri"/>
              </a:rPr>
            </a:br>
            <a:br>
              <a:rPr lang="en">
                <a:solidFill>
                  <a:srgbClr val="000000"/>
                </a:solidFill>
                <a:latin typeface="Calibri"/>
                <a:ea typeface="Calibri"/>
                <a:cs typeface="Calibri"/>
                <a:sym typeface="Calibri"/>
              </a:rPr>
            </a:br>
            <a:br>
              <a:rPr lang="en">
                <a:solidFill>
                  <a:srgbClr val="000000"/>
                </a:solidFill>
                <a:latin typeface="Calibri"/>
                <a:ea typeface="Calibri"/>
                <a:cs typeface="Calibri"/>
                <a:sym typeface="Calibri"/>
              </a:rPr>
            </a:br>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8" name="Shape 278"/>
        <p:cNvGrpSpPr/>
        <p:nvPr/>
      </p:nvGrpSpPr>
      <p:grpSpPr>
        <a:xfrm>
          <a:off x="0" y="0"/>
          <a:ext cx="0" cy="0"/>
          <a:chOff x="0" y="0"/>
          <a:chExt cx="0" cy="0"/>
        </a:xfrm>
      </p:grpSpPr>
      <p:sp>
        <p:nvSpPr>
          <p:cNvPr id="279" name="Shape 279"/>
          <p:cNvSpPr txBox="1"/>
          <p:nvPr>
            <p:ph type="title"/>
          </p:nvPr>
        </p:nvSpPr>
        <p:spPr>
          <a:xfrm>
            <a:off x="359425" y="1084650"/>
            <a:ext cx="8520600" cy="90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rPr b="1" i="0" lang="en" sz="3600" u="none" cap="none" strike="noStrike">
                <a:solidFill>
                  <a:srgbClr val="000000"/>
                </a:solidFill>
                <a:latin typeface="Calibri"/>
                <a:ea typeface="Calibri"/>
                <a:cs typeface="Calibri"/>
                <a:sym typeface="Calibri"/>
              </a:rPr>
              <a:t>People first language</a:t>
            </a:r>
            <a:endParaRPr sz="3600">
              <a:solidFill>
                <a:srgbClr val="000000"/>
              </a:solidFill>
            </a:endParaRPr>
          </a:p>
        </p:txBody>
      </p:sp>
      <p:sp>
        <p:nvSpPr>
          <p:cNvPr id="280" name="Shape 280"/>
          <p:cNvSpPr txBox="1"/>
          <p:nvPr>
            <p:ph idx="1" type="body"/>
          </p:nvPr>
        </p:nvSpPr>
        <p:spPr>
          <a:xfrm>
            <a:off x="359425" y="2409750"/>
            <a:ext cx="3787800" cy="2488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r>
              <a:rPr b="1" lang="en">
                <a:solidFill>
                  <a:srgbClr val="000000"/>
                </a:solidFill>
                <a:latin typeface="Calibri"/>
                <a:ea typeface="Calibri"/>
                <a:cs typeface="Calibri"/>
                <a:sym typeface="Calibri"/>
              </a:rPr>
              <a:t>Put the PERSON before the disability</a:t>
            </a:r>
            <a:br>
              <a:rPr b="1" i="0" lang="en" sz="1800" u="none" cap="none" strike="noStrike">
                <a:solidFill>
                  <a:srgbClr val="000000"/>
                </a:solidFill>
                <a:latin typeface="Calibri"/>
                <a:ea typeface="Calibri"/>
                <a:cs typeface="Calibri"/>
                <a:sym typeface="Calibri"/>
              </a:rPr>
            </a:br>
            <a:endParaRPr b="1">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chemeClr val="dk2"/>
              </a:buClr>
              <a:buFont typeface="Calibri"/>
              <a:buNone/>
            </a:pPr>
            <a:r>
              <a:rPr b="0" i="0" lang="en" sz="1800" u="none" cap="none" strike="noStrike">
                <a:solidFill>
                  <a:srgbClr val="000000"/>
                </a:solidFill>
                <a:latin typeface="Calibri"/>
                <a:ea typeface="Calibri"/>
                <a:cs typeface="Calibri"/>
                <a:sym typeface="Calibri"/>
              </a:rPr>
              <a:t>People with disabilities</a:t>
            </a:r>
            <a:br>
              <a:rPr b="0" i="0" lang="en" sz="1800" u="none" cap="none" strike="noStrike">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She uses</a:t>
            </a:r>
            <a:r>
              <a:rPr b="0" i="0" lang="en" sz="1800" u="none" cap="none" strike="noStrike">
                <a:solidFill>
                  <a:srgbClr val="000000"/>
                </a:solidFill>
                <a:latin typeface="Calibri"/>
                <a:ea typeface="Calibri"/>
                <a:cs typeface="Calibri"/>
                <a:sym typeface="Calibri"/>
              </a:rPr>
              <a:t> a wheelchair</a:t>
            </a:r>
            <a:br>
              <a:rPr b="0" i="0" lang="en" sz="1800" u="none" cap="none" strike="noStrike">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People who are</a:t>
            </a:r>
            <a:r>
              <a:rPr b="0" i="0" lang="en" sz="1800" u="none" cap="none" strike="noStrike">
                <a:solidFill>
                  <a:srgbClr val="000000"/>
                </a:solidFill>
                <a:latin typeface="Calibri"/>
                <a:ea typeface="Calibri"/>
                <a:cs typeface="Calibri"/>
                <a:sym typeface="Calibri"/>
              </a:rPr>
              <a:t> blind, low vision</a:t>
            </a:r>
            <a:br>
              <a:rPr b="0" i="0" lang="en" sz="1800" u="none" cap="none" strike="noStrike">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People who are</a:t>
            </a:r>
            <a:r>
              <a:rPr b="0" i="0" lang="en" sz="1800" u="none" cap="none" strike="noStrike">
                <a:solidFill>
                  <a:srgbClr val="000000"/>
                </a:solidFill>
                <a:latin typeface="Calibri"/>
                <a:ea typeface="Calibri"/>
                <a:cs typeface="Calibri"/>
                <a:sym typeface="Calibri"/>
              </a:rPr>
              <a:t> deaf,</a:t>
            </a:r>
            <a:r>
              <a:rPr lang="en">
                <a:solidFill>
                  <a:srgbClr val="000000"/>
                </a:solidFill>
                <a:latin typeface="Calibri"/>
                <a:ea typeface="Calibri"/>
                <a:cs typeface="Calibri"/>
                <a:sym typeface="Calibri"/>
              </a:rPr>
              <a:t> </a:t>
            </a:r>
            <a:r>
              <a:rPr b="0" i="0" lang="en" sz="1800" u="none" cap="none" strike="noStrike">
                <a:solidFill>
                  <a:srgbClr val="000000"/>
                </a:solidFill>
                <a:latin typeface="Calibri"/>
                <a:ea typeface="Calibri"/>
                <a:cs typeface="Calibri"/>
                <a:sym typeface="Calibri"/>
              </a:rPr>
              <a:t>hard-of-hearing</a:t>
            </a:r>
            <a:br>
              <a:rPr b="0" i="0" lang="en" sz="1800" u="none" cap="none" strike="noStrike">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He has a</a:t>
            </a:r>
            <a:r>
              <a:rPr b="0" i="0" lang="en" sz="1800" u="none" cap="none" strike="noStrike">
                <a:solidFill>
                  <a:srgbClr val="000000"/>
                </a:solidFill>
                <a:latin typeface="Calibri"/>
                <a:ea typeface="Calibri"/>
                <a:cs typeface="Calibri"/>
                <a:sym typeface="Calibri"/>
              </a:rPr>
              <a:t> cognitive disabilit</a:t>
            </a:r>
            <a:r>
              <a:rPr lang="en">
                <a:solidFill>
                  <a:srgbClr val="000000"/>
                </a:solidFill>
                <a:latin typeface="Calibri"/>
                <a:ea typeface="Calibri"/>
                <a:cs typeface="Calibri"/>
                <a:sym typeface="Calibri"/>
              </a:rPr>
              <a:t>y</a:t>
            </a:r>
            <a:br>
              <a:rPr b="0" i="0" lang="en" sz="1800" u="none" cap="none" strike="noStrike">
                <a:solidFill>
                  <a:srgbClr val="000000"/>
                </a:solidFill>
                <a:latin typeface="Calibri"/>
                <a:ea typeface="Calibri"/>
                <a:cs typeface="Calibri"/>
                <a:sym typeface="Calibri"/>
              </a:rPr>
            </a:br>
            <a:r>
              <a:rPr b="0" i="0" lang="en" sz="1800" u="none" cap="none" strike="noStrike">
                <a:solidFill>
                  <a:srgbClr val="000000"/>
                </a:solidFill>
                <a:latin typeface="Calibri"/>
                <a:ea typeface="Calibri"/>
                <a:cs typeface="Calibri"/>
                <a:sym typeface="Calibri"/>
              </a:rPr>
              <a:t>Accessible seat, accessible parking</a:t>
            </a:r>
            <a:endParaRPr>
              <a:solidFill>
                <a:srgbClr val="000000"/>
              </a:solidFill>
            </a:endParaRPr>
          </a:p>
        </p:txBody>
      </p:sp>
      <p:sp>
        <p:nvSpPr>
          <p:cNvPr id="281" name="Shape 281"/>
          <p:cNvSpPr txBox="1"/>
          <p:nvPr/>
        </p:nvSpPr>
        <p:spPr>
          <a:xfrm>
            <a:off x="4331150" y="2435550"/>
            <a:ext cx="4173900" cy="258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Calibri"/>
              <a:buNone/>
            </a:pPr>
            <a:r>
              <a:rPr b="1" lang="en" sz="1800">
                <a:latin typeface="Calibri"/>
                <a:ea typeface="Calibri"/>
                <a:cs typeface="Calibri"/>
                <a:sym typeface="Calibri"/>
              </a:rPr>
              <a:t>Don’t </a:t>
            </a:r>
            <a:r>
              <a:rPr b="1" lang="en" sz="1800">
                <a:latin typeface="Calibri"/>
                <a:ea typeface="Calibri"/>
                <a:cs typeface="Calibri"/>
                <a:sym typeface="Calibri"/>
              </a:rPr>
              <a:t>Identify someone AS their disability</a:t>
            </a:r>
            <a:br>
              <a:rPr b="1" i="0" lang="en" sz="1800" u="none" cap="none" strike="noStrike">
                <a:latin typeface="Calibri"/>
                <a:ea typeface="Calibri"/>
                <a:cs typeface="Calibri"/>
                <a:sym typeface="Calibri"/>
              </a:rPr>
            </a:br>
            <a:br>
              <a:rPr b="1" i="0" lang="en" sz="1800" u="none" cap="none" strike="noStrike">
                <a:latin typeface="Calibri"/>
                <a:ea typeface="Calibri"/>
                <a:cs typeface="Calibri"/>
                <a:sym typeface="Calibri"/>
              </a:rPr>
            </a:br>
            <a:r>
              <a:rPr b="0" i="0" lang="en" sz="1800" u="none" cap="none" strike="noStrike">
                <a:latin typeface="Calibri"/>
                <a:ea typeface="Calibri"/>
                <a:cs typeface="Calibri"/>
                <a:sym typeface="Calibri"/>
              </a:rPr>
              <a:t>The disabled, handicapped</a:t>
            </a:r>
            <a:br>
              <a:rPr b="0" i="0" lang="en" sz="1800" u="none" cap="none" strike="noStrike">
                <a:latin typeface="Calibri"/>
                <a:ea typeface="Calibri"/>
                <a:cs typeface="Calibri"/>
                <a:sym typeface="Calibri"/>
              </a:rPr>
            </a:br>
            <a:r>
              <a:rPr b="0" i="0" lang="en" sz="1800" u="none" cap="none" strike="noStrike">
                <a:latin typeface="Calibri"/>
                <a:ea typeface="Calibri"/>
                <a:cs typeface="Calibri"/>
                <a:sym typeface="Calibri"/>
              </a:rPr>
              <a:t>She is </a:t>
            </a:r>
            <a:r>
              <a:rPr lang="en" sz="1800">
                <a:latin typeface="Calibri"/>
                <a:ea typeface="Calibri"/>
                <a:cs typeface="Calibri"/>
                <a:sym typeface="Calibri"/>
              </a:rPr>
              <a:t>w</a:t>
            </a:r>
            <a:r>
              <a:rPr b="0" i="0" lang="en" sz="1800" u="none" cap="none" strike="noStrike">
                <a:latin typeface="Calibri"/>
                <a:ea typeface="Calibri"/>
                <a:cs typeface="Calibri"/>
                <a:sym typeface="Calibri"/>
              </a:rPr>
              <a:t>heelchair-bound</a:t>
            </a:r>
            <a:br>
              <a:rPr b="0" i="0" lang="en" sz="1800" u="none" cap="none" strike="noStrike">
                <a:latin typeface="Calibri"/>
                <a:ea typeface="Calibri"/>
                <a:cs typeface="Calibri"/>
                <a:sym typeface="Calibri"/>
              </a:rPr>
            </a:br>
            <a:r>
              <a:rPr b="0" i="0" lang="en" sz="1800" u="none" cap="none" strike="noStrike">
                <a:latin typeface="Calibri"/>
                <a:ea typeface="Calibri"/>
                <a:cs typeface="Calibri"/>
                <a:sym typeface="Calibri"/>
              </a:rPr>
              <a:t>The blind, blind person</a:t>
            </a:r>
            <a:br>
              <a:rPr b="0" i="0" lang="en" sz="1800" u="none" cap="none" strike="noStrike">
                <a:latin typeface="Calibri"/>
                <a:ea typeface="Calibri"/>
                <a:cs typeface="Calibri"/>
                <a:sym typeface="Calibri"/>
              </a:rPr>
            </a:br>
            <a:r>
              <a:rPr b="0" i="0" lang="en" sz="1800" u="none" cap="none" strike="noStrike">
                <a:latin typeface="Calibri"/>
                <a:ea typeface="Calibri"/>
                <a:cs typeface="Calibri"/>
                <a:sym typeface="Calibri"/>
              </a:rPr>
              <a:t>The deaf, hearing </a:t>
            </a:r>
            <a:r>
              <a:rPr b="0" i="0" lang="en" sz="1800" u="sng" cap="none" strike="noStrike">
                <a:latin typeface="Calibri"/>
                <a:ea typeface="Calibri"/>
                <a:cs typeface="Calibri"/>
                <a:sym typeface="Calibri"/>
              </a:rPr>
              <a:t>impaired</a:t>
            </a:r>
            <a:br>
              <a:rPr b="0" i="0" lang="en" sz="1800" u="none" cap="none" strike="noStrike">
                <a:latin typeface="Calibri"/>
                <a:ea typeface="Calibri"/>
                <a:cs typeface="Calibri"/>
                <a:sym typeface="Calibri"/>
              </a:rPr>
            </a:br>
            <a:r>
              <a:rPr b="0" i="0" lang="en" sz="1800" u="none" cap="none" strike="noStrike">
                <a:latin typeface="Calibri"/>
                <a:ea typeface="Calibri"/>
                <a:cs typeface="Calibri"/>
                <a:sym typeface="Calibri"/>
              </a:rPr>
              <a:t>He has </a:t>
            </a:r>
            <a:r>
              <a:rPr lang="en" sz="1800">
                <a:latin typeface="Calibri"/>
                <a:ea typeface="Calibri"/>
                <a:cs typeface="Calibri"/>
                <a:sym typeface="Calibri"/>
              </a:rPr>
              <a:t>s</a:t>
            </a:r>
            <a:r>
              <a:rPr b="0" i="0" lang="en" sz="1800" u="none" cap="none" strike="noStrike">
                <a:latin typeface="Calibri"/>
                <a:ea typeface="Calibri"/>
                <a:cs typeface="Calibri"/>
                <a:sym typeface="Calibri"/>
              </a:rPr>
              <a:t>pecial needs</a:t>
            </a:r>
            <a:br>
              <a:rPr b="0" i="0" lang="en" sz="1800" u="none" cap="none" strike="noStrike">
                <a:latin typeface="Calibri"/>
                <a:ea typeface="Calibri"/>
                <a:cs typeface="Calibri"/>
                <a:sym typeface="Calibri"/>
              </a:rPr>
            </a:br>
            <a:r>
              <a:rPr b="0" i="0" lang="en" sz="1800" u="none" cap="none" strike="noStrike">
                <a:latin typeface="Calibri"/>
                <a:ea typeface="Calibri"/>
                <a:cs typeface="Calibri"/>
                <a:sym typeface="Calibri"/>
              </a:rPr>
              <a:t>Handicapped seat, handicapped parking</a:t>
            </a:r>
            <a:br>
              <a:rPr b="0" i="0" lang="en" sz="1800" u="none" cap="none" strike="noStrike">
                <a:solidFill>
                  <a:srgbClr val="FFFFFF"/>
                </a:solidFill>
                <a:latin typeface="Calibri"/>
                <a:ea typeface="Calibri"/>
                <a:cs typeface="Calibri"/>
                <a:sym typeface="Calibri"/>
              </a:rPr>
            </a:br>
            <a:br>
              <a:rPr b="0" i="0" lang="en" sz="1800" u="none" cap="none" strike="noStrike">
                <a:solidFill>
                  <a:srgbClr val="FFFFFF"/>
                </a:solidFill>
                <a:latin typeface="Calibri"/>
                <a:ea typeface="Calibri"/>
                <a:cs typeface="Calibri"/>
                <a:sym typeface="Calibri"/>
              </a:rPr>
            </a:br>
            <a:endParaRPr/>
          </a:p>
        </p:txBody>
      </p:sp>
      <p:pic>
        <p:nvPicPr>
          <p:cNvPr descr="smile emoji.png" id="282" name="Shape 282"/>
          <p:cNvPicPr preferRelativeResize="0"/>
          <p:nvPr/>
        </p:nvPicPr>
        <p:blipFill rotWithShape="1">
          <a:blip r:embed="rId3">
            <a:alphaModFix/>
          </a:blip>
          <a:srcRect b="0" l="0" r="0" t="0"/>
          <a:stretch/>
        </p:blipFill>
        <p:spPr>
          <a:xfrm>
            <a:off x="359425" y="1940550"/>
            <a:ext cx="707100" cy="495000"/>
          </a:xfrm>
          <a:prstGeom prst="rect">
            <a:avLst/>
          </a:prstGeom>
          <a:noFill/>
          <a:ln>
            <a:noFill/>
          </a:ln>
        </p:spPr>
      </p:pic>
      <p:pic>
        <p:nvPicPr>
          <p:cNvPr descr="frown emoji.png" id="283" name="Shape 283"/>
          <p:cNvPicPr preferRelativeResize="0"/>
          <p:nvPr/>
        </p:nvPicPr>
        <p:blipFill rotWithShape="1">
          <a:blip r:embed="rId4">
            <a:alphaModFix/>
          </a:blip>
          <a:srcRect b="0" l="0" r="0" t="0"/>
          <a:stretch/>
        </p:blipFill>
        <p:spPr>
          <a:xfrm>
            <a:off x="4443924" y="1967925"/>
            <a:ext cx="351600" cy="349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87" name="Shape 287"/>
        <p:cNvGrpSpPr/>
        <p:nvPr/>
      </p:nvGrpSpPr>
      <p:grpSpPr>
        <a:xfrm>
          <a:off x="0" y="0"/>
          <a:ext cx="0" cy="0"/>
          <a:chOff x="0" y="0"/>
          <a:chExt cx="0" cy="0"/>
        </a:xfrm>
      </p:grpSpPr>
      <p:sp>
        <p:nvSpPr>
          <p:cNvPr id="288" name="Shape 288"/>
          <p:cNvSpPr txBox="1"/>
          <p:nvPr>
            <p:ph idx="1" type="body"/>
          </p:nvPr>
        </p:nvSpPr>
        <p:spPr>
          <a:xfrm>
            <a:off x="506772" y="773948"/>
            <a:ext cx="8520600" cy="689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br>
              <a:rPr b="0" i="0" lang="en" sz="3000" u="none" cap="none" strike="noStrike">
                <a:solidFill>
                  <a:srgbClr val="FFFFFF"/>
                </a:solidFill>
                <a:latin typeface="Calibri"/>
                <a:ea typeface="Calibri"/>
                <a:cs typeface="Calibri"/>
                <a:sym typeface="Calibri"/>
              </a:rPr>
            </a:br>
            <a:br>
              <a:rPr b="0" i="0" lang="en" sz="1800" u="none" cap="none" strike="noStrike">
                <a:solidFill>
                  <a:schemeClr val="dk2"/>
                </a:solidFill>
                <a:latin typeface="Arial"/>
                <a:ea typeface="Arial"/>
                <a:cs typeface="Arial"/>
                <a:sym typeface="Arial"/>
              </a:rPr>
            </a:br>
            <a:endParaRPr b="0" i="0" sz="1800" u="none" cap="none" strike="noStrike">
              <a:solidFill>
                <a:schemeClr val="dk2"/>
              </a:solidFill>
              <a:latin typeface="Arial"/>
              <a:ea typeface="Arial"/>
              <a:cs typeface="Arial"/>
              <a:sym typeface="Arial"/>
            </a:endParaRPr>
          </a:p>
        </p:txBody>
      </p:sp>
      <p:sp>
        <p:nvSpPr>
          <p:cNvPr id="289" name="Shape 289"/>
          <p:cNvSpPr/>
          <p:nvPr/>
        </p:nvSpPr>
        <p:spPr>
          <a:xfrm>
            <a:off x="376150" y="1451900"/>
            <a:ext cx="8335800" cy="72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Font typeface="Calibri"/>
              <a:buNone/>
            </a:pPr>
            <a:r>
              <a:rPr b="1" lang="en" sz="3200">
                <a:latin typeface="Calibri"/>
                <a:ea typeface="Calibri"/>
                <a:cs typeface="Calibri"/>
                <a:sym typeface="Calibri"/>
              </a:rPr>
              <a:t>More vocab...</a:t>
            </a:r>
            <a:endParaRPr b="1" i="0" sz="3600" u="none" cap="none" strike="noStrike">
              <a:latin typeface="Calibri"/>
              <a:ea typeface="Calibri"/>
              <a:cs typeface="Calibri"/>
              <a:sym typeface="Calibri"/>
            </a:endParaRPr>
          </a:p>
        </p:txBody>
      </p:sp>
      <p:sp>
        <p:nvSpPr>
          <p:cNvPr id="290" name="Shape 290"/>
          <p:cNvSpPr txBox="1"/>
          <p:nvPr/>
        </p:nvSpPr>
        <p:spPr>
          <a:xfrm>
            <a:off x="349625" y="2337138"/>
            <a:ext cx="8618400" cy="103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Font typeface="Calibri"/>
              <a:buNone/>
            </a:pPr>
            <a:r>
              <a:rPr lang="en" sz="3000">
                <a:latin typeface="Calibri"/>
                <a:ea typeface="Calibri"/>
                <a:cs typeface="Calibri"/>
                <a:sym typeface="Calibri"/>
              </a:rPr>
              <a:t>ADA = Americans with Disabilities Act</a:t>
            </a:r>
            <a:br>
              <a:rPr lang="en" sz="3000">
                <a:latin typeface="Calibri"/>
                <a:ea typeface="Calibri"/>
                <a:cs typeface="Calibri"/>
                <a:sym typeface="Calibri"/>
              </a:rPr>
            </a:br>
            <a:r>
              <a:rPr lang="en" sz="3000">
                <a:latin typeface="Calibri"/>
                <a:ea typeface="Calibri"/>
                <a:cs typeface="Calibri"/>
                <a:sym typeface="Calibri"/>
              </a:rPr>
              <a:t>Accessible = easy to reach, enter, speak with, or use.</a:t>
            </a:r>
            <a:br>
              <a:rPr b="0" i="0" lang="en" sz="2000" u="none" cap="none" strike="noStrike">
                <a:latin typeface="Calibri"/>
                <a:ea typeface="Calibri"/>
                <a:cs typeface="Calibri"/>
                <a:sym typeface="Calibri"/>
              </a:rPr>
            </a:br>
            <a:br>
              <a:rPr b="1" i="0" lang="en" sz="2000" u="none" cap="none" strike="noStrike">
                <a:latin typeface="Calibri"/>
                <a:ea typeface="Calibri"/>
                <a:cs typeface="Calibri"/>
                <a:sym typeface="Calibri"/>
              </a:rPr>
            </a:br>
            <a:br>
              <a:rPr b="1" i="0" lang="en" sz="2000" u="none" cap="none" strike="noStrike">
                <a:latin typeface="Calibri"/>
                <a:ea typeface="Calibri"/>
                <a:cs typeface="Calibri"/>
                <a:sym typeface="Calibri"/>
              </a:rPr>
            </a:br>
            <a:br>
              <a:rPr b="1" i="0" lang="en" sz="2000" u="none" cap="none" strike="noStrike">
                <a:latin typeface="Calibri"/>
                <a:ea typeface="Calibri"/>
                <a:cs typeface="Calibri"/>
                <a:sym typeface="Calibri"/>
              </a:rPr>
            </a:br>
            <a:br>
              <a:rPr b="1" i="0" lang="en" sz="2000" u="none" cap="none" strike="noStrike">
                <a:latin typeface="Calibri"/>
                <a:ea typeface="Calibri"/>
                <a:cs typeface="Calibri"/>
                <a:sym typeface="Calibri"/>
              </a:rPr>
            </a:br>
            <a:endParaRPr b="1" i="0" sz="2000" u="none" cap="none" strike="noStrike">
              <a:latin typeface="Calibri"/>
              <a:ea typeface="Calibri"/>
              <a:cs typeface="Calibri"/>
              <a:sym typeface="Calibri"/>
            </a:endParaRPr>
          </a:p>
        </p:txBody>
      </p:sp>
      <p:sp>
        <p:nvSpPr>
          <p:cNvPr id="291" name="Shape 291"/>
          <p:cNvSpPr txBox="1"/>
          <p:nvPr/>
        </p:nvSpPr>
        <p:spPr>
          <a:xfrm>
            <a:off x="311700" y="3531700"/>
            <a:ext cx="8520600" cy="1532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latin typeface="Calibri"/>
                <a:ea typeface="Calibri"/>
                <a:cs typeface="Calibri"/>
                <a:sym typeface="Calibri"/>
              </a:rPr>
              <a:t>Americans with Disabilities Act seating? </a:t>
            </a:r>
            <a:br>
              <a:rPr lang="en" sz="3000">
                <a:latin typeface="Calibri"/>
                <a:ea typeface="Calibri"/>
                <a:cs typeface="Calibri"/>
                <a:sym typeface="Calibri"/>
              </a:rPr>
            </a:br>
            <a:br>
              <a:rPr lang="en" sz="3000">
                <a:latin typeface="Calibri"/>
                <a:ea typeface="Calibri"/>
                <a:cs typeface="Calibri"/>
                <a:sym typeface="Calibri"/>
              </a:rPr>
            </a:br>
            <a:r>
              <a:rPr lang="en" sz="3000">
                <a:latin typeface="Calibri"/>
                <a:ea typeface="Calibri"/>
                <a:cs typeface="Calibri"/>
                <a:sym typeface="Calibri"/>
              </a:rPr>
              <a:t>Accessible seating </a:t>
            </a:r>
            <a:endParaRPr sz="3000">
              <a:latin typeface="Calibri"/>
              <a:ea typeface="Calibri"/>
              <a:cs typeface="Calibri"/>
              <a:sym typeface="Calibri"/>
            </a:endParaRPr>
          </a:p>
        </p:txBody>
      </p:sp>
      <p:pic>
        <p:nvPicPr>
          <p:cNvPr descr="No symbol.png" id="292" name="Shape 292"/>
          <p:cNvPicPr preferRelativeResize="0"/>
          <p:nvPr/>
        </p:nvPicPr>
        <p:blipFill>
          <a:blip r:embed="rId3">
            <a:alphaModFix/>
          </a:blip>
          <a:stretch>
            <a:fillRect/>
          </a:stretch>
        </p:blipFill>
        <p:spPr>
          <a:xfrm>
            <a:off x="6747925" y="3564250"/>
            <a:ext cx="571500" cy="571500"/>
          </a:xfrm>
          <a:prstGeom prst="rect">
            <a:avLst/>
          </a:prstGeom>
          <a:noFill/>
          <a:ln>
            <a:noFill/>
          </a:ln>
        </p:spPr>
      </p:pic>
      <p:pic>
        <p:nvPicPr>
          <p:cNvPr descr="green check mark symbol.png" id="293" name="Shape 293"/>
          <p:cNvPicPr preferRelativeResize="0"/>
          <p:nvPr/>
        </p:nvPicPr>
        <p:blipFill>
          <a:blip r:embed="rId4">
            <a:alphaModFix/>
          </a:blip>
          <a:stretch>
            <a:fillRect/>
          </a:stretch>
        </p:blipFill>
        <p:spPr>
          <a:xfrm>
            <a:off x="3417251" y="4420828"/>
            <a:ext cx="571501" cy="5955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3" name="Shape 133"/>
        <p:cNvGrpSpPr/>
        <p:nvPr/>
      </p:nvGrpSpPr>
      <p:grpSpPr>
        <a:xfrm>
          <a:off x="0" y="0"/>
          <a:ext cx="0" cy="0"/>
          <a:chOff x="0" y="0"/>
          <a:chExt cx="0" cy="0"/>
        </a:xfrm>
      </p:grpSpPr>
      <p:sp>
        <p:nvSpPr>
          <p:cNvPr id="134" name="Shape 134"/>
          <p:cNvSpPr txBox="1"/>
          <p:nvPr>
            <p:ph idx="1" type="body"/>
          </p:nvPr>
        </p:nvSpPr>
        <p:spPr>
          <a:xfrm>
            <a:off x="311700" y="912075"/>
            <a:ext cx="8520600" cy="405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br>
              <a:rPr b="1" lang="en" sz="3000">
                <a:solidFill>
                  <a:srgbClr val="000000"/>
                </a:solidFill>
                <a:latin typeface="Calibri"/>
                <a:ea typeface="Calibri"/>
                <a:cs typeface="Calibri"/>
                <a:sym typeface="Calibri"/>
              </a:rPr>
            </a:br>
            <a:r>
              <a:rPr b="1" i="0" lang="en" sz="4800" u="none" cap="none" strike="noStrike">
                <a:solidFill>
                  <a:srgbClr val="000000"/>
                </a:solidFill>
                <a:latin typeface="Calibri"/>
                <a:ea typeface="Calibri"/>
                <a:cs typeface="Calibri"/>
                <a:sym typeface="Calibri"/>
              </a:rPr>
              <a:t>1. It’s the Law</a:t>
            </a:r>
            <a:br>
              <a:rPr b="1" i="0" lang="en" sz="3000" u="none" cap="none" strike="noStrike">
                <a:solidFill>
                  <a:srgbClr val="000000"/>
                </a:solidFill>
                <a:latin typeface="Calibri"/>
                <a:ea typeface="Calibri"/>
                <a:cs typeface="Calibri"/>
                <a:sym typeface="Calibri"/>
              </a:rPr>
            </a:br>
            <a:r>
              <a:rPr lang="en" sz="2400">
                <a:solidFill>
                  <a:schemeClr val="dk1"/>
                </a:solidFill>
                <a:latin typeface="Calibri"/>
                <a:ea typeface="Calibri"/>
                <a:cs typeface="Calibri"/>
                <a:sym typeface="Calibri"/>
              </a:rPr>
              <a:t>Section 504 of the </a:t>
            </a:r>
            <a:r>
              <a:rPr lang="en" sz="2400">
                <a:solidFill>
                  <a:srgbClr val="000000"/>
                </a:solidFill>
                <a:latin typeface="Calibri"/>
                <a:ea typeface="Calibri"/>
                <a:cs typeface="Calibri"/>
                <a:sym typeface="Calibri"/>
              </a:rPr>
              <a:t>Rehabilitation Act of 1973 </a:t>
            </a:r>
            <a:br>
              <a:rPr b="1"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Americans with Disability Act 1990</a:t>
            </a:r>
            <a:br>
              <a:rPr b="0"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New regulations under the ADA 2010</a:t>
            </a:r>
            <a:br>
              <a:rPr b="0"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New regulations for Effective Communication 2011</a:t>
            </a:r>
            <a:br>
              <a:rPr b="0" i="0" lang="en" sz="2400" u="none" cap="none" strike="noStrike">
                <a:solidFill>
                  <a:srgbClr val="000000"/>
                </a:solidFill>
                <a:latin typeface="Calibri"/>
                <a:ea typeface="Calibri"/>
                <a:cs typeface="Calibri"/>
                <a:sym typeface="Calibri"/>
              </a:rPr>
            </a:br>
            <a:r>
              <a:rPr b="0" i="1" lang="en" sz="2400" u="none" cap="none" strike="noStrike">
                <a:solidFill>
                  <a:srgbClr val="000000"/>
                </a:solidFill>
                <a:latin typeface="Calibri"/>
                <a:ea typeface="Calibri"/>
                <a:cs typeface="Calibri"/>
                <a:sym typeface="Calibri"/>
              </a:rPr>
              <a:t>Coming next: website regulations</a:t>
            </a:r>
            <a:br>
              <a:rPr b="0" i="1" lang="en" sz="24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7" name="Shape 297"/>
        <p:cNvGrpSpPr/>
        <p:nvPr/>
      </p:nvGrpSpPr>
      <p:grpSpPr>
        <a:xfrm>
          <a:off x="0" y="0"/>
          <a:ext cx="0" cy="0"/>
          <a:chOff x="0" y="0"/>
          <a:chExt cx="0" cy="0"/>
        </a:xfrm>
      </p:grpSpPr>
      <p:sp>
        <p:nvSpPr>
          <p:cNvPr id="298" name="Shape 298"/>
          <p:cNvSpPr/>
          <p:nvPr/>
        </p:nvSpPr>
        <p:spPr>
          <a:xfrm>
            <a:off x="328400" y="1463050"/>
            <a:ext cx="4825800" cy="64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Font typeface="Calibri"/>
              <a:buNone/>
            </a:pPr>
            <a:r>
              <a:rPr b="1" lang="en" sz="3200">
                <a:latin typeface="Calibri"/>
                <a:ea typeface="Calibri"/>
                <a:cs typeface="Calibri"/>
                <a:sym typeface="Calibri"/>
              </a:rPr>
              <a:t>Avoid euphemisms...</a:t>
            </a:r>
            <a:endParaRPr b="1" i="0" sz="3600" u="none" cap="none" strike="noStrike">
              <a:latin typeface="Calibri"/>
              <a:ea typeface="Calibri"/>
              <a:cs typeface="Calibri"/>
              <a:sym typeface="Calibri"/>
            </a:endParaRPr>
          </a:p>
        </p:txBody>
      </p:sp>
      <p:sp>
        <p:nvSpPr>
          <p:cNvPr id="299" name="Shape 299"/>
          <p:cNvSpPr txBox="1"/>
          <p:nvPr/>
        </p:nvSpPr>
        <p:spPr>
          <a:xfrm>
            <a:off x="262800" y="2190150"/>
            <a:ext cx="8618400" cy="281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Font typeface="Calibri"/>
              <a:buNone/>
            </a:pPr>
            <a:r>
              <a:rPr lang="en" sz="3000">
                <a:latin typeface="Calibri"/>
                <a:ea typeface="Calibri"/>
                <a:cs typeface="Calibri"/>
                <a:sym typeface="Calibri"/>
              </a:rPr>
              <a:t>“Different abilities”</a:t>
            </a:r>
            <a:br>
              <a:rPr lang="en" sz="3000">
                <a:latin typeface="Calibri"/>
                <a:ea typeface="Calibri"/>
                <a:cs typeface="Calibri"/>
                <a:sym typeface="Calibri"/>
              </a:rPr>
            </a:br>
            <a:r>
              <a:rPr lang="en" sz="3000">
                <a:latin typeface="Calibri"/>
                <a:ea typeface="Calibri"/>
                <a:cs typeface="Calibri"/>
                <a:sym typeface="Calibri"/>
              </a:rPr>
              <a:t>“Differently-abled”</a:t>
            </a:r>
            <a:br>
              <a:rPr lang="en" sz="3000">
                <a:latin typeface="Calibri"/>
                <a:ea typeface="Calibri"/>
                <a:cs typeface="Calibri"/>
                <a:sym typeface="Calibri"/>
              </a:rPr>
            </a:br>
            <a:r>
              <a:rPr lang="en" sz="3000">
                <a:latin typeface="Calibri"/>
                <a:ea typeface="Calibri"/>
                <a:cs typeface="Calibri"/>
                <a:sym typeface="Calibri"/>
              </a:rPr>
              <a:t>“Special Needs”</a:t>
            </a:r>
            <a:br>
              <a:rPr lang="en" sz="3000">
                <a:latin typeface="Calibri"/>
                <a:ea typeface="Calibri"/>
                <a:cs typeface="Calibri"/>
                <a:sym typeface="Calibri"/>
              </a:rPr>
            </a:br>
            <a:r>
              <a:rPr lang="en" sz="3000">
                <a:latin typeface="Calibri"/>
                <a:ea typeface="Calibri"/>
                <a:cs typeface="Calibri"/>
                <a:sym typeface="Calibri"/>
              </a:rPr>
              <a:t>“Handi-capable”</a:t>
            </a:r>
            <a:br>
              <a:rPr lang="en" sz="3000">
                <a:latin typeface="Calibri"/>
                <a:ea typeface="Calibri"/>
                <a:cs typeface="Calibri"/>
                <a:sym typeface="Calibri"/>
              </a:rPr>
            </a:br>
            <a:br>
              <a:rPr lang="en" sz="3000">
                <a:latin typeface="Calibri"/>
                <a:ea typeface="Calibri"/>
                <a:cs typeface="Calibri"/>
                <a:sym typeface="Calibri"/>
              </a:rPr>
            </a:br>
            <a:r>
              <a:rPr lang="en" sz="3000">
                <a:latin typeface="Calibri"/>
                <a:ea typeface="Calibri"/>
                <a:cs typeface="Calibri"/>
                <a:sym typeface="Calibri"/>
              </a:rPr>
              <a:t>If you mean disability, just say disability! </a:t>
            </a:r>
            <a:br>
              <a:rPr lang="en" sz="3000">
                <a:solidFill>
                  <a:srgbClr val="FFFFFF"/>
                </a:solidFill>
                <a:latin typeface="Calibri"/>
                <a:ea typeface="Calibri"/>
                <a:cs typeface="Calibri"/>
                <a:sym typeface="Calibri"/>
              </a:rPr>
            </a:br>
            <a:br>
              <a:rPr b="0" i="0" lang="en" sz="2000" u="none" cap="none" strike="noStrike">
                <a:solidFill>
                  <a:srgbClr val="FFFFFF"/>
                </a:solidFill>
                <a:latin typeface="Calibri"/>
                <a:ea typeface="Calibri"/>
                <a:cs typeface="Calibri"/>
                <a:sym typeface="Calibri"/>
              </a:rPr>
            </a:br>
            <a:br>
              <a:rPr b="1" i="0" lang="en" sz="2000" u="none" cap="none" strike="noStrike">
                <a:solidFill>
                  <a:schemeClr val="lt1"/>
                </a:solidFill>
                <a:latin typeface="Calibri"/>
                <a:ea typeface="Calibri"/>
                <a:cs typeface="Calibri"/>
                <a:sym typeface="Calibri"/>
              </a:rPr>
            </a:br>
            <a:br>
              <a:rPr b="1" i="0" lang="en" sz="2000" u="none" cap="none" strike="noStrike">
                <a:solidFill>
                  <a:schemeClr val="lt1"/>
                </a:solidFill>
                <a:latin typeface="Calibri"/>
                <a:ea typeface="Calibri"/>
                <a:cs typeface="Calibri"/>
                <a:sym typeface="Calibri"/>
              </a:rPr>
            </a:br>
            <a:br>
              <a:rPr b="1" i="0" lang="en" sz="2000" u="none" cap="none" strike="noStrike">
                <a:solidFill>
                  <a:schemeClr val="lt1"/>
                </a:solidFill>
                <a:latin typeface="Calibri"/>
                <a:ea typeface="Calibri"/>
                <a:cs typeface="Calibri"/>
                <a:sym typeface="Calibri"/>
              </a:rPr>
            </a:br>
            <a:br>
              <a:rPr b="1" i="0" lang="en" sz="2000" u="none" cap="none" strike="noStrike">
                <a:solidFill>
                  <a:schemeClr val="lt1"/>
                </a:solidFill>
                <a:latin typeface="Calibri"/>
                <a:ea typeface="Calibri"/>
                <a:cs typeface="Calibri"/>
                <a:sym typeface="Calibri"/>
              </a:rPr>
            </a:br>
            <a:endParaRPr b="1" i="0" sz="2000" u="none" cap="none" strike="noStrik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03" name="Shape 303"/>
        <p:cNvGrpSpPr/>
        <p:nvPr/>
      </p:nvGrpSpPr>
      <p:grpSpPr>
        <a:xfrm>
          <a:off x="0" y="0"/>
          <a:ext cx="0" cy="0"/>
          <a:chOff x="0" y="0"/>
          <a:chExt cx="0" cy="0"/>
        </a:xfrm>
      </p:grpSpPr>
      <p:sp>
        <p:nvSpPr>
          <p:cNvPr id="304" name="Shape 304"/>
          <p:cNvSpPr txBox="1"/>
          <p:nvPr>
            <p:ph type="title"/>
          </p:nvPr>
        </p:nvSpPr>
        <p:spPr>
          <a:xfrm>
            <a:off x="439025" y="1567175"/>
            <a:ext cx="8520600" cy="90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rPr b="1" lang="en" sz="4800">
                <a:solidFill>
                  <a:srgbClr val="000000"/>
                </a:solidFill>
                <a:latin typeface="Calibri"/>
                <a:ea typeface="Calibri"/>
                <a:cs typeface="Calibri"/>
                <a:sym typeface="Calibri"/>
              </a:rPr>
              <a:t>Questions to ask yourself</a:t>
            </a:r>
            <a:endParaRPr>
              <a:solidFill>
                <a:srgbClr val="000000"/>
              </a:solidFill>
            </a:endParaRPr>
          </a:p>
        </p:txBody>
      </p:sp>
      <p:sp>
        <p:nvSpPr>
          <p:cNvPr id="305" name="Shape 305"/>
          <p:cNvSpPr txBox="1"/>
          <p:nvPr/>
        </p:nvSpPr>
        <p:spPr>
          <a:xfrm>
            <a:off x="439025" y="2921150"/>
            <a:ext cx="8520600" cy="1650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lt1"/>
              </a:buClr>
              <a:buFont typeface="Calibri"/>
              <a:buNone/>
            </a:pPr>
            <a:r>
              <a:rPr lang="en" sz="2400">
                <a:latin typeface="Calibri"/>
                <a:ea typeface="Calibri"/>
                <a:cs typeface="Calibri"/>
                <a:sym typeface="Calibri"/>
              </a:rPr>
              <a:t>Does this term make the person seem deficient in some way? </a:t>
            </a:r>
            <a:br>
              <a:rPr lang="en" sz="2400">
                <a:latin typeface="Calibri"/>
                <a:ea typeface="Calibri"/>
                <a:cs typeface="Calibri"/>
                <a:sym typeface="Calibri"/>
              </a:rPr>
            </a:br>
            <a:r>
              <a:rPr lang="en" sz="2400">
                <a:latin typeface="Calibri"/>
                <a:ea typeface="Calibri"/>
                <a:cs typeface="Calibri"/>
                <a:sym typeface="Calibri"/>
              </a:rPr>
              <a:t>Is it othering them from “normal” people? </a:t>
            </a:r>
            <a:endParaRPr sz="24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nvSpPr>
        <p:spPr>
          <a:xfrm>
            <a:off x="259475" y="1668850"/>
            <a:ext cx="8690700" cy="231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Calibri"/>
              <a:buNone/>
            </a:pPr>
            <a:r>
              <a:rPr b="1" lang="en" sz="4800">
                <a:latin typeface="Calibri"/>
                <a:ea typeface="Calibri"/>
                <a:cs typeface="Calibri"/>
                <a:sym typeface="Calibri"/>
              </a:rPr>
              <a:t>What types of accommodations can we offer?</a:t>
            </a:r>
            <a:endParaRPr b="1" i="0" sz="4800" u="none" cap="none" strike="noStrike">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15" name="Shape 315"/>
        <p:cNvGrpSpPr/>
        <p:nvPr/>
      </p:nvGrpSpPr>
      <p:grpSpPr>
        <a:xfrm>
          <a:off x="0" y="0"/>
          <a:ext cx="0" cy="0"/>
          <a:chOff x="0" y="0"/>
          <a:chExt cx="0" cy="0"/>
        </a:xfrm>
      </p:grpSpPr>
      <p:sp>
        <p:nvSpPr>
          <p:cNvPr id="316" name="Shape 316"/>
          <p:cNvSpPr txBox="1"/>
          <p:nvPr>
            <p:ph idx="1" type="body"/>
          </p:nvPr>
        </p:nvSpPr>
        <p:spPr>
          <a:xfrm>
            <a:off x="240100" y="1709075"/>
            <a:ext cx="8472900" cy="3300000"/>
          </a:xfrm>
          <a:prstGeom prst="rect">
            <a:avLst/>
          </a:prstGeom>
          <a:noFill/>
          <a:ln>
            <a:noFill/>
          </a:ln>
        </p:spPr>
        <p:txBody>
          <a:bodyPr anchorCtr="0" anchor="t" bIns="34275" lIns="68575" spcFirstLastPara="1" rIns="68575" wrap="square" tIns="34275">
            <a:noAutofit/>
          </a:bodyPr>
          <a:lstStyle/>
          <a:p>
            <a:pPr indent="0" lvl="0" marL="0" rtl="0">
              <a:lnSpc>
                <a:spcPct val="100000"/>
              </a:lnSpc>
              <a:spcBef>
                <a:spcPts val="0"/>
              </a:spcBef>
              <a:spcAft>
                <a:spcPts val="0"/>
              </a:spcAft>
              <a:buNone/>
            </a:pPr>
            <a:r>
              <a:rPr b="1" i="1" lang="en" sz="2400">
                <a:solidFill>
                  <a:schemeClr val="dk1"/>
                </a:solidFill>
                <a:latin typeface="Calibri"/>
                <a:ea typeface="Calibri"/>
                <a:cs typeface="Calibri"/>
                <a:sym typeface="Calibri"/>
              </a:rPr>
              <a:t>Remember…</a:t>
            </a:r>
            <a:br>
              <a:rPr b="1" i="1" lang="en" sz="2400">
                <a:solidFill>
                  <a:schemeClr val="dk1"/>
                </a:solidFill>
                <a:latin typeface="Calibri"/>
                <a:ea typeface="Calibri"/>
                <a:cs typeface="Calibri"/>
                <a:sym typeface="Calibri"/>
              </a:rPr>
            </a:br>
            <a:br>
              <a:rPr lang="en" sz="2400">
                <a:solidFill>
                  <a:schemeClr val="dk1"/>
                </a:solidFill>
                <a:latin typeface="Calibri"/>
                <a:ea typeface="Calibri"/>
                <a:cs typeface="Calibri"/>
                <a:sym typeface="Calibri"/>
              </a:rPr>
            </a:br>
            <a:r>
              <a:rPr b="1" lang="en" sz="1800">
                <a:solidFill>
                  <a:schemeClr val="dk1"/>
                </a:solidFill>
                <a:latin typeface="Calibri"/>
                <a:ea typeface="Calibri"/>
                <a:cs typeface="Calibri"/>
                <a:sym typeface="Calibri"/>
              </a:rPr>
              <a:t>it’s the law</a:t>
            </a:r>
            <a:r>
              <a:rPr lang="en" sz="1800">
                <a:solidFill>
                  <a:schemeClr val="dk1"/>
                </a:solidFill>
                <a:latin typeface="Calibri"/>
                <a:ea typeface="Calibri"/>
                <a:cs typeface="Calibri"/>
                <a:sym typeface="Calibri"/>
              </a:rPr>
              <a:t> to ensure that a person with vision, hearing, or speech disability can communicate with, receive information from, and convey info to your organization. </a:t>
            </a:r>
            <a:endParaRPr sz="1800">
              <a:solidFill>
                <a:schemeClr val="dk1"/>
              </a:solidFill>
              <a:latin typeface="Calibri"/>
              <a:ea typeface="Calibri"/>
              <a:cs typeface="Calibri"/>
              <a:sym typeface="Calibri"/>
            </a:endParaRPr>
          </a:p>
          <a:p>
            <a:pPr indent="0" lvl="0" marL="0" rtl="0">
              <a:lnSpc>
                <a:spcPct val="100000"/>
              </a:lnSpc>
              <a:spcBef>
                <a:spcPts val="0"/>
              </a:spcBef>
              <a:spcAft>
                <a:spcPts val="0"/>
              </a:spcAft>
              <a:buNone/>
            </a:pP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Businesses that serve the public must provide auxiliary aids and services to communicate effectively with people who have communication disabilities. Businesses must consider the person’s </a:t>
            </a:r>
            <a:r>
              <a:rPr b="1" lang="en" sz="1800">
                <a:solidFill>
                  <a:schemeClr val="dk1"/>
                </a:solidFill>
                <a:latin typeface="Calibri"/>
                <a:ea typeface="Calibri"/>
                <a:cs typeface="Calibri"/>
                <a:sym typeface="Calibri"/>
              </a:rPr>
              <a:t>normal methods of receiving communication</a:t>
            </a:r>
            <a:r>
              <a:rPr lang="en" sz="1800">
                <a:solidFill>
                  <a:schemeClr val="dk1"/>
                </a:solidFill>
                <a:latin typeface="Calibri"/>
                <a:ea typeface="Calibri"/>
                <a:cs typeface="Calibri"/>
                <a:sym typeface="Calibri"/>
              </a:rPr>
              <a:t> when providing services (sign language, captions, etc).</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177800" lvl="0" marL="177800" rtl="0">
              <a:spcBef>
                <a:spcPts val="500"/>
              </a:spcBef>
              <a:spcAft>
                <a:spcPts val="0"/>
              </a:spcAft>
              <a:buClr>
                <a:schemeClr val="dk2"/>
              </a:buClr>
              <a:buFont typeface="Arial"/>
              <a:buNone/>
            </a:pPr>
            <a:r>
              <a:t/>
            </a:r>
            <a:endParaRPr sz="1800">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2"/>
              </a:buClr>
              <a:buFont typeface="Arial"/>
              <a:buNone/>
            </a:pPr>
            <a:br>
              <a:rPr lang="en" sz="1800">
                <a:solidFill>
                  <a:srgbClr val="000000"/>
                </a:solidFill>
                <a:latin typeface="Calibri"/>
                <a:ea typeface="Calibri"/>
                <a:cs typeface="Calibri"/>
                <a:sym typeface="Calibri"/>
              </a:rPr>
            </a:br>
            <a:br>
              <a:rPr lang="en" sz="1800">
                <a:solidFill>
                  <a:srgbClr val="000000"/>
                </a:solidFill>
                <a:latin typeface="Calibri"/>
                <a:ea typeface="Calibri"/>
                <a:cs typeface="Calibri"/>
                <a:sym typeface="Calibri"/>
              </a:rPr>
            </a:br>
            <a:endParaRPr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20" name="Shape 320"/>
        <p:cNvGrpSpPr/>
        <p:nvPr/>
      </p:nvGrpSpPr>
      <p:grpSpPr>
        <a:xfrm>
          <a:off x="0" y="0"/>
          <a:ext cx="0" cy="0"/>
          <a:chOff x="0" y="0"/>
          <a:chExt cx="0" cy="0"/>
        </a:xfrm>
      </p:grpSpPr>
      <p:sp>
        <p:nvSpPr>
          <p:cNvPr id="321" name="Shape 321"/>
          <p:cNvSpPr txBox="1"/>
          <p:nvPr>
            <p:ph type="title"/>
          </p:nvPr>
        </p:nvSpPr>
        <p:spPr>
          <a:xfrm>
            <a:off x="2432196" y="805415"/>
            <a:ext cx="6140400" cy="30486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lt2"/>
              </a:buClr>
              <a:buFont typeface="Impact"/>
              <a:buNone/>
            </a:pPr>
            <a:r>
              <a:rPr b="1" i="0" lang="en" sz="3000" u="none" cap="none" strike="noStrike">
                <a:solidFill>
                  <a:srgbClr val="000000"/>
                </a:solidFill>
                <a:latin typeface="Calibri"/>
                <a:ea typeface="Calibri"/>
                <a:cs typeface="Calibri"/>
                <a:sym typeface="Calibri"/>
              </a:rPr>
              <a:t>ACCOMMODATIONS FOR</a:t>
            </a:r>
            <a:endParaRPr>
              <a:solidFill>
                <a:srgbClr val="000000"/>
              </a:solidFill>
            </a:endParaRPr>
          </a:p>
        </p:txBody>
      </p:sp>
      <p:sp>
        <p:nvSpPr>
          <p:cNvPr id="322" name="Shape 322"/>
          <p:cNvSpPr txBox="1"/>
          <p:nvPr>
            <p:ph idx="1" type="body"/>
          </p:nvPr>
        </p:nvSpPr>
        <p:spPr>
          <a:xfrm>
            <a:off x="2432197" y="3869835"/>
            <a:ext cx="5263200" cy="713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2"/>
              </a:buClr>
              <a:buFont typeface="Arial"/>
              <a:buNone/>
            </a:pPr>
            <a:r>
              <a:rPr b="1" i="0" lang="en" sz="5000" u="none" cap="none" strike="noStrike">
                <a:solidFill>
                  <a:srgbClr val="000000"/>
                </a:solidFill>
                <a:latin typeface="Calibri"/>
                <a:ea typeface="Calibri"/>
                <a:cs typeface="Calibri"/>
                <a:sym typeface="Calibri"/>
              </a:rPr>
              <a:t>HEARING ACCESS</a:t>
            </a:r>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26" name="Shape 326"/>
        <p:cNvGrpSpPr/>
        <p:nvPr/>
      </p:nvGrpSpPr>
      <p:grpSpPr>
        <a:xfrm>
          <a:off x="0" y="0"/>
          <a:ext cx="0" cy="0"/>
          <a:chOff x="0" y="0"/>
          <a:chExt cx="0" cy="0"/>
        </a:xfrm>
      </p:grpSpPr>
      <p:sp>
        <p:nvSpPr>
          <p:cNvPr id="327" name="Shape 327"/>
          <p:cNvSpPr txBox="1"/>
          <p:nvPr>
            <p:ph type="title"/>
          </p:nvPr>
        </p:nvSpPr>
        <p:spPr>
          <a:xfrm>
            <a:off x="240600" y="1083070"/>
            <a:ext cx="7633800" cy="6963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i="0" lang="en" sz="2400" u="none" cap="none" strike="noStrike">
                <a:solidFill>
                  <a:srgbClr val="000000"/>
                </a:solidFill>
                <a:latin typeface="Calibri"/>
                <a:ea typeface="Calibri"/>
                <a:cs typeface="Calibri"/>
                <a:sym typeface="Calibri"/>
              </a:rPr>
              <a:t>Assistive Listening Devices</a:t>
            </a:r>
            <a:endParaRPr sz="2400">
              <a:solidFill>
                <a:srgbClr val="000000"/>
              </a:solidFill>
            </a:endParaRPr>
          </a:p>
        </p:txBody>
      </p:sp>
      <p:pic>
        <p:nvPicPr>
          <p:cNvPr id="328" name="Shape 328"/>
          <p:cNvPicPr preferRelativeResize="0"/>
          <p:nvPr>
            <p:ph idx="1" type="body"/>
          </p:nvPr>
        </p:nvPicPr>
        <p:blipFill rotWithShape="1">
          <a:blip r:embed="rId3">
            <a:alphaModFix/>
          </a:blip>
          <a:srcRect b="0" l="0" r="0" t="0"/>
          <a:stretch/>
        </p:blipFill>
        <p:spPr>
          <a:xfrm>
            <a:off x="279208" y="1526220"/>
            <a:ext cx="2325600" cy="2714700"/>
          </a:xfrm>
          <a:prstGeom prst="rect">
            <a:avLst/>
          </a:prstGeom>
          <a:noFill/>
          <a:ln>
            <a:noFill/>
          </a:ln>
        </p:spPr>
      </p:pic>
      <p:pic>
        <p:nvPicPr>
          <p:cNvPr id="329" name="Shape 329"/>
          <p:cNvPicPr preferRelativeResize="0"/>
          <p:nvPr>
            <p:ph idx="2" type="body"/>
          </p:nvPr>
        </p:nvPicPr>
        <p:blipFill rotWithShape="1">
          <a:blip r:embed="rId4">
            <a:alphaModFix/>
          </a:blip>
          <a:srcRect b="0" l="0" r="0" t="0"/>
          <a:stretch/>
        </p:blipFill>
        <p:spPr>
          <a:xfrm>
            <a:off x="2604808" y="1525170"/>
            <a:ext cx="4018200" cy="2716800"/>
          </a:xfrm>
          <a:prstGeom prst="rect">
            <a:avLst/>
          </a:prstGeom>
          <a:noFill/>
          <a:ln>
            <a:noFill/>
          </a:ln>
        </p:spPr>
      </p:pic>
      <p:sp>
        <p:nvSpPr>
          <p:cNvPr id="330" name="Shape 330"/>
          <p:cNvSpPr txBox="1"/>
          <p:nvPr/>
        </p:nvSpPr>
        <p:spPr>
          <a:xfrm>
            <a:off x="307600" y="4300575"/>
            <a:ext cx="6633600" cy="779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lt1"/>
              </a:buClr>
              <a:buFont typeface="Calibri"/>
              <a:buNone/>
            </a:pPr>
            <a:r>
              <a:rPr lang="en">
                <a:solidFill>
                  <a:schemeClr val="dk1"/>
                </a:solidFill>
                <a:latin typeface="Calibri"/>
                <a:ea typeface="Calibri"/>
                <a:cs typeface="Calibri"/>
                <a:sym typeface="Calibri"/>
              </a:rPr>
              <a:t>ALDs amplify the sound being picked up by a microphone while cutting down ambient noise. One can choose to wear the device with headphones or a neck loop. A </a:t>
            </a:r>
            <a:r>
              <a:rPr b="1" lang="en">
                <a:solidFill>
                  <a:schemeClr val="dk1"/>
                </a:solidFill>
                <a:latin typeface="Calibri"/>
                <a:ea typeface="Calibri"/>
                <a:cs typeface="Calibri"/>
                <a:sym typeface="Calibri"/>
              </a:rPr>
              <a:t>neck loop</a:t>
            </a:r>
            <a:r>
              <a:rPr lang="en">
                <a:solidFill>
                  <a:schemeClr val="dk1"/>
                </a:solidFill>
                <a:latin typeface="Calibri"/>
                <a:ea typeface="Calibri"/>
                <a:cs typeface="Calibri"/>
                <a:sym typeface="Calibri"/>
              </a:rPr>
              <a:t> is compatible with hearing aids and cochlear implants that have T-Coil. </a:t>
            </a:r>
            <a:endParaRPr>
              <a:solidFill>
                <a:schemeClr val="dk1"/>
              </a:solidFill>
            </a:endParaRPr>
          </a:p>
          <a:p>
            <a:pPr indent="0" lvl="0" marL="0" rtl="0">
              <a:spcBef>
                <a:spcPts val="0"/>
              </a:spcBef>
              <a:spcAft>
                <a:spcPts val="0"/>
              </a:spcAft>
              <a:buClr>
                <a:schemeClr val="dk1"/>
              </a:buClr>
              <a:buFont typeface="Arial"/>
              <a:buNone/>
            </a:pPr>
            <a:r>
              <a:t/>
            </a:r>
            <a:endParaRPr>
              <a:solidFill>
                <a:schemeClr val="dk1"/>
              </a:solidFill>
              <a:latin typeface="Cabin"/>
              <a:ea typeface="Cabin"/>
              <a:cs typeface="Cabin"/>
              <a:sym typeface="Cabin"/>
            </a:endParaRPr>
          </a:p>
          <a:p>
            <a:pPr indent="0" lvl="0" marL="0">
              <a:spcBef>
                <a:spcPts val="0"/>
              </a:spcBef>
              <a:spcAft>
                <a:spcPts val="0"/>
              </a:spcAft>
              <a:buNone/>
            </a:pPr>
            <a:r>
              <a:t/>
            </a:r>
            <a:endParaRPr/>
          </a:p>
        </p:txBody>
      </p:sp>
      <p:pic>
        <p:nvPicPr>
          <p:cNvPr id="331" name="Shape 331"/>
          <p:cNvPicPr preferRelativeResize="0"/>
          <p:nvPr/>
        </p:nvPicPr>
        <p:blipFill>
          <a:blip r:embed="rId5">
            <a:alphaModFix/>
          </a:blip>
          <a:stretch>
            <a:fillRect/>
          </a:stretch>
        </p:blipFill>
        <p:spPr>
          <a:xfrm>
            <a:off x="6702308" y="1729420"/>
            <a:ext cx="1948291" cy="221640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35" name="Shape 335"/>
        <p:cNvGrpSpPr/>
        <p:nvPr/>
      </p:nvGrpSpPr>
      <p:grpSpPr>
        <a:xfrm>
          <a:off x="0" y="0"/>
          <a:ext cx="0" cy="0"/>
          <a:chOff x="0" y="0"/>
          <a:chExt cx="0" cy="0"/>
        </a:xfrm>
      </p:grpSpPr>
      <p:sp>
        <p:nvSpPr>
          <p:cNvPr id="336" name="Shape 336"/>
          <p:cNvSpPr txBox="1"/>
          <p:nvPr>
            <p:ph type="title"/>
          </p:nvPr>
        </p:nvSpPr>
        <p:spPr>
          <a:xfrm>
            <a:off x="240600" y="1083070"/>
            <a:ext cx="7633800" cy="6963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i="0" lang="en" sz="2400" u="none" cap="none" strike="noStrike">
                <a:solidFill>
                  <a:srgbClr val="000000"/>
                </a:solidFill>
                <a:latin typeface="Calibri"/>
                <a:ea typeface="Calibri"/>
                <a:cs typeface="Calibri"/>
                <a:sym typeface="Calibri"/>
              </a:rPr>
              <a:t>Assistive Listening Devices</a:t>
            </a:r>
            <a:endParaRPr sz="2400">
              <a:solidFill>
                <a:srgbClr val="000000"/>
              </a:solidFill>
            </a:endParaRPr>
          </a:p>
        </p:txBody>
      </p:sp>
      <p:pic>
        <p:nvPicPr>
          <p:cNvPr id="337" name="Shape 337"/>
          <p:cNvPicPr preferRelativeResize="0"/>
          <p:nvPr>
            <p:ph idx="1" type="body"/>
          </p:nvPr>
        </p:nvPicPr>
        <p:blipFill rotWithShape="1">
          <a:blip r:embed="rId3">
            <a:alphaModFix/>
          </a:blip>
          <a:srcRect b="0" l="0" r="0" t="0"/>
          <a:stretch/>
        </p:blipFill>
        <p:spPr>
          <a:xfrm>
            <a:off x="279208" y="1526220"/>
            <a:ext cx="2325600" cy="2714700"/>
          </a:xfrm>
          <a:prstGeom prst="rect">
            <a:avLst/>
          </a:prstGeom>
          <a:noFill/>
          <a:ln>
            <a:noFill/>
          </a:ln>
        </p:spPr>
      </p:pic>
      <p:pic>
        <p:nvPicPr>
          <p:cNvPr id="338" name="Shape 338"/>
          <p:cNvPicPr preferRelativeResize="0"/>
          <p:nvPr>
            <p:ph idx="2" type="body"/>
          </p:nvPr>
        </p:nvPicPr>
        <p:blipFill rotWithShape="1">
          <a:blip r:embed="rId4">
            <a:alphaModFix/>
          </a:blip>
          <a:srcRect b="0" l="0" r="0" t="0"/>
          <a:stretch/>
        </p:blipFill>
        <p:spPr>
          <a:xfrm>
            <a:off x="2604808" y="1525170"/>
            <a:ext cx="4018200" cy="2716800"/>
          </a:xfrm>
          <a:prstGeom prst="rect">
            <a:avLst/>
          </a:prstGeom>
          <a:noFill/>
          <a:ln>
            <a:noFill/>
          </a:ln>
        </p:spPr>
      </p:pic>
      <p:sp>
        <p:nvSpPr>
          <p:cNvPr id="339" name="Shape 339"/>
          <p:cNvSpPr txBox="1"/>
          <p:nvPr/>
        </p:nvSpPr>
        <p:spPr>
          <a:xfrm>
            <a:off x="307600" y="4300575"/>
            <a:ext cx="6633600" cy="779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chemeClr val="dk1"/>
                </a:solidFill>
                <a:latin typeface="Calibri"/>
                <a:ea typeface="Calibri"/>
                <a:cs typeface="Calibri"/>
                <a:sym typeface="Calibri"/>
              </a:rPr>
              <a:t>How much does this cost?</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While this varies based on what equipment you want for your space,</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to buy a portable kit with FM transmitter and 12 devices costs around </a:t>
            </a:r>
            <a:r>
              <a:rPr b="1" lang="en">
                <a:solidFill>
                  <a:schemeClr val="dk1"/>
                </a:solidFill>
                <a:latin typeface="Calibri"/>
                <a:ea typeface="Calibri"/>
                <a:cs typeface="Calibri"/>
                <a:sym typeface="Calibri"/>
              </a:rPr>
              <a:t>$3,000.</a:t>
            </a:r>
            <a:endParaRPr b="1">
              <a:solidFill>
                <a:schemeClr val="dk1"/>
              </a:solidFill>
            </a:endParaRPr>
          </a:p>
          <a:p>
            <a:pPr indent="0" lvl="0" marL="0" rtl="0">
              <a:spcBef>
                <a:spcPts val="0"/>
              </a:spcBef>
              <a:spcAft>
                <a:spcPts val="0"/>
              </a:spcAft>
              <a:buNone/>
            </a:pPr>
            <a:r>
              <a:t/>
            </a:r>
            <a:endParaRPr>
              <a:solidFill>
                <a:schemeClr val="dk1"/>
              </a:solidFill>
              <a:latin typeface="Cabin"/>
              <a:ea typeface="Cabin"/>
              <a:cs typeface="Cabin"/>
              <a:sym typeface="Cabin"/>
            </a:endParaRPr>
          </a:p>
          <a:p>
            <a:pPr indent="0" lvl="0" marL="0" rtl="0">
              <a:spcBef>
                <a:spcPts val="0"/>
              </a:spcBef>
              <a:spcAft>
                <a:spcPts val="0"/>
              </a:spcAft>
              <a:buNone/>
            </a:pPr>
            <a:r>
              <a:t/>
            </a:r>
            <a:endParaRPr/>
          </a:p>
        </p:txBody>
      </p:sp>
      <p:pic>
        <p:nvPicPr>
          <p:cNvPr id="340" name="Shape 340"/>
          <p:cNvPicPr preferRelativeResize="0"/>
          <p:nvPr/>
        </p:nvPicPr>
        <p:blipFill>
          <a:blip r:embed="rId5">
            <a:alphaModFix/>
          </a:blip>
          <a:stretch>
            <a:fillRect/>
          </a:stretch>
        </p:blipFill>
        <p:spPr>
          <a:xfrm>
            <a:off x="6719183" y="1718145"/>
            <a:ext cx="1948291" cy="221640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44" name="Shape 344"/>
        <p:cNvGrpSpPr/>
        <p:nvPr/>
      </p:nvGrpSpPr>
      <p:grpSpPr>
        <a:xfrm>
          <a:off x="0" y="0"/>
          <a:ext cx="0" cy="0"/>
          <a:chOff x="0" y="0"/>
          <a:chExt cx="0" cy="0"/>
        </a:xfrm>
      </p:grpSpPr>
      <p:sp>
        <p:nvSpPr>
          <p:cNvPr id="345" name="Shape 345"/>
          <p:cNvSpPr txBox="1"/>
          <p:nvPr/>
        </p:nvSpPr>
        <p:spPr>
          <a:xfrm>
            <a:off x="233375" y="1039500"/>
            <a:ext cx="2469600" cy="4067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solidFill>
                <a:schemeClr val="dk1"/>
              </a:solidFill>
              <a:latin typeface="Calibri"/>
              <a:ea typeface="Calibri"/>
              <a:cs typeface="Calibri"/>
              <a:sym typeface="Calibri"/>
            </a:endParaRPr>
          </a:p>
          <a:p>
            <a:pPr indent="0" lvl="0" marL="0" rtl="0">
              <a:spcBef>
                <a:spcPts val="0"/>
              </a:spcBef>
              <a:spcAft>
                <a:spcPts val="0"/>
              </a:spcAft>
              <a:buNone/>
            </a:pPr>
            <a:r>
              <a:t/>
            </a:r>
            <a:endParaRPr>
              <a:solidFill>
                <a:schemeClr val="dk1"/>
              </a:solidFill>
              <a:latin typeface="Calibri"/>
              <a:ea typeface="Calibri"/>
              <a:cs typeface="Calibri"/>
              <a:sym typeface="Calibri"/>
            </a:endParaRPr>
          </a:p>
          <a:p>
            <a:pPr indent="0" lvl="0" marL="0" rtl="0">
              <a:spcBef>
                <a:spcPts val="0"/>
              </a:spcBef>
              <a:spcAft>
                <a:spcPts val="0"/>
              </a:spcAft>
              <a:buNone/>
            </a:pPr>
            <a:r>
              <a:rPr lang="en">
                <a:solidFill>
                  <a:schemeClr val="dk1"/>
                </a:solidFill>
                <a:latin typeface="Calibri"/>
                <a:ea typeface="Calibri"/>
                <a:cs typeface="Calibri"/>
                <a:sym typeface="Calibri"/>
              </a:rPr>
              <a:t>Or you can </a:t>
            </a:r>
            <a:r>
              <a:rPr b="1" lang="en">
                <a:solidFill>
                  <a:schemeClr val="dk1"/>
                </a:solidFill>
                <a:latin typeface="Calibri"/>
                <a:ea typeface="Calibri"/>
                <a:cs typeface="Calibri"/>
                <a:sym typeface="Calibri"/>
              </a:rPr>
              <a:t>borrow</a:t>
            </a:r>
            <a:r>
              <a:rPr lang="en">
                <a:solidFill>
                  <a:schemeClr val="dk1"/>
                </a:solidFill>
                <a:latin typeface="Calibri"/>
                <a:ea typeface="Calibri"/>
                <a:cs typeface="Calibri"/>
                <a:sym typeface="Calibri"/>
              </a:rPr>
              <a:t> an ALD kit from CCAC’s Equipment Loan Program for a one!</a:t>
            </a:r>
            <a:br>
              <a:rPr lang="en">
                <a:solidFill>
                  <a:schemeClr val="dk1"/>
                </a:solidFill>
                <a:latin typeface="Calibri"/>
                <a:ea typeface="Calibri"/>
                <a:cs typeface="Calibri"/>
                <a:sym typeface="Calibri"/>
              </a:rPr>
            </a:b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chicagoculturalaccess.org/</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accessible-equipment-loans</a:t>
            </a:r>
            <a:br>
              <a:rPr lang="en">
                <a:solidFill>
                  <a:schemeClr val="dk1"/>
                </a:solidFill>
                <a:latin typeface="Calibri"/>
                <a:ea typeface="Calibri"/>
                <a:cs typeface="Calibri"/>
                <a:sym typeface="Calibri"/>
              </a:rPr>
            </a:br>
            <a:endParaRPr>
              <a:solidFill>
                <a:schemeClr val="dk1"/>
              </a:solidFill>
            </a:endParaRPr>
          </a:p>
          <a:p>
            <a:pPr indent="0" lvl="0" marL="0" rtl="0">
              <a:spcBef>
                <a:spcPts val="0"/>
              </a:spcBef>
              <a:spcAft>
                <a:spcPts val="0"/>
              </a:spcAft>
              <a:buNone/>
            </a:pPr>
            <a:r>
              <a:t/>
            </a:r>
            <a:endParaRPr>
              <a:solidFill>
                <a:schemeClr val="dk1"/>
              </a:solidFill>
              <a:latin typeface="Cabin"/>
              <a:ea typeface="Cabin"/>
              <a:cs typeface="Cabin"/>
              <a:sym typeface="Cabin"/>
            </a:endParaRPr>
          </a:p>
          <a:p>
            <a:pPr indent="0" lvl="0" marL="0" rtl="0">
              <a:spcBef>
                <a:spcPts val="0"/>
              </a:spcBef>
              <a:spcAft>
                <a:spcPts val="0"/>
              </a:spcAft>
              <a:buNone/>
            </a:pPr>
            <a:r>
              <a:t/>
            </a:r>
            <a:endParaRPr/>
          </a:p>
        </p:txBody>
      </p:sp>
      <p:pic>
        <p:nvPicPr>
          <p:cNvPr id="346" name="Shape 346"/>
          <p:cNvPicPr preferRelativeResize="0"/>
          <p:nvPr/>
        </p:nvPicPr>
        <p:blipFill>
          <a:blip r:embed="rId3">
            <a:alphaModFix/>
          </a:blip>
          <a:stretch>
            <a:fillRect/>
          </a:stretch>
        </p:blipFill>
        <p:spPr>
          <a:xfrm>
            <a:off x="2702950" y="947800"/>
            <a:ext cx="6406924" cy="42434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50" name="Shape 350"/>
        <p:cNvGrpSpPr/>
        <p:nvPr/>
      </p:nvGrpSpPr>
      <p:grpSpPr>
        <a:xfrm>
          <a:off x="0" y="0"/>
          <a:ext cx="0" cy="0"/>
          <a:chOff x="0" y="0"/>
          <a:chExt cx="0" cy="0"/>
        </a:xfrm>
      </p:grpSpPr>
      <p:sp>
        <p:nvSpPr>
          <p:cNvPr id="351" name="Shape 351"/>
          <p:cNvSpPr txBox="1"/>
          <p:nvPr>
            <p:ph type="title"/>
          </p:nvPr>
        </p:nvSpPr>
        <p:spPr>
          <a:xfrm>
            <a:off x="959225" y="1083075"/>
            <a:ext cx="6915300" cy="6963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lang="en" sz="2400">
                <a:solidFill>
                  <a:srgbClr val="000000"/>
                </a:solidFill>
                <a:latin typeface="Calibri"/>
                <a:ea typeface="Calibri"/>
                <a:cs typeface="Calibri"/>
                <a:sym typeface="Calibri"/>
              </a:rPr>
              <a:t>American Sign Language Interpretation (ASL)</a:t>
            </a:r>
            <a:endParaRPr sz="2400">
              <a:solidFill>
                <a:srgbClr val="000000"/>
              </a:solidFill>
            </a:endParaRPr>
          </a:p>
        </p:txBody>
      </p:sp>
      <p:sp>
        <p:nvSpPr>
          <p:cNvPr id="352" name="Shape 352"/>
          <p:cNvSpPr txBox="1"/>
          <p:nvPr/>
        </p:nvSpPr>
        <p:spPr>
          <a:xfrm>
            <a:off x="912100" y="3770300"/>
            <a:ext cx="7435500" cy="127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latin typeface="Calibri"/>
                <a:ea typeface="Calibri"/>
                <a:cs typeface="Calibri"/>
                <a:sym typeface="Calibri"/>
              </a:rPr>
              <a:t>Sign language comes in many languages. </a:t>
            </a:r>
            <a:br>
              <a:rPr lang="en">
                <a:solidFill>
                  <a:schemeClr val="dk1"/>
                </a:solidFill>
                <a:latin typeface="Calibri"/>
                <a:ea typeface="Calibri"/>
                <a:cs typeface="Calibri"/>
                <a:sym typeface="Calibri"/>
              </a:rPr>
            </a:br>
            <a:r>
              <a:rPr b="1" lang="en">
                <a:solidFill>
                  <a:schemeClr val="dk1"/>
                </a:solidFill>
                <a:latin typeface="Calibri"/>
                <a:ea typeface="Calibri"/>
                <a:cs typeface="Calibri"/>
                <a:sym typeface="Calibri"/>
              </a:rPr>
              <a:t>Don’t assume</a:t>
            </a:r>
            <a:r>
              <a:rPr lang="en">
                <a:solidFill>
                  <a:schemeClr val="dk1"/>
                </a:solidFill>
                <a:latin typeface="Calibri"/>
                <a:ea typeface="Calibri"/>
                <a:cs typeface="Calibri"/>
                <a:sym typeface="Calibri"/>
              </a:rPr>
              <a:t> a language or interpretation preference. Not all deaf people know ASL.</a:t>
            </a:r>
            <a:br>
              <a:rPr lang="en">
                <a:solidFill>
                  <a:schemeClr val="dk1"/>
                </a:solidFill>
                <a:latin typeface="Calibri"/>
                <a:ea typeface="Calibri"/>
                <a:cs typeface="Calibri"/>
                <a:sym typeface="Calibri"/>
              </a:rPr>
            </a:b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Set parameters for your guests to be able to </a:t>
            </a:r>
            <a:r>
              <a:rPr b="1" lang="en">
                <a:solidFill>
                  <a:schemeClr val="dk1"/>
                </a:solidFill>
                <a:latin typeface="Calibri"/>
                <a:ea typeface="Calibri"/>
                <a:cs typeface="Calibri"/>
                <a:sym typeface="Calibri"/>
              </a:rPr>
              <a:t>request</a:t>
            </a:r>
            <a:r>
              <a:rPr lang="en">
                <a:solidFill>
                  <a:schemeClr val="dk1"/>
                </a:solidFill>
                <a:latin typeface="Calibri"/>
                <a:ea typeface="Calibri"/>
                <a:cs typeface="Calibri"/>
                <a:sym typeface="Calibri"/>
              </a:rPr>
              <a:t> what they need.</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Think about the kind of </a:t>
            </a:r>
            <a:r>
              <a:rPr b="1" lang="en">
                <a:solidFill>
                  <a:schemeClr val="dk1"/>
                </a:solidFill>
                <a:latin typeface="Calibri"/>
                <a:ea typeface="Calibri"/>
                <a:cs typeface="Calibri"/>
                <a:sym typeface="Calibri"/>
              </a:rPr>
              <a:t>sight lines</a:t>
            </a:r>
            <a:r>
              <a:rPr lang="en">
                <a:solidFill>
                  <a:schemeClr val="dk1"/>
                </a:solidFill>
                <a:latin typeface="Calibri"/>
                <a:ea typeface="Calibri"/>
                <a:cs typeface="Calibri"/>
                <a:sym typeface="Calibri"/>
              </a:rPr>
              <a:t> someone needs to see the interpreter comfortably.</a:t>
            </a:r>
            <a:endParaRPr>
              <a:solidFill>
                <a:schemeClr val="dk1"/>
              </a:solidFill>
              <a:latin typeface="Cabin"/>
              <a:ea typeface="Cabin"/>
              <a:cs typeface="Cabin"/>
              <a:sym typeface="Cabin"/>
            </a:endParaRPr>
          </a:p>
          <a:p>
            <a:pPr indent="0" lvl="0" marL="0" rtl="0">
              <a:spcBef>
                <a:spcPts val="0"/>
              </a:spcBef>
              <a:spcAft>
                <a:spcPts val="0"/>
              </a:spcAft>
              <a:buNone/>
            </a:pPr>
            <a:r>
              <a:t/>
            </a:r>
            <a:endParaRPr/>
          </a:p>
        </p:txBody>
      </p:sp>
      <p:pic>
        <p:nvPicPr>
          <p:cNvPr id="353" name="Shape 353"/>
          <p:cNvPicPr preferRelativeResize="0"/>
          <p:nvPr/>
        </p:nvPicPr>
        <p:blipFill>
          <a:blip r:embed="rId3">
            <a:alphaModFix/>
          </a:blip>
          <a:stretch>
            <a:fillRect/>
          </a:stretch>
        </p:blipFill>
        <p:spPr>
          <a:xfrm>
            <a:off x="5306675" y="1569225"/>
            <a:ext cx="2456615" cy="2085975"/>
          </a:xfrm>
          <a:prstGeom prst="rect">
            <a:avLst/>
          </a:prstGeom>
          <a:noFill/>
          <a:ln>
            <a:noFill/>
          </a:ln>
        </p:spPr>
      </p:pic>
      <p:sp>
        <p:nvSpPr>
          <p:cNvPr id="354" name="Shape 354"/>
          <p:cNvSpPr txBox="1"/>
          <p:nvPr/>
        </p:nvSpPr>
        <p:spPr>
          <a:xfrm>
            <a:off x="1652725" y="2636600"/>
            <a:ext cx="3237900" cy="37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355" name="Shape 355"/>
          <p:cNvPicPr preferRelativeResize="0"/>
          <p:nvPr/>
        </p:nvPicPr>
        <p:blipFill>
          <a:blip r:embed="rId4">
            <a:alphaModFix/>
          </a:blip>
          <a:stretch>
            <a:fillRect/>
          </a:stretch>
        </p:blipFill>
        <p:spPr>
          <a:xfrm>
            <a:off x="959213" y="1569225"/>
            <a:ext cx="3990975" cy="2085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59" name="Shape 359"/>
        <p:cNvGrpSpPr/>
        <p:nvPr/>
      </p:nvGrpSpPr>
      <p:grpSpPr>
        <a:xfrm>
          <a:off x="0" y="0"/>
          <a:ext cx="0" cy="0"/>
          <a:chOff x="0" y="0"/>
          <a:chExt cx="0" cy="0"/>
        </a:xfrm>
      </p:grpSpPr>
      <p:sp>
        <p:nvSpPr>
          <p:cNvPr id="360" name="Shape 360"/>
          <p:cNvSpPr txBox="1"/>
          <p:nvPr>
            <p:ph type="title"/>
          </p:nvPr>
        </p:nvSpPr>
        <p:spPr>
          <a:xfrm>
            <a:off x="959225" y="1083075"/>
            <a:ext cx="6915300" cy="6963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lang="en" sz="2400">
                <a:solidFill>
                  <a:srgbClr val="000000"/>
                </a:solidFill>
                <a:latin typeface="Calibri"/>
                <a:ea typeface="Calibri"/>
                <a:cs typeface="Calibri"/>
                <a:sym typeface="Calibri"/>
              </a:rPr>
              <a:t>American Sign Language Interpretation (ASL)</a:t>
            </a:r>
            <a:endParaRPr sz="2400">
              <a:solidFill>
                <a:srgbClr val="000000"/>
              </a:solidFill>
            </a:endParaRPr>
          </a:p>
        </p:txBody>
      </p:sp>
      <p:sp>
        <p:nvSpPr>
          <p:cNvPr id="361" name="Shape 361"/>
          <p:cNvSpPr txBox="1"/>
          <p:nvPr/>
        </p:nvSpPr>
        <p:spPr>
          <a:xfrm>
            <a:off x="912100" y="3770300"/>
            <a:ext cx="8004600" cy="127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How much does this cost?</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While this varies based on scripted vs live events,</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a live event interpreter tends to cost between </a:t>
            </a:r>
            <a:r>
              <a:rPr b="1" lang="en">
                <a:solidFill>
                  <a:schemeClr val="dk1"/>
                </a:solidFill>
                <a:latin typeface="Calibri"/>
                <a:ea typeface="Calibri"/>
                <a:cs typeface="Calibri"/>
                <a:sym typeface="Calibri"/>
              </a:rPr>
              <a:t>$50 and</a:t>
            </a:r>
            <a:r>
              <a:rPr lang="en">
                <a:solidFill>
                  <a:schemeClr val="dk1"/>
                </a:solidFill>
                <a:latin typeface="Calibri"/>
                <a:ea typeface="Calibri"/>
                <a:cs typeface="Calibri"/>
                <a:sym typeface="Calibri"/>
              </a:rPr>
              <a:t> </a:t>
            </a:r>
            <a:r>
              <a:rPr b="1" lang="en">
                <a:solidFill>
                  <a:schemeClr val="dk1"/>
                </a:solidFill>
                <a:latin typeface="Calibri"/>
                <a:ea typeface="Calibri"/>
                <a:cs typeface="Calibri"/>
                <a:sym typeface="Calibri"/>
              </a:rPr>
              <a:t>$150 per hour </a:t>
            </a:r>
            <a:r>
              <a:rPr lang="en">
                <a:solidFill>
                  <a:schemeClr val="dk1"/>
                </a:solidFill>
                <a:latin typeface="Calibri"/>
                <a:ea typeface="Calibri"/>
                <a:cs typeface="Calibri"/>
                <a:sym typeface="Calibri"/>
              </a:rPr>
              <a:t>depending on type of event, time/day.</a:t>
            </a:r>
            <a:br>
              <a:rPr b="1" lang="en">
                <a:solidFill>
                  <a:schemeClr val="dk1"/>
                </a:solidFill>
                <a:latin typeface="Calibri"/>
                <a:ea typeface="Calibri"/>
                <a:cs typeface="Calibri"/>
                <a:sym typeface="Calibri"/>
              </a:rPr>
            </a:br>
            <a:br>
              <a:rPr b="1"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Learning a script for a theatrical performance costs more, typically </a:t>
            </a:r>
            <a:r>
              <a:rPr b="1" lang="en">
                <a:solidFill>
                  <a:schemeClr val="dk1"/>
                </a:solidFill>
                <a:latin typeface="Calibri"/>
                <a:ea typeface="Calibri"/>
                <a:cs typeface="Calibri"/>
                <a:sym typeface="Calibri"/>
              </a:rPr>
              <a:t>$450 flat rate</a:t>
            </a:r>
            <a:r>
              <a:rPr lang="en">
                <a:solidFill>
                  <a:schemeClr val="dk1"/>
                </a:solidFill>
                <a:latin typeface="Calibri"/>
                <a:ea typeface="Calibri"/>
                <a:cs typeface="Calibri"/>
                <a:sym typeface="Calibri"/>
              </a:rPr>
              <a:t>.</a:t>
            </a:r>
            <a:endParaRPr/>
          </a:p>
        </p:txBody>
      </p:sp>
      <p:pic>
        <p:nvPicPr>
          <p:cNvPr id="362" name="Shape 362"/>
          <p:cNvPicPr preferRelativeResize="0"/>
          <p:nvPr/>
        </p:nvPicPr>
        <p:blipFill>
          <a:blip r:embed="rId3">
            <a:alphaModFix/>
          </a:blip>
          <a:stretch>
            <a:fillRect/>
          </a:stretch>
        </p:blipFill>
        <p:spPr>
          <a:xfrm>
            <a:off x="5306675" y="1569225"/>
            <a:ext cx="2456615" cy="2085975"/>
          </a:xfrm>
          <a:prstGeom prst="rect">
            <a:avLst/>
          </a:prstGeom>
          <a:noFill/>
          <a:ln>
            <a:noFill/>
          </a:ln>
        </p:spPr>
      </p:pic>
      <p:sp>
        <p:nvSpPr>
          <p:cNvPr id="363" name="Shape 363"/>
          <p:cNvSpPr txBox="1"/>
          <p:nvPr/>
        </p:nvSpPr>
        <p:spPr>
          <a:xfrm>
            <a:off x="1652725" y="2636600"/>
            <a:ext cx="3237900" cy="377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pic>
        <p:nvPicPr>
          <p:cNvPr id="364" name="Shape 364"/>
          <p:cNvPicPr preferRelativeResize="0"/>
          <p:nvPr/>
        </p:nvPicPr>
        <p:blipFill>
          <a:blip r:embed="rId4">
            <a:alphaModFix/>
          </a:blip>
          <a:stretch>
            <a:fillRect/>
          </a:stretch>
        </p:blipFill>
        <p:spPr>
          <a:xfrm>
            <a:off x="959213" y="1569225"/>
            <a:ext cx="3990975" cy="2085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8" name="Shape 138"/>
        <p:cNvGrpSpPr/>
        <p:nvPr/>
      </p:nvGrpSpPr>
      <p:grpSpPr>
        <a:xfrm>
          <a:off x="0" y="0"/>
          <a:ext cx="0" cy="0"/>
          <a:chOff x="0" y="0"/>
          <a:chExt cx="0" cy="0"/>
        </a:xfrm>
      </p:grpSpPr>
      <p:sp>
        <p:nvSpPr>
          <p:cNvPr id="139" name="Shape 139"/>
          <p:cNvSpPr txBox="1"/>
          <p:nvPr>
            <p:ph idx="1" type="body"/>
          </p:nvPr>
        </p:nvSpPr>
        <p:spPr>
          <a:xfrm>
            <a:off x="311700" y="732650"/>
            <a:ext cx="8520600" cy="4232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br>
              <a:rPr b="1" lang="en" sz="3000">
                <a:solidFill>
                  <a:srgbClr val="000000"/>
                </a:solidFill>
                <a:latin typeface="Calibri"/>
                <a:ea typeface="Calibri"/>
                <a:cs typeface="Calibri"/>
                <a:sym typeface="Calibri"/>
              </a:rPr>
            </a:br>
            <a:br>
              <a:rPr b="1" lang="en" sz="3000">
                <a:solidFill>
                  <a:srgbClr val="000000"/>
                </a:solidFill>
                <a:latin typeface="Calibri"/>
                <a:ea typeface="Calibri"/>
                <a:cs typeface="Calibri"/>
                <a:sym typeface="Calibri"/>
              </a:rPr>
            </a:br>
            <a:r>
              <a:rPr b="1" i="0" lang="en" sz="4800" u="none" cap="none" strike="noStrike">
                <a:solidFill>
                  <a:srgbClr val="000000"/>
                </a:solidFill>
                <a:latin typeface="Calibri"/>
                <a:ea typeface="Calibri"/>
                <a:cs typeface="Calibri"/>
                <a:sym typeface="Calibri"/>
              </a:rPr>
              <a:t>2. It’s the Right Thing To Do</a:t>
            </a:r>
            <a:br>
              <a:rPr b="1" i="0" lang="en" sz="30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As empathetic humans, we know that being inclusive and considering experiences different than our own is a good moral practice.</a:t>
            </a: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69" name="Shape 369"/>
        <p:cNvGrpSpPr/>
        <p:nvPr/>
      </p:nvGrpSpPr>
      <p:grpSpPr>
        <a:xfrm>
          <a:off x="0" y="0"/>
          <a:ext cx="0" cy="0"/>
          <a:chOff x="0" y="0"/>
          <a:chExt cx="0" cy="0"/>
        </a:xfrm>
      </p:grpSpPr>
      <p:sp>
        <p:nvSpPr>
          <p:cNvPr id="370" name="Shape 370"/>
          <p:cNvSpPr txBox="1"/>
          <p:nvPr>
            <p:ph type="title"/>
          </p:nvPr>
        </p:nvSpPr>
        <p:spPr>
          <a:xfrm>
            <a:off x="301925" y="1639275"/>
            <a:ext cx="4254300" cy="439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i="0" lang="en" sz="2400" u="none" cap="none" strike="noStrike">
                <a:solidFill>
                  <a:srgbClr val="000000"/>
                </a:solidFill>
                <a:latin typeface="Calibri"/>
                <a:ea typeface="Calibri"/>
                <a:cs typeface="Calibri"/>
                <a:sym typeface="Calibri"/>
              </a:rPr>
              <a:t>Open Captions</a:t>
            </a:r>
            <a:endParaRPr sz="2400">
              <a:solidFill>
                <a:srgbClr val="000000"/>
              </a:solidFill>
            </a:endParaRPr>
          </a:p>
        </p:txBody>
      </p:sp>
      <p:sp>
        <p:nvSpPr>
          <p:cNvPr id="371" name="Shape 371"/>
          <p:cNvSpPr txBox="1"/>
          <p:nvPr>
            <p:ph idx="1" type="body"/>
          </p:nvPr>
        </p:nvSpPr>
        <p:spPr>
          <a:xfrm>
            <a:off x="301925" y="2189250"/>
            <a:ext cx="5060700" cy="1229700"/>
          </a:xfrm>
          <a:prstGeom prst="rect">
            <a:avLst/>
          </a:prstGeom>
          <a:noFill/>
          <a:ln>
            <a:noFill/>
          </a:ln>
        </p:spPr>
        <p:txBody>
          <a:bodyPr anchorCtr="0" anchor="t" bIns="34275" lIns="68575" spcFirstLastPara="1" rIns="68575" wrap="square" tIns="34275">
            <a:noAutofit/>
          </a:bodyPr>
          <a:lstStyle/>
          <a:p>
            <a:pPr indent="0" lvl="0" marL="0" marR="0" rtl="0" algn="l">
              <a:lnSpc>
                <a:spcPct val="110000"/>
              </a:lnSpc>
              <a:spcBef>
                <a:spcPts val="0"/>
              </a:spcBef>
              <a:spcAft>
                <a:spcPts val="0"/>
              </a:spcAft>
              <a:buClr>
                <a:schemeClr val="dk2"/>
              </a:buClr>
              <a:buFont typeface="Arial"/>
              <a:buNone/>
            </a:pPr>
            <a:r>
              <a:rPr i="0" lang="en" sz="1400" u="none" cap="none" strike="noStrike">
                <a:solidFill>
                  <a:srgbClr val="000000"/>
                </a:solidFill>
                <a:latin typeface="Calibri"/>
                <a:ea typeface="Calibri"/>
                <a:cs typeface="Calibri"/>
                <a:sym typeface="Calibri"/>
              </a:rPr>
              <a:t>Open captioning displays dialogue and describes other relevant sounds on a screen above the stage or to the side of the stage. Captions are typed in real-time by a professional captioner in the venue. Open captions provide access for people at any stage of hearing loss. </a:t>
            </a:r>
            <a:br>
              <a:rPr lang="en" sz="1800">
                <a:solidFill>
                  <a:srgbClr val="000000"/>
                </a:solidFill>
              </a:rPr>
            </a:br>
            <a:br>
              <a:rPr lang="en" sz="1800">
                <a:solidFill>
                  <a:srgbClr val="000000"/>
                </a:solidFill>
              </a:rPr>
            </a:br>
            <a:endParaRPr b="0" i="0" sz="1500" u="none" cap="none" strike="noStrike">
              <a:solidFill>
                <a:srgbClr val="000000"/>
              </a:solidFill>
              <a:latin typeface="Cabin"/>
              <a:ea typeface="Cabin"/>
              <a:cs typeface="Cabin"/>
              <a:sym typeface="Cabin"/>
            </a:endParaRPr>
          </a:p>
        </p:txBody>
      </p:sp>
      <p:pic>
        <p:nvPicPr>
          <p:cNvPr descr="MatthewDesmond_01_captions_vertical.jpg" id="372" name="Shape 372"/>
          <p:cNvPicPr preferRelativeResize="0"/>
          <p:nvPr/>
        </p:nvPicPr>
        <p:blipFill rotWithShape="1">
          <a:blip r:embed="rId3">
            <a:alphaModFix/>
          </a:blip>
          <a:srcRect b="6529" l="0" r="0" t="-6530"/>
          <a:stretch/>
        </p:blipFill>
        <p:spPr>
          <a:xfrm>
            <a:off x="5576925" y="-407050"/>
            <a:ext cx="3597100" cy="5586226"/>
          </a:xfrm>
          <a:prstGeom prst="rect">
            <a:avLst/>
          </a:prstGeom>
          <a:noFill/>
          <a:ln>
            <a:noFill/>
          </a:ln>
        </p:spPr>
      </p:pic>
      <p:pic>
        <p:nvPicPr>
          <p:cNvPr id="373" name="Shape 373"/>
          <p:cNvPicPr preferRelativeResize="0"/>
          <p:nvPr/>
        </p:nvPicPr>
        <p:blipFill rotWithShape="1">
          <a:blip r:embed="rId4">
            <a:alphaModFix/>
          </a:blip>
          <a:srcRect b="4660" l="0" r="0" t="20162"/>
          <a:stretch/>
        </p:blipFill>
        <p:spPr>
          <a:xfrm>
            <a:off x="1043025" y="3453425"/>
            <a:ext cx="4533900" cy="1725750"/>
          </a:xfrm>
          <a:prstGeom prst="rect">
            <a:avLst/>
          </a:prstGeom>
          <a:noFill/>
          <a:ln>
            <a:noFill/>
          </a:ln>
        </p:spPr>
      </p:pic>
      <p:pic>
        <p:nvPicPr>
          <p:cNvPr id="374" name="Shape 374"/>
          <p:cNvPicPr preferRelativeResize="0"/>
          <p:nvPr/>
        </p:nvPicPr>
        <p:blipFill>
          <a:blip r:embed="rId5">
            <a:alphaModFix/>
          </a:blip>
          <a:stretch>
            <a:fillRect/>
          </a:stretch>
        </p:blipFill>
        <p:spPr>
          <a:xfrm>
            <a:off x="2386225" y="1543300"/>
            <a:ext cx="581099" cy="5697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79" name="Shape 379"/>
        <p:cNvGrpSpPr/>
        <p:nvPr/>
      </p:nvGrpSpPr>
      <p:grpSpPr>
        <a:xfrm>
          <a:off x="0" y="0"/>
          <a:ext cx="0" cy="0"/>
          <a:chOff x="0" y="0"/>
          <a:chExt cx="0" cy="0"/>
        </a:xfrm>
      </p:grpSpPr>
      <p:sp>
        <p:nvSpPr>
          <p:cNvPr id="380" name="Shape 380"/>
          <p:cNvSpPr txBox="1"/>
          <p:nvPr>
            <p:ph type="title"/>
          </p:nvPr>
        </p:nvSpPr>
        <p:spPr>
          <a:xfrm>
            <a:off x="273825" y="1778575"/>
            <a:ext cx="6275100" cy="6843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lang="en" sz="2400">
                <a:solidFill>
                  <a:srgbClr val="000000"/>
                </a:solidFill>
                <a:latin typeface="Calibri"/>
                <a:ea typeface="Calibri"/>
                <a:cs typeface="Calibri"/>
                <a:sym typeface="Calibri"/>
              </a:rPr>
              <a:t>How is that different from closed captions?</a:t>
            </a:r>
            <a:endParaRPr sz="2400">
              <a:solidFill>
                <a:srgbClr val="000000"/>
              </a:solidFill>
            </a:endParaRPr>
          </a:p>
        </p:txBody>
      </p:sp>
      <p:sp>
        <p:nvSpPr>
          <p:cNvPr id="381" name="Shape 381"/>
          <p:cNvSpPr txBox="1"/>
          <p:nvPr>
            <p:ph idx="1" type="body"/>
          </p:nvPr>
        </p:nvSpPr>
        <p:spPr>
          <a:xfrm>
            <a:off x="273825" y="2057600"/>
            <a:ext cx="3700500" cy="3085800"/>
          </a:xfrm>
          <a:prstGeom prst="rect">
            <a:avLst/>
          </a:prstGeom>
          <a:noFill/>
          <a:ln>
            <a:noFill/>
          </a:ln>
        </p:spPr>
        <p:txBody>
          <a:bodyPr anchorCtr="0" anchor="t" bIns="34275" lIns="68575" spcFirstLastPara="1" rIns="68575" wrap="square" tIns="34275">
            <a:noAutofit/>
          </a:bodyPr>
          <a:lstStyle/>
          <a:p>
            <a:pPr indent="0" lvl="0" marL="0" rtl="0">
              <a:spcBef>
                <a:spcPts val="0"/>
              </a:spcBef>
              <a:spcAft>
                <a:spcPts val="0"/>
              </a:spcAft>
              <a:buClr>
                <a:schemeClr val="dk2"/>
              </a:buClr>
              <a:buFont typeface="Arial"/>
              <a:buNone/>
            </a:pPr>
            <a:br>
              <a:rPr lang="en" sz="1800">
                <a:solidFill>
                  <a:schemeClr val="dk1"/>
                </a:solidFill>
                <a:latin typeface="Calibri"/>
                <a:ea typeface="Calibri"/>
                <a:cs typeface="Calibri"/>
                <a:sym typeface="Calibri"/>
              </a:rPr>
            </a:br>
            <a:r>
              <a:rPr b="1" lang="en" sz="1800">
                <a:solidFill>
                  <a:schemeClr val="dk1"/>
                </a:solidFill>
                <a:latin typeface="Calibri"/>
                <a:ea typeface="Calibri"/>
                <a:cs typeface="Calibri"/>
                <a:sym typeface="Calibri"/>
              </a:rPr>
              <a:t>Closed captions</a:t>
            </a:r>
            <a:r>
              <a:rPr lang="en" sz="1800">
                <a:solidFill>
                  <a:schemeClr val="dk1"/>
                </a:solidFill>
                <a:latin typeface="Calibri"/>
                <a:ea typeface="Calibri"/>
                <a:cs typeface="Calibri"/>
                <a:sym typeface="Calibri"/>
              </a:rPr>
              <a:t> are visible to less people, usually on a device like a television or YouTube video. They can be turned off or on.</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r>
              <a:rPr b="1" lang="en" sz="1800">
                <a:solidFill>
                  <a:schemeClr val="dk1"/>
                </a:solidFill>
                <a:latin typeface="Calibri"/>
                <a:ea typeface="Calibri"/>
                <a:cs typeface="Calibri"/>
                <a:sym typeface="Calibri"/>
              </a:rPr>
              <a:t>Open captions</a:t>
            </a:r>
            <a:r>
              <a:rPr lang="en" sz="1800">
                <a:solidFill>
                  <a:schemeClr val="dk1"/>
                </a:solidFill>
                <a:latin typeface="Calibri"/>
                <a:ea typeface="Calibri"/>
                <a:cs typeface="Calibri"/>
                <a:sym typeface="Calibri"/>
              </a:rPr>
              <a:t> are visible to everyone in a big room no matter their seating preference. They cannot be turned off.</a:t>
            </a:r>
            <a:br>
              <a:rPr lang="en" sz="1800">
                <a:solidFill>
                  <a:schemeClr val="dk1"/>
                </a:solidFill>
              </a:rPr>
            </a:br>
            <a:br>
              <a:rPr lang="en" sz="1800">
                <a:solidFill>
                  <a:schemeClr val="dk1"/>
                </a:solidFill>
              </a:rPr>
            </a:br>
            <a:br>
              <a:rPr lang="en" sz="1800">
                <a:solidFill>
                  <a:schemeClr val="dk1"/>
                </a:solidFill>
              </a:rPr>
            </a:br>
            <a:endParaRPr sz="1800">
              <a:solidFill>
                <a:schemeClr val="dk1"/>
              </a:solidFill>
            </a:endParaRPr>
          </a:p>
          <a:p>
            <a:pPr indent="-177800" lvl="0" marL="177800" rtl="0">
              <a:spcBef>
                <a:spcPts val="500"/>
              </a:spcBef>
              <a:spcAft>
                <a:spcPts val="0"/>
              </a:spcAft>
              <a:buClr>
                <a:schemeClr val="dk2"/>
              </a:buClr>
              <a:buFont typeface="Arial"/>
              <a:buNone/>
            </a:pPr>
            <a:r>
              <a:t/>
            </a:r>
            <a:endParaRPr>
              <a:solidFill>
                <a:schemeClr val="dk1"/>
              </a:solidFill>
            </a:endParaRPr>
          </a:p>
          <a:p>
            <a:pPr indent="0" lvl="0" marL="0" marR="0" rtl="0" algn="l">
              <a:lnSpc>
                <a:spcPct val="110000"/>
              </a:lnSpc>
              <a:spcBef>
                <a:spcPts val="0"/>
              </a:spcBef>
              <a:spcAft>
                <a:spcPts val="0"/>
              </a:spcAft>
              <a:buClr>
                <a:schemeClr val="dk2"/>
              </a:buClr>
              <a:buFont typeface="Arial"/>
              <a:buNone/>
            </a:pPr>
            <a:br>
              <a:rPr lang="en" sz="1800">
                <a:solidFill>
                  <a:srgbClr val="000000"/>
                </a:solidFill>
              </a:rPr>
            </a:br>
            <a:br>
              <a:rPr lang="en" sz="1800">
                <a:solidFill>
                  <a:srgbClr val="000000"/>
                </a:solidFill>
              </a:rPr>
            </a:br>
            <a:endParaRPr b="0" i="0" sz="1500" u="none" cap="none" strike="noStrike">
              <a:solidFill>
                <a:srgbClr val="000000"/>
              </a:solidFill>
              <a:latin typeface="Cabin"/>
              <a:ea typeface="Cabin"/>
              <a:cs typeface="Cabin"/>
              <a:sym typeface="Cabin"/>
            </a:endParaRPr>
          </a:p>
        </p:txBody>
      </p:sp>
      <p:pic>
        <p:nvPicPr>
          <p:cNvPr id="382" name="Shape 382"/>
          <p:cNvPicPr preferRelativeResize="0"/>
          <p:nvPr/>
        </p:nvPicPr>
        <p:blipFill>
          <a:blip r:embed="rId3">
            <a:alphaModFix/>
          </a:blip>
          <a:stretch>
            <a:fillRect/>
          </a:stretch>
        </p:blipFill>
        <p:spPr>
          <a:xfrm>
            <a:off x="6064600" y="1638198"/>
            <a:ext cx="709100" cy="495450"/>
          </a:xfrm>
          <a:prstGeom prst="rect">
            <a:avLst/>
          </a:prstGeom>
          <a:noFill/>
          <a:ln>
            <a:noFill/>
          </a:ln>
        </p:spPr>
      </p:pic>
      <p:pic>
        <p:nvPicPr>
          <p:cNvPr id="383" name="Shape 383"/>
          <p:cNvPicPr preferRelativeResize="0"/>
          <p:nvPr/>
        </p:nvPicPr>
        <p:blipFill>
          <a:blip r:embed="rId4">
            <a:alphaModFix/>
          </a:blip>
          <a:stretch>
            <a:fillRect/>
          </a:stretch>
        </p:blipFill>
        <p:spPr>
          <a:xfrm>
            <a:off x="4198000" y="2282450"/>
            <a:ext cx="4946001" cy="2797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88" name="Shape 388"/>
        <p:cNvGrpSpPr/>
        <p:nvPr/>
      </p:nvGrpSpPr>
      <p:grpSpPr>
        <a:xfrm>
          <a:off x="0" y="0"/>
          <a:ext cx="0" cy="0"/>
          <a:chOff x="0" y="0"/>
          <a:chExt cx="0" cy="0"/>
        </a:xfrm>
      </p:grpSpPr>
      <p:sp>
        <p:nvSpPr>
          <p:cNvPr id="389" name="Shape 389"/>
          <p:cNvSpPr txBox="1"/>
          <p:nvPr>
            <p:ph type="title"/>
          </p:nvPr>
        </p:nvSpPr>
        <p:spPr>
          <a:xfrm>
            <a:off x="301925" y="1639275"/>
            <a:ext cx="4254300" cy="439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lang="en" sz="2400">
                <a:solidFill>
                  <a:srgbClr val="000000"/>
                </a:solidFill>
                <a:latin typeface="Calibri"/>
                <a:ea typeface="Calibri"/>
                <a:cs typeface="Calibri"/>
                <a:sym typeface="Calibri"/>
              </a:rPr>
              <a:t>CART</a:t>
            </a:r>
            <a:endParaRPr sz="2400">
              <a:solidFill>
                <a:srgbClr val="000000"/>
              </a:solidFill>
            </a:endParaRPr>
          </a:p>
        </p:txBody>
      </p:sp>
      <p:sp>
        <p:nvSpPr>
          <p:cNvPr id="390" name="Shape 390"/>
          <p:cNvSpPr txBox="1"/>
          <p:nvPr>
            <p:ph idx="1" type="body"/>
          </p:nvPr>
        </p:nvSpPr>
        <p:spPr>
          <a:xfrm>
            <a:off x="301925" y="2079075"/>
            <a:ext cx="5060700" cy="1339800"/>
          </a:xfrm>
          <a:prstGeom prst="rect">
            <a:avLst/>
          </a:prstGeom>
          <a:noFill/>
          <a:ln>
            <a:noFill/>
          </a:ln>
        </p:spPr>
        <p:txBody>
          <a:bodyPr anchorCtr="0" anchor="t" bIns="34275" lIns="68575" spcFirstLastPara="1" rIns="68575" wrap="square" tIns="34275">
            <a:noAutofit/>
          </a:bodyPr>
          <a:lstStyle/>
          <a:p>
            <a:pPr indent="0" lvl="0" marL="0" marR="0" rtl="0" algn="l">
              <a:lnSpc>
                <a:spcPct val="110000"/>
              </a:lnSpc>
              <a:spcBef>
                <a:spcPts val="0"/>
              </a:spcBef>
              <a:spcAft>
                <a:spcPts val="0"/>
              </a:spcAft>
              <a:buClr>
                <a:schemeClr val="dk2"/>
              </a:buClr>
              <a:buFont typeface="Arial"/>
              <a:buNone/>
            </a:pPr>
            <a:r>
              <a:rPr b="1" lang="en" sz="1400">
                <a:solidFill>
                  <a:srgbClr val="000000"/>
                </a:solidFill>
                <a:latin typeface="Calibri"/>
                <a:ea typeface="Calibri"/>
                <a:cs typeface="Calibri"/>
                <a:sym typeface="Calibri"/>
              </a:rPr>
              <a:t>Computer Assisted Real-Time Translation</a:t>
            </a:r>
            <a:br>
              <a:rPr b="1" lang="en" sz="1800">
                <a:solidFill>
                  <a:srgbClr val="000000"/>
                </a:solidFill>
              </a:rPr>
            </a:br>
            <a:br>
              <a:rPr lang="en" sz="1400">
                <a:solidFill>
                  <a:srgbClr val="000000"/>
                </a:solidFill>
              </a:rPr>
            </a:br>
            <a:r>
              <a:rPr lang="en" sz="1400">
                <a:solidFill>
                  <a:srgbClr val="000000"/>
                </a:solidFill>
                <a:latin typeface="Calibri"/>
                <a:ea typeface="Calibri"/>
                <a:cs typeface="Calibri"/>
                <a:sym typeface="Calibri"/>
              </a:rPr>
              <a:t>A captioner (or CART-writer) uses a court reporting stenography machine, a computer, and software to display everything being said, word for word. Displays: computer, TV, projection, mobile</a:t>
            </a:r>
            <a:endParaRPr i="0" sz="1400" u="none" cap="none" strike="noStrike">
              <a:solidFill>
                <a:srgbClr val="000000"/>
              </a:solidFill>
              <a:latin typeface="Calibri"/>
              <a:ea typeface="Calibri"/>
              <a:cs typeface="Calibri"/>
              <a:sym typeface="Calibri"/>
            </a:endParaRPr>
          </a:p>
        </p:txBody>
      </p:sp>
      <p:pic>
        <p:nvPicPr>
          <p:cNvPr descr="MatthewDesmond_01_captions_vertical.jpg" id="391" name="Shape 391"/>
          <p:cNvPicPr preferRelativeResize="0"/>
          <p:nvPr/>
        </p:nvPicPr>
        <p:blipFill rotWithShape="1">
          <a:blip r:embed="rId3">
            <a:alphaModFix/>
          </a:blip>
          <a:srcRect b="6529" l="0" r="0" t="-6530"/>
          <a:stretch/>
        </p:blipFill>
        <p:spPr>
          <a:xfrm>
            <a:off x="5576925" y="-407050"/>
            <a:ext cx="3597100" cy="5586226"/>
          </a:xfrm>
          <a:prstGeom prst="rect">
            <a:avLst/>
          </a:prstGeom>
          <a:noFill/>
          <a:ln>
            <a:noFill/>
          </a:ln>
        </p:spPr>
      </p:pic>
      <p:pic>
        <p:nvPicPr>
          <p:cNvPr id="392" name="Shape 392"/>
          <p:cNvPicPr preferRelativeResize="0"/>
          <p:nvPr/>
        </p:nvPicPr>
        <p:blipFill rotWithShape="1">
          <a:blip r:embed="rId4">
            <a:alphaModFix/>
          </a:blip>
          <a:srcRect b="4660" l="0" r="0" t="20162"/>
          <a:stretch/>
        </p:blipFill>
        <p:spPr>
          <a:xfrm>
            <a:off x="1043025" y="3453425"/>
            <a:ext cx="4533900" cy="17257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97" name="Shape 397"/>
        <p:cNvGrpSpPr/>
        <p:nvPr/>
      </p:nvGrpSpPr>
      <p:grpSpPr>
        <a:xfrm>
          <a:off x="0" y="0"/>
          <a:ext cx="0" cy="0"/>
          <a:chOff x="0" y="0"/>
          <a:chExt cx="0" cy="0"/>
        </a:xfrm>
      </p:grpSpPr>
      <p:sp>
        <p:nvSpPr>
          <p:cNvPr id="398" name="Shape 398"/>
          <p:cNvSpPr txBox="1"/>
          <p:nvPr>
            <p:ph type="title"/>
          </p:nvPr>
        </p:nvSpPr>
        <p:spPr>
          <a:xfrm>
            <a:off x="301924" y="1401325"/>
            <a:ext cx="4254300" cy="11190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i="0" lang="en" sz="2400" u="none" cap="none" strike="noStrike">
                <a:solidFill>
                  <a:srgbClr val="000000"/>
                </a:solidFill>
                <a:latin typeface="Calibri"/>
                <a:ea typeface="Calibri"/>
                <a:cs typeface="Calibri"/>
                <a:sym typeface="Calibri"/>
              </a:rPr>
              <a:t>Open Captions</a:t>
            </a:r>
            <a:endParaRPr sz="2400">
              <a:solidFill>
                <a:srgbClr val="000000"/>
              </a:solidFill>
            </a:endParaRPr>
          </a:p>
        </p:txBody>
      </p:sp>
      <p:sp>
        <p:nvSpPr>
          <p:cNvPr id="399" name="Shape 399"/>
          <p:cNvSpPr txBox="1"/>
          <p:nvPr>
            <p:ph idx="1" type="body"/>
          </p:nvPr>
        </p:nvSpPr>
        <p:spPr>
          <a:xfrm>
            <a:off x="273825" y="2222000"/>
            <a:ext cx="4725300" cy="2921400"/>
          </a:xfrm>
          <a:prstGeom prst="rect">
            <a:avLst/>
          </a:prstGeom>
          <a:noFill/>
          <a:ln>
            <a:noFill/>
          </a:ln>
        </p:spPr>
        <p:txBody>
          <a:bodyPr anchorCtr="0" anchor="t" bIns="34275" lIns="68575" spcFirstLastPara="1" rIns="68575" wrap="square" tIns="34275">
            <a:noAutofit/>
          </a:bodyPr>
          <a:lstStyle/>
          <a:p>
            <a:pPr indent="0" lvl="0" marL="0" rtl="0">
              <a:spcBef>
                <a:spcPts val="0"/>
              </a:spcBef>
              <a:spcAft>
                <a:spcPts val="0"/>
              </a:spcAft>
              <a:buClr>
                <a:schemeClr val="dk2"/>
              </a:buClr>
              <a:buFont typeface="Arial"/>
              <a:buNone/>
            </a:pPr>
            <a:r>
              <a:rPr lang="en" sz="1800">
                <a:solidFill>
                  <a:schemeClr val="dk1"/>
                </a:solidFill>
                <a:latin typeface="Calibri"/>
                <a:ea typeface="Calibri"/>
                <a:cs typeface="Calibri"/>
                <a:sym typeface="Calibri"/>
              </a:rPr>
              <a:t>Again, don’t assume.</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Not every person who is deaf prefers captions.</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Some consider ASL their first language.</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Some feel that ASL conveys more emotion, humor, context than just words on a screen.</a:t>
            </a:r>
            <a:br>
              <a:rPr lang="en" sz="1800">
                <a:solidFill>
                  <a:schemeClr val="dk1"/>
                </a:solidFill>
              </a:rPr>
            </a:br>
            <a:br>
              <a:rPr lang="en" sz="1800">
                <a:solidFill>
                  <a:schemeClr val="dk1"/>
                </a:solidFill>
              </a:rPr>
            </a:br>
            <a:br>
              <a:rPr lang="en" sz="1800">
                <a:solidFill>
                  <a:schemeClr val="dk1"/>
                </a:solidFill>
              </a:rPr>
            </a:br>
            <a:endParaRPr sz="1800">
              <a:solidFill>
                <a:schemeClr val="dk1"/>
              </a:solidFill>
            </a:endParaRPr>
          </a:p>
          <a:p>
            <a:pPr indent="-177800" lvl="0" marL="177800" rtl="0">
              <a:spcBef>
                <a:spcPts val="500"/>
              </a:spcBef>
              <a:spcAft>
                <a:spcPts val="0"/>
              </a:spcAft>
              <a:buClr>
                <a:schemeClr val="dk2"/>
              </a:buClr>
              <a:buFont typeface="Arial"/>
              <a:buNone/>
            </a:pPr>
            <a:r>
              <a:t/>
            </a:r>
            <a:endParaRPr>
              <a:solidFill>
                <a:schemeClr val="dk1"/>
              </a:solidFill>
            </a:endParaRPr>
          </a:p>
          <a:p>
            <a:pPr indent="0" lvl="0" marL="0" marR="0" rtl="0" algn="l">
              <a:lnSpc>
                <a:spcPct val="110000"/>
              </a:lnSpc>
              <a:spcBef>
                <a:spcPts val="0"/>
              </a:spcBef>
              <a:spcAft>
                <a:spcPts val="0"/>
              </a:spcAft>
              <a:buClr>
                <a:schemeClr val="dk2"/>
              </a:buClr>
              <a:buFont typeface="Arial"/>
              <a:buNone/>
            </a:pPr>
            <a:br>
              <a:rPr lang="en" sz="1800">
                <a:solidFill>
                  <a:srgbClr val="000000"/>
                </a:solidFill>
              </a:rPr>
            </a:br>
            <a:br>
              <a:rPr lang="en" sz="1800">
                <a:solidFill>
                  <a:srgbClr val="000000"/>
                </a:solidFill>
              </a:rPr>
            </a:br>
            <a:endParaRPr b="0" i="0" sz="1500" u="none" cap="none" strike="noStrike">
              <a:solidFill>
                <a:srgbClr val="000000"/>
              </a:solidFill>
              <a:latin typeface="Cabin"/>
              <a:ea typeface="Cabin"/>
              <a:cs typeface="Cabin"/>
              <a:sym typeface="Cabin"/>
            </a:endParaRPr>
          </a:p>
        </p:txBody>
      </p:sp>
      <p:pic>
        <p:nvPicPr>
          <p:cNvPr descr="MatthewDesmond_01_captions_vertical.jpg" id="400" name="Shape 400"/>
          <p:cNvPicPr preferRelativeResize="0"/>
          <p:nvPr/>
        </p:nvPicPr>
        <p:blipFill rotWithShape="1">
          <a:blip r:embed="rId3">
            <a:alphaModFix/>
          </a:blip>
          <a:srcRect b="8164" l="0" r="0" t="0"/>
          <a:stretch/>
        </p:blipFill>
        <p:spPr>
          <a:xfrm>
            <a:off x="5546900" y="0"/>
            <a:ext cx="3597100" cy="5143499"/>
          </a:xfrm>
          <a:prstGeom prst="rect">
            <a:avLst/>
          </a:prstGeom>
          <a:noFill/>
          <a:ln>
            <a:noFill/>
          </a:ln>
        </p:spPr>
      </p:pic>
      <p:pic>
        <p:nvPicPr>
          <p:cNvPr id="401" name="Shape 401"/>
          <p:cNvPicPr preferRelativeResize="0"/>
          <p:nvPr/>
        </p:nvPicPr>
        <p:blipFill>
          <a:blip r:embed="rId4">
            <a:alphaModFix/>
          </a:blip>
          <a:stretch>
            <a:fillRect/>
          </a:stretch>
        </p:blipFill>
        <p:spPr>
          <a:xfrm>
            <a:off x="2416350" y="1366450"/>
            <a:ext cx="552650" cy="5418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06" name="Shape 406"/>
        <p:cNvGrpSpPr/>
        <p:nvPr/>
      </p:nvGrpSpPr>
      <p:grpSpPr>
        <a:xfrm>
          <a:off x="0" y="0"/>
          <a:ext cx="0" cy="0"/>
          <a:chOff x="0" y="0"/>
          <a:chExt cx="0" cy="0"/>
        </a:xfrm>
      </p:grpSpPr>
      <p:sp>
        <p:nvSpPr>
          <p:cNvPr id="407" name="Shape 407"/>
          <p:cNvSpPr txBox="1"/>
          <p:nvPr>
            <p:ph type="title"/>
          </p:nvPr>
        </p:nvSpPr>
        <p:spPr>
          <a:xfrm>
            <a:off x="301924" y="1629925"/>
            <a:ext cx="4254300" cy="11190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i="0" lang="en" sz="2400" u="none" cap="none" strike="noStrike">
                <a:solidFill>
                  <a:srgbClr val="000000"/>
                </a:solidFill>
                <a:latin typeface="Calibri"/>
                <a:ea typeface="Calibri"/>
                <a:cs typeface="Calibri"/>
                <a:sym typeface="Calibri"/>
              </a:rPr>
              <a:t>Open Captions</a:t>
            </a:r>
            <a:endParaRPr sz="2400">
              <a:solidFill>
                <a:srgbClr val="000000"/>
              </a:solidFill>
            </a:endParaRPr>
          </a:p>
        </p:txBody>
      </p:sp>
      <p:sp>
        <p:nvSpPr>
          <p:cNvPr id="408" name="Shape 408"/>
          <p:cNvSpPr txBox="1"/>
          <p:nvPr>
            <p:ph idx="1" type="body"/>
          </p:nvPr>
        </p:nvSpPr>
        <p:spPr>
          <a:xfrm>
            <a:off x="273825" y="2298200"/>
            <a:ext cx="4725300" cy="2921400"/>
          </a:xfrm>
          <a:prstGeom prst="rect">
            <a:avLst/>
          </a:prstGeom>
          <a:noFill/>
          <a:ln>
            <a:noFill/>
          </a:ln>
        </p:spPr>
        <p:txBody>
          <a:bodyPr anchorCtr="0" anchor="t" bIns="34275" lIns="68575" spcFirstLastPara="1" rIns="68575" wrap="square" tIns="34275">
            <a:noAutofit/>
          </a:bodyPr>
          <a:lstStyle/>
          <a:p>
            <a:pPr indent="0" lvl="0" marL="0" rtl="0">
              <a:spcBef>
                <a:spcPts val="0"/>
              </a:spcBef>
              <a:spcAft>
                <a:spcPts val="0"/>
              </a:spcAft>
              <a:buClr>
                <a:schemeClr val="dk2"/>
              </a:buClr>
              <a:buFont typeface="Arial"/>
              <a:buNone/>
            </a:pPr>
            <a:r>
              <a:rPr lang="en" sz="1800">
                <a:solidFill>
                  <a:schemeClr val="dk1"/>
                </a:solidFill>
                <a:latin typeface="Calibri"/>
                <a:ea typeface="Calibri"/>
                <a:cs typeface="Calibri"/>
                <a:sym typeface="Calibri"/>
              </a:rPr>
              <a:t>How much does this cost?</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Variations between scripted performances and live events.</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A live event captioner costs roughly </a:t>
            </a:r>
            <a:r>
              <a:rPr b="1" lang="en" sz="1800">
                <a:solidFill>
                  <a:schemeClr val="dk1"/>
                </a:solidFill>
                <a:latin typeface="Calibri"/>
                <a:ea typeface="Calibri"/>
                <a:cs typeface="Calibri"/>
                <a:sym typeface="Calibri"/>
              </a:rPr>
              <a:t>$150</a:t>
            </a:r>
            <a:r>
              <a:rPr lang="en" sz="1800">
                <a:solidFill>
                  <a:schemeClr val="dk1"/>
                </a:solidFill>
                <a:latin typeface="Calibri"/>
                <a:ea typeface="Calibri"/>
                <a:cs typeface="Calibri"/>
                <a:sym typeface="Calibri"/>
              </a:rPr>
              <a:t> per hour.</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177800" lvl="0" marL="177800" rtl="0">
              <a:spcBef>
                <a:spcPts val="500"/>
              </a:spcBef>
              <a:spcAft>
                <a:spcPts val="0"/>
              </a:spcAft>
              <a:buClr>
                <a:schemeClr val="dk2"/>
              </a:buClr>
              <a:buFont typeface="Arial"/>
              <a:buNone/>
            </a:pPr>
            <a:r>
              <a:t/>
            </a:r>
            <a:endParaRPr>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2"/>
              </a:buClr>
              <a:buFont typeface="Arial"/>
              <a:buNone/>
            </a:pPr>
            <a:br>
              <a:rPr lang="en" sz="1800">
                <a:solidFill>
                  <a:srgbClr val="000000"/>
                </a:solidFill>
                <a:latin typeface="Calibri"/>
                <a:ea typeface="Calibri"/>
                <a:cs typeface="Calibri"/>
                <a:sym typeface="Calibri"/>
              </a:rPr>
            </a:br>
            <a:br>
              <a:rPr lang="en" sz="1800">
                <a:solidFill>
                  <a:srgbClr val="000000"/>
                </a:solidFill>
                <a:latin typeface="Calibri"/>
                <a:ea typeface="Calibri"/>
                <a:cs typeface="Calibri"/>
                <a:sym typeface="Calibri"/>
              </a:rPr>
            </a:br>
            <a:endParaRPr i="0" sz="1500" u="none" cap="none" strike="noStrike">
              <a:solidFill>
                <a:srgbClr val="000000"/>
              </a:solidFill>
              <a:latin typeface="Calibri"/>
              <a:ea typeface="Calibri"/>
              <a:cs typeface="Calibri"/>
              <a:sym typeface="Calibri"/>
            </a:endParaRPr>
          </a:p>
        </p:txBody>
      </p:sp>
      <p:pic>
        <p:nvPicPr>
          <p:cNvPr descr="MatthewDesmond_01_captions_vertical.jpg" id="409" name="Shape 409"/>
          <p:cNvPicPr preferRelativeResize="0"/>
          <p:nvPr/>
        </p:nvPicPr>
        <p:blipFill>
          <a:blip r:embed="rId3">
            <a:alphaModFix/>
          </a:blip>
          <a:stretch>
            <a:fillRect/>
          </a:stretch>
        </p:blipFill>
        <p:spPr>
          <a:xfrm>
            <a:off x="5546906" y="0"/>
            <a:ext cx="3597087" cy="5143499"/>
          </a:xfrm>
          <a:prstGeom prst="rect">
            <a:avLst/>
          </a:prstGeom>
          <a:noFill/>
          <a:ln>
            <a:noFill/>
          </a:ln>
        </p:spPr>
      </p:pic>
      <p:pic>
        <p:nvPicPr>
          <p:cNvPr id="410" name="Shape 410"/>
          <p:cNvPicPr preferRelativeResize="0"/>
          <p:nvPr/>
        </p:nvPicPr>
        <p:blipFill>
          <a:blip r:embed="rId4">
            <a:alphaModFix/>
          </a:blip>
          <a:stretch>
            <a:fillRect/>
          </a:stretch>
        </p:blipFill>
        <p:spPr>
          <a:xfrm>
            <a:off x="2415277" y="1579350"/>
            <a:ext cx="519075" cy="5089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14" name="Shape 414"/>
        <p:cNvGrpSpPr/>
        <p:nvPr/>
      </p:nvGrpSpPr>
      <p:grpSpPr>
        <a:xfrm>
          <a:off x="0" y="0"/>
          <a:ext cx="0" cy="0"/>
          <a:chOff x="0" y="0"/>
          <a:chExt cx="0" cy="0"/>
        </a:xfrm>
      </p:grpSpPr>
      <p:sp>
        <p:nvSpPr>
          <p:cNvPr id="415" name="Shape 415"/>
          <p:cNvSpPr txBox="1"/>
          <p:nvPr/>
        </p:nvSpPr>
        <p:spPr>
          <a:xfrm>
            <a:off x="380350" y="1227600"/>
            <a:ext cx="2322600" cy="3879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solidFill>
                <a:schemeClr val="dk1"/>
              </a:solidFill>
              <a:latin typeface="Calibri"/>
              <a:ea typeface="Calibri"/>
              <a:cs typeface="Calibri"/>
              <a:sym typeface="Calibri"/>
            </a:endParaRPr>
          </a:p>
          <a:p>
            <a:pPr indent="0" lvl="0" marL="0" rtl="0">
              <a:spcBef>
                <a:spcPts val="0"/>
              </a:spcBef>
              <a:spcAft>
                <a:spcPts val="0"/>
              </a:spcAft>
              <a:buNone/>
            </a:pPr>
            <a:r>
              <a:t/>
            </a:r>
            <a:endParaRPr>
              <a:solidFill>
                <a:schemeClr val="dk1"/>
              </a:solidFill>
              <a:latin typeface="Calibri"/>
              <a:ea typeface="Calibri"/>
              <a:cs typeface="Calibri"/>
              <a:sym typeface="Calibri"/>
            </a:endParaRPr>
          </a:p>
          <a:p>
            <a:pPr indent="0" lvl="0" marL="0" rtl="0">
              <a:spcBef>
                <a:spcPts val="0"/>
              </a:spcBef>
              <a:spcAft>
                <a:spcPts val="0"/>
              </a:spcAft>
              <a:buNone/>
            </a:pPr>
            <a:r>
              <a:rPr lang="en">
                <a:solidFill>
                  <a:schemeClr val="dk1"/>
                </a:solidFill>
                <a:latin typeface="Calibri"/>
                <a:ea typeface="Calibri"/>
                <a:cs typeface="Calibri"/>
                <a:sym typeface="Calibri"/>
              </a:rPr>
              <a:t>If you want to </a:t>
            </a:r>
            <a:r>
              <a:rPr b="1" lang="en">
                <a:solidFill>
                  <a:schemeClr val="dk1"/>
                </a:solidFill>
                <a:latin typeface="Calibri"/>
                <a:ea typeface="Calibri"/>
                <a:cs typeface="Calibri"/>
                <a:sym typeface="Calibri"/>
              </a:rPr>
              <a:t>borrow</a:t>
            </a:r>
            <a:r>
              <a:rPr lang="en">
                <a:solidFill>
                  <a:schemeClr val="dk1"/>
                </a:solidFill>
                <a:latin typeface="Calibri"/>
                <a:ea typeface="Calibri"/>
                <a:cs typeface="Calibri"/>
                <a:sym typeface="Calibri"/>
              </a:rPr>
              <a:t> some TV screens or a projector &amp; screen for captions, you can borrow those from CCAC’s Equipment Loan Programt too.</a:t>
            </a:r>
            <a:br>
              <a:rPr lang="en">
                <a:solidFill>
                  <a:schemeClr val="dk1"/>
                </a:solidFill>
                <a:latin typeface="Calibri"/>
                <a:ea typeface="Calibri"/>
                <a:cs typeface="Calibri"/>
                <a:sym typeface="Calibri"/>
              </a:rPr>
            </a:b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chicagoculturalaccess.org/</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accessible-equipment-loans</a:t>
            </a:r>
            <a:br>
              <a:rPr lang="en">
                <a:solidFill>
                  <a:schemeClr val="dk1"/>
                </a:solidFill>
                <a:latin typeface="Calibri"/>
                <a:ea typeface="Calibri"/>
                <a:cs typeface="Calibri"/>
                <a:sym typeface="Calibri"/>
              </a:rPr>
            </a:br>
            <a:endParaRPr>
              <a:solidFill>
                <a:schemeClr val="dk1"/>
              </a:solidFill>
            </a:endParaRPr>
          </a:p>
          <a:p>
            <a:pPr indent="0" lvl="0" marL="0" rtl="0">
              <a:spcBef>
                <a:spcPts val="0"/>
              </a:spcBef>
              <a:spcAft>
                <a:spcPts val="0"/>
              </a:spcAft>
              <a:buNone/>
            </a:pPr>
            <a:r>
              <a:t/>
            </a:r>
            <a:endParaRPr>
              <a:solidFill>
                <a:schemeClr val="dk1"/>
              </a:solidFill>
              <a:latin typeface="Cabin"/>
              <a:ea typeface="Cabin"/>
              <a:cs typeface="Cabin"/>
              <a:sym typeface="Cabin"/>
            </a:endParaRPr>
          </a:p>
          <a:p>
            <a:pPr indent="0" lvl="0" marL="0" rtl="0">
              <a:spcBef>
                <a:spcPts val="0"/>
              </a:spcBef>
              <a:spcAft>
                <a:spcPts val="0"/>
              </a:spcAft>
              <a:buNone/>
            </a:pPr>
            <a:r>
              <a:t/>
            </a:r>
            <a:endParaRPr/>
          </a:p>
        </p:txBody>
      </p:sp>
      <p:pic>
        <p:nvPicPr>
          <p:cNvPr id="416" name="Shape 416"/>
          <p:cNvPicPr preferRelativeResize="0"/>
          <p:nvPr/>
        </p:nvPicPr>
        <p:blipFill>
          <a:blip r:embed="rId3">
            <a:alphaModFix/>
          </a:blip>
          <a:stretch>
            <a:fillRect/>
          </a:stretch>
        </p:blipFill>
        <p:spPr>
          <a:xfrm>
            <a:off x="2702950" y="947800"/>
            <a:ext cx="6406924" cy="424342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21" name="Shape 421"/>
        <p:cNvGrpSpPr/>
        <p:nvPr/>
      </p:nvGrpSpPr>
      <p:grpSpPr>
        <a:xfrm>
          <a:off x="0" y="0"/>
          <a:ext cx="0" cy="0"/>
          <a:chOff x="0" y="0"/>
          <a:chExt cx="0" cy="0"/>
        </a:xfrm>
      </p:grpSpPr>
      <p:sp>
        <p:nvSpPr>
          <p:cNvPr id="422" name="Shape 422"/>
          <p:cNvSpPr txBox="1"/>
          <p:nvPr>
            <p:ph idx="1" type="body"/>
          </p:nvPr>
        </p:nvSpPr>
        <p:spPr>
          <a:xfrm>
            <a:off x="273825" y="4136850"/>
            <a:ext cx="8321100" cy="973200"/>
          </a:xfrm>
          <a:prstGeom prst="rect">
            <a:avLst/>
          </a:prstGeom>
          <a:noFill/>
          <a:ln>
            <a:noFill/>
          </a:ln>
        </p:spPr>
        <p:txBody>
          <a:bodyPr anchorCtr="0" anchor="t" bIns="34275" lIns="68575" spcFirstLastPara="1" rIns="68575" wrap="square" tIns="34275">
            <a:noAutofit/>
          </a:bodyPr>
          <a:lstStyle/>
          <a:p>
            <a:pPr indent="0" lvl="0" marL="0" rtl="0">
              <a:spcBef>
                <a:spcPts val="0"/>
              </a:spcBef>
              <a:spcAft>
                <a:spcPts val="0"/>
              </a:spcAft>
              <a:buClr>
                <a:schemeClr val="dk2"/>
              </a:buClr>
              <a:buFont typeface="Arial"/>
              <a:buNone/>
            </a:pPr>
            <a:r>
              <a:rPr lang="en" sz="1800">
                <a:solidFill>
                  <a:schemeClr val="dk1"/>
                </a:solidFill>
                <a:latin typeface="Calibri"/>
                <a:ea typeface="Calibri"/>
                <a:cs typeface="Calibri"/>
                <a:sym typeface="Calibri"/>
              </a:rPr>
              <a:t>Take into account other preferences someone may have, </a:t>
            </a: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like sight lines for </a:t>
            </a:r>
            <a:r>
              <a:rPr b="1" lang="en" sz="1800">
                <a:solidFill>
                  <a:schemeClr val="dk1"/>
                </a:solidFill>
                <a:latin typeface="Calibri"/>
                <a:ea typeface="Calibri"/>
                <a:cs typeface="Calibri"/>
                <a:sym typeface="Calibri"/>
              </a:rPr>
              <a:t>lip reading</a:t>
            </a:r>
            <a:r>
              <a:rPr lang="en" sz="1800">
                <a:solidFill>
                  <a:schemeClr val="dk1"/>
                </a:solidFill>
                <a:latin typeface="Calibri"/>
                <a:ea typeface="Calibri"/>
                <a:cs typeface="Calibri"/>
                <a:sym typeface="Calibri"/>
              </a:rPr>
              <a:t> or location for better </a:t>
            </a:r>
            <a:r>
              <a:rPr b="1" lang="en" sz="1800">
                <a:solidFill>
                  <a:schemeClr val="dk1"/>
                </a:solidFill>
                <a:latin typeface="Calibri"/>
                <a:ea typeface="Calibri"/>
                <a:cs typeface="Calibri"/>
                <a:sym typeface="Calibri"/>
              </a:rPr>
              <a:t>hearing aid </a:t>
            </a:r>
            <a:r>
              <a:rPr lang="en" sz="1800">
                <a:solidFill>
                  <a:schemeClr val="dk1"/>
                </a:solidFill>
                <a:latin typeface="Calibri"/>
                <a:ea typeface="Calibri"/>
                <a:cs typeface="Calibri"/>
                <a:sym typeface="Calibri"/>
              </a:rPr>
              <a:t>range. </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177800" lvl="0" marL="177800" rtl="0">
              <a:spcBef>
                <a:spcPts val="500"/>
              </a:spcBef>
              <a:spcAft>
                <a:spcPts val="0"/>
              </a:spcAft>
              <a:buClr>
                <a:schemeClr val="dk2"/>
              </a:buClr>
              <a:buFont typeface="Arial"/>
              <a:buNone/>
            </a:pPr>
            <a:r>
              <a:t/>
            </a:r>
            <a:endParaRPr>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2"/>
              </a:buClr>
              <a:buFont typeface="Arial"/>
              <a:buNone/>
            </a:pPr>
            <a:br>
              <a:rPr lang="en" sz="1800">
                <a:solidFill>
                  <a:srgbClr val="000000"/>
                </a:solidFill>
                <a:latin typeface="Calibri"/>
                <a:ea typeface="Calibri"/>
                <a:cs typeface="Calibri"/>
                <a:sym typeface="Calibri"/>
              </a:rPr>
            </a:br>
            <a:br>
              <a:rPr lang="en" sz="1800">
                <a:solidFill>
                  <a:srgbClr val="000000"/>
                </a:solidFill>
                <a:latin typeface="Calibri"/>
                <a:ea typeface="Calibri"/>
                <a:cs typeface="Calibri"/>
                <a:sym typeface="Calibri"/>
              </a:rPr>
            </a:br>
            <a:endParaRPr i="0" sz="1500" u="none" cap="none" strike="noStrike">
              <a:solidFill>
                <a:srgbClr val="000000"/>
              </a:solidFill>
              <a:latin typeface="Calibri"/>
              <a:ea typeface="Calibri"/>
              <a:cs typeface="Calibri"/>
              <a:sym typeface="Calibri"/>
            </a:endParaRPr>
          </a:p>
        </p:txBody>
      </p:sp>
      <p:pic>
        <p:nvPicPr>
          <p:cNvPr id="423" name="Shape 423"/>
          <p:cNvPicPr preferRelativeResize="0"/>
          <p:nvPr/>
        </p:nvPicPr>
        <p:blipFill>
          <a:blip r:embed="rId3">
            <a:alphaModFix/>
          </a:blip>
          <a:stretch>
            <a:fillRect/>
          </a:stretch>
        </p:blipFill>
        <p:spPr>
          <a:xfrm>
            <a:off x="-9375" y="1187800"/>
            <a:ext cx="6119774" cy="2830525"/>
          </a:xfrm>
          <a:prstGeom prst="rect">
            <a:avLst/>
          </a:prstGeom>
          <a:noFill/>
          <a:ln>
            <a:noFill/>
          </a:ln>
        </p:spPr>
      </p:pic>
      <p:pic>
        <p:nvPicPr>
          <p:cNvPr id="424" name="Shape 424"/>
          <p:cNvPicPr preferRelativeResize="0"/>
          <p:nvPr/>
        </p:nvPicPr>
        <p:blipFill rotWithShape="1">
          <a:blip r:embed="rId4">
            <a:alphaModFix/>
          </a:blip>
          <a:srcRect b="0" l="9695" r="7932" t="0"/>
          <a:stretch/>
        </p:blipFill>
        <p:spPr>
          <a:xfrm>
            <a:off x="6170975" y="1187800"/>
            <a:ext cx="2945575" cy="28539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28" name="Shape 428"/>
        <p:cNvGrpSpPr/>
        <p:nvPr/>
      </p:nvGrpSpPr>
      <p:grpSpPr>
        <a:xfrm>
          <a:off x="0" y="0"/>
          <a:ext cx="0" cy="0"/>
          <a:chOff x="0" y="0"/>
          <a:chExt cx="0" cy="0"/>
        </a:xfrm>
      </p:grpSpPr>
      <p:sp>
        <p:nvSpPr>
          <p:cNvPr id="429" name="Shape 429"/>
          <p:cNvSpPr txBox="1"/>
          <p:nvPr>
            <p:ph type="title"/>
          </p:nvPr>
        </p:nvSpPr>
        <p:spPr>
          <a:xfrm>
            <a:off x="2432196" y="805415"/>
            <a:ext cx="6140400" cy="30486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lt2"/>
              </a:buClr>
              <a:buFont typeface="Impact"/>
              <a:buNone/>
            </a:pPr>
            <a:r>
              <a:rPr b="1" i="0" lang="en" sz="3000" u="none" cap="none" strike="noStrike">
                <a:solidFill>
                  <a:srgbClr val="000000"/>
                </a:solidFill>
                <a:latin typeface="Calibri"/>
                <a:ea typeface="Calibri"/>
                <a:cs typeface="Calibri"/>
                <a:sym typeface="Calibri"/>
              </a:rPr>
              <a:t>ACCOMMODATIONS FOR </a:t>
            </a:r>
            <a:endParaRPr>
              <a:solidFill>
                <a:srgbClr val="000000"/>
              </a:solidFill>
            </a:endParaRPr>
          </a:p>
        </p:txBody>
      </p:sp>
      <p:sp>
        <p:nvSpPr>
          <p:cNvPr id="430" name="Shape 430"/>
          <p:cNvSpPr txBox="1"/>
          <p:nvPr>
            <p:ph idx="1" type="body"/>
          </p:nvPr>
        </p:nvSpPr>
        <p:spPr>
          <a:xfrm>
            <a:off x="2432197" y="3869835"/>
            <a:ext cx="5263200" cy="713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2"/>
              </a:buClr>
              <a:buFont typeface="Arial"/>
              <a:buNone/>
            </a:pPr>
            <a:r>
              <a:rPr lang="en" sz="5000">
                <a:solidFill>
                  <a:srgbClr val="000000"/>
                </a:solidFill>
                <a:latin typeface="Calibri"/>
                <a:ea typeface="Calibri"/>
                <a:cs typeface="Calibri"/>
                <a:sym typeface="Calibri"/>
              </a:rPr>
              <a:t>PHYSICAL ACCESS</a:t>
            </a:r>
            <a:endParaRPr>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34" name="Shape 434"/>
        <p:cNvGrpSpPr/>
        <p:nvPr/>
      </p:nvGrpSpPr>
      <p:grpSpPr>
        <a:xfrm>
          <a:off x="0" y="0"/>
          <a:ext cx="0" cy="0"/>
          <a:chOff x="0" y="0"/>
          <a:chExt cx="0" cy="0"/>
        </a:xfrm>
      </p:grpSpPr>
      <p:sp>
        <p:nvSpPr>
          <p:cNvPr id="435" name="Shape 435"/>
          <p:cNvSpPr txBox="1"/>
          <p:nvPr>
            <p:ph idx="1" type="body"/>
          </p:nvPr>
        </p:nvSpPr>
        <p:spPr>
          <a:xfrm>
            <a:off x="365400" y="1530275"/>
            <a:ext cx="8413200" cy="3613200"/>
          </a:xfrm>
          <a:prstGeom prst="rect">
            <a:avLst/>
          </a:prstGeom>
          <a:noFill/>
          <a:ln>
            <a:noFill/>
          </a:ln>
        </p:spPr>
        <p:txBody>
          <a:bodyPr anchorCtr="0" anchor="t" bIns="34275" lIns="68575" spcFirstLastPara="1" rIns="68575" wrap="square" tIns="34275">
            <a:noAutofit/>
          </a:bodyPr>
          <a:lstStyle/>
          <a:p>
            <a:pPr indent="-381000" lvl="0" marL="457200" marR="0" rtl="0" algn="l">
              <a:lnSpc>
                <a:spcPct val="100000"/>
              </a:lnSpc>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6.4% of Illinois population have a mobility disability </a:t>
            </a:r>
            <a:endParaRPr sz="2400">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People may use wheelchairs, walkers, canes, and powered mobility devices (or no assistive device at all!)</a:t>
            </a:r>
            <a:endParaRPr sz="24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200">
              <a:solidFill>
                <a:srgbClr val="000000"/>
              </a:solidFill>
              <a:latin typeface="Calibri"/>
              <a:ea typeface="Calibri"/>
              <a:cs typeface="Calibri"/>
              <a:sym typeface="Calibri"/>
            </a:endParaRPr>
          </a:p>
          <a:p>
            <a:pPr indent="0" lvl="0" marL="0" rtl="0">
              <a:lnSpc>
                <a:spcPct val="100000"/>
              </a:lnSpc>
              <a:spcBef>
                <a:spcPts val="0"/>
              </a:spcBef>
              <a:spcAft>
                <a:spcPts val="0"/>
              </a:spcAft>
              <a:buNone/>
            </a:pPr>
            <a:r>
              <a:rPr lang="en" sz="2400">
                <a:solidFill>
                  <a:srgbClr val="000000"/>
                </a:solidFill>
                <a:latin typeface="Calibri"/>
                <a:ea typeface="Calibri"/>
                <a:cs typeface="Calibri"/>
                <a:sym typeface="Calibri"/>
              </a:rPr>
              <a:t>Don’t:</a:t>
            </a:r>
            <a:endParaRPr sz="2400">
              <a:solidFill>
                <a:srgbClr val="000000"/>
              </a:solidFill>
              <a:latin typeface="Calibri"/>
              <a:ea typeface="Calibri"/>
              <a:cs typeface="Calibri"/>
              <a:sym typeface="Calibri"/>
            </a:endParaRPr>
          </a:p>
          <a:p>
            <a:pPr indent="-381000" lvl="0" marL="457200" rtl="0">
              <a:lnSpc>
                <a:spcPct val="100000"/>
              </a:lnSpc>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Lean or hang on a person’s wheelchair</a:t>
            </a:r>
            <a:endParaRPr sz="2400">
              <a:solidFill>
                <a:srgbClr val="000000"/>
              </a:solidFill>
              <a:latin typeface="Calibri"/>
              <a:ea typeface="Calibri"/>
              <a:cs typeface="Calibri"/>
              <a:sym typeface="Calibri"/>
            </a:endParaRPr>
          </a:p>
          <a:p>
            <a:pPr indent="-381000" lvl="0" marL="457200" rtl="0">
              <a:lnSpc>
                <a:spcPct val="100000"/>
              </a:lnSpc>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Push a person’s wheelchair unless asked</a:t>
            </a:r>
            <a:endParaRPr sz="24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lang="en" sz="2400">
                <a:solidFill>
                  <a:srgbClr val="000000"/>
                </a:solidFill>
                <a:latin typeface="Calibri"/>
                <a:ea typeface="Calibri"/>
                <a:cs typeface="Calibri"/>
                <a:sym typeface="Calibri"/>
              </a:rPr>
              <a:t>Do:</a:t>
            </a:r>
            <a:endParaRPr sz="2400">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Try to sit or put yourself at their eye level</a:t>
            </a:r>
            <a:endParaRPr sz="2400">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Ask people if they need assistance</a:t>
            </a:r>
            <a:endParaRPr sz="24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Font typeface="Arial"/>
              <a:buNone/>
            </a:pPr>
            <a:r>
              <a:t/>
            </a:r>
            <a:endParaRPr sz="2400">
              <a:solidFill>
                <a:srgbClr val="FFFFFF"/>
              </a:solidFill>
              <a:latin typeface="Calibri"/>
              <a:ea typeface="Calibri"/>
              <a:cs typeface="Calibri"/>
              <a:sym typeface="Calibri"/>
            </a:endParaRPr>
          </a:p>
          <a:p>
            <a:pPr indent="0" lvl="0" marL="0" marR="0" rtl="0" algn="l">
              <a:lnSpc>
                <a:spcPct val="100000"/>
              </a:lnSpc>
              <a:spcBef>
                <a:spcPts val="500"/>
              </a:spcBef>
              <a:spcAft>
                <a:spcPts val="0"/>
              </a:spcAft>
              <a:buNone/>
            </a:pPr>
            <a:br>
              <a:rPr lang="en" sz="2400">
                <a:solidFill>
                  <a:srgbClr val="FFFFFF"/>
                </a:solidFill>
                <a:latin typeface="Calibri"/>
                <a:ea typeface="Calibri"/>
                <a:cs typeface="Calibri"/>
                <a:sym typeface="Calibri"/>
              </a:rPr>
            </a:br>
            <a:endParaRPr sz="2400">
              <a:latin typeface="Calibri"/>
              <a:ea typeface="Calibri"/>
              <a:cs typeface="Calibri"/>
              <a:sym typeface="Calibri"/>
            </a:endParaRPr>
          </a:p>
          <a:p>
            <a:pPr indent="-177800" lvl="0" marL="177800" marR="0" rtl="0" algn="l">
              <a:lnSpc>
                <a:spcPct val="100000"/>
              </a:lnSpc>
              <a:spcBef>
                <a:spcPts val="500"/>
              </a:spcBef>
              <a:spcAft>
                <a:spcPts val="0"/>
              </a:spcAft>
              <a:buClr>
                <a:schemeClr val="dk2"/>
              </a:buClr>
              <a:buFont typeface="Arial"/>
              <a:buNone/>
            </a:pPr>
            <a:r>
              <a:t/>
            </a:r>
            <a:endParaRPr i="0" sz="2400" u="none" cap="none" strike="noStrike">
              <a:solidFill>
                <a:srgbClr val="595959"/>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Shape 440"/>
          <p:cNvSpPr txBox="1"/>
          <p:nvPr>
            <p:ph idx="1" type="body"/>
          </p:nvPr>
        </p:nvSpPr>
        <p:spPr>
          <a:xfrm>
            <a:off x="337475" y="1714500"/>
            <a:ext cx="8725200" cy="3112800"/>
          </a:xfrm>
          <a:prstGeom prst="rect">
            <a:avLst/>
          </a:prstGeom>
        </p:spPr>
        <p:txBody>
          <a:bodyPr anchorCtr="0" anchor="t" bIns="91425" lIns="91425" spcFirstLastPara="1" rIns="91425" wrap="square" tIns="91425">
            <a:noAutofit/>
          </a:bodyPr>
          <a:lstStyle/>
          <a:p>
            <a:pPr indent="0" lvl="0" marL="0" rtl="0">
              <a:spcBef>
                <a:spcPts val="500"/>
              </a:spcBef>
              <a:spcAft>
                <a:spcPts val="0"/>
              </a:spcAft>
              <a:buNone/>
            </a:pPr>
            <a:r>
              <a:rPr lang="en" sz="2400">
                <a:solidFill>
                  <a:srgbClr val="000000"/>
                </a:solidFill>
                <a:latin typeface="Calibri"/>
                <a:ea typeface="Calibri"/>
                <a:cs typeface="Calibri"/>
                <a:sym typeface="Calibri"/>
              </a:rPr>
              <a:t>Some Basic Accommodations:</a:t>
            </a:r>
            <a:endParaRPr sz="2400">
              <a:solidFill>
                <a:srgbClr val="000000"/>
              </a:solidFill>
              <a:latin typeface="Calibri"/>
              <a:ea typeface="Calibri"/>
              <a:cs typeface="Calibri"/>
              <a:sym typeface="Calibri"/>
            </a:endParaRPr>
          </a:p>
          <a:p>
            <a:pPr indent="-381000" lvl="0" marL="457200" rtl="0">
              <a:spcBef>
                <a:spcPts val="50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Accessible entrance and route through experience</a:t>
            </a:r>
            <a:endParaRPr sz="2400">
              <a:solidFill>
                <a:srgbClr val="000000"/>
              </a:solidFill>
              <a:latin typeface="Calibri"/>
              <a:ea typeface="Calibri"/>
              <a:cs typeface="Calibri"/>
              <a:sym typeface="Calibri"/>
            </a:endParaRPr>
          </a:p>
          <a:p>
            <a:pPr indent="-381000" lvl="0" marL="45720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Proper reach ranges &amp; wheelchair clearance for exhibit elements</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Seating with and without armrests</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Wheelchairs available for visitors</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Accessible restrooms</a:t>
            </a:r>
            <a:endParaRPr sz="2400">
              <a:solidFill>
                <a:srgbClr val="000000"/>
              </a:solidFill>
              <a:latin typeface="Calibri"/>
              <a:ea typeface="Calibri"/>
              <a:cs typeface="Calibri"/>
              <a:sym typeface="Calibri"/>
            </a:endParaRPr>
          </a:p>
          <a:p>
            <a:pPr indent="-381000" lvl="0" marL="45720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Family/gender-neutral restrooms</a:t>
            </a:r>
            <a:endParaRPr sz="24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3" name="Shape 143"/>
        <p:cNvGrpSpPr/>
        <p:nvPr/>
      </p:nvGrpSpPr>
      <p:grpSpPr>
        <a:xfrm>
          <a:off x="0" y="0"/>
          <a:ext cx="0" cy="0"/>
          <a:chOff x="0" y="0"/>
          <a:chExt cx="0" cy="0"/>
        </a:xfrm>
      </p:grpSpPr>
      <p:sp>
        <p:nvSpPr>
          <p:cNvPr id="144" name="Shape 144"/>
          <p:cNvSpPr txBox="1"/>
          <p:nvPr>
            <p:ph idx="1" type="body"/>
          </p:nvPr>
        </p:nvSpPr>
        <p:spPr>
          <a:xfrm>
            <a:off x="311700" y="755075"/>
            <a:ext cx="8520600" cy="4209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br>
              <a:rPr b="1" lang="en" sz="3000">
                <a:solidFill>
                  <a:srgbClr val="000000"/>
                </a:solidFill>
                <a:latin typeface="Calibri"/>
                <a:ea typeface="Calibri"/>
                <a:cs typeface="Calibri"/>
                <a:sym typeface="Calibri"/>
              </a:rPr>
            </a:br>
            <a:br>
              <a:rPr b="1" lang="en" sz="3000">
                <a:solidFill>
                  <a:srgbClr val="000000"/>
                </a:solidFill>
                <a:latin typeface="Calibri"/>
                <a:ea typeface="Calibri"/>
                <a:cs typeface="Calibri"/>
                <a:sym typeface="Calibri"/>
              </a:rPr>
            </a:br>
            <a:r>
              <a:rPr b="1" i="0" lang="en" sz="4800" u="none" cap="none" strike="noStrike">
                <a:solidFill>
                  <a:srgbClr val="000000"/>
                </a:solidFill>
                <a:latin typeface="Calibri"/>
                <a:ea typeface="Calibri"/>
                <a:cs typeface="Calibri"/>
                <a:sym typeface="Calibri"/>
              </a:rPr>
              <a:t>3. Organizational Mission</a:t>
            </a:r>
            <a:br>
              <a:rPr b="1" i="0" lang="en" sz="30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Most arts and culture organizations use the words</a:t>
            </a:r>
            <a:br>
              <a:rPr b="0"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a:t>
            </a:r>
            <a:r>
              <a:rPr lang="en" sz="2400">
                <a:solidFill>
                  <a:srgbClr val="000000"/>
                </a:solidFill>
                <a:latin typeface="Calibri"/>
                <a:ea typeface="Calibri"/>
                <a:cs typeface="Calibri"/>
                <a:sym typeface="Calibri"/>
              </a:rPr>
              <a:t>d</a:t>
            </a:r>
            <a:r>
              <a:rPr b="0" i="0" lang="en" sz="2400" u="none" cap="none" strike="noStrike">
                <a:solidFill>
                  <a:srgbClr val="000000"/>
                </a:solidFill>
                <a:latin typeface="Calibri"/>
                <a:ea typeface="Calibri"/>
                <a:cs typeface="Calibri"/>
                <a:sym typeface="Calibri"/>
              </a:rPr>
              <a:t>iversity”</a:t>
            </a:r>
            <a:r>
              <a:rPr lang="en" sz="2400">
                <a:solidFill>
                  <a:srgbClr val="000000"/>
                </a:solidFill>
                <a:latin typeface="Calibri"/>
                <a:ea typeface="Calibri"/>
                <a:cs typeface="Calibri"/>
                <a:sym typeface="Calibri"/>
              </a:rPr>
              <a:t> </a:t>
            </a:r>
            <a:r>
              <a:rPr b="0" i="0" lang="en" sz="2400" u="none" cap="none" strike="noStrike">
                <a:solidFill>
                  <a:srgbClr val="000000"/>
                </a:solidFill>
                <a:latin typeface="Calibri"/>
                <a:ea typeface="Calibri"/>
                <a:cs typeface="Calibri"/>
                <a:sym typeface="Calibri"/>
              </a:rPr>
              <a:t>“inclusivity”</a:t>
            </a:r>
            <a:r>
              <a:rPr lang="en" sz="2400">
                <a:solidFill>
                  <a:srgbClr val="000000"/>
                </a:solidFill>
                <a:latin typeface="Calibri"/>
                <a:ea typeface="Calibri"/>
                <a:cs typeface="Calibri"/>
                <a:sym typeface="Calibri"/>
              </a:rPr>
              <a:t> </a:t>
            </a:r>
            <a:r>
              <a:rPr b="0" i="0" lang="en" sz="2400" u="none" cap="none" strike="noStrike">
                <a:solidFill>
                  <a:srgbClr val="000000"/>
                </a:solidFill>
                <a:latin typeface="Calibri"/>
                <a:ea typeface="Calibri"/>
                <a:cs typeface="Calibri"/>
                <a:sym typeface="Calibri"/>
              </a:rPr>
              <a:t>“belonging”</a:t>
            </a:r>
            <a:r>
              <a:rPr lang="en" sz="2400">
                <a:solidFill>
                  <a:srgbClr val="000000"/>
                </a:solidFill>
                <a:latin typeface="Calibri"/>
                <a:ea typeface="Calibri"/>
                <a:cs typeface="Calibri"/>
                <a:sym typeface="Calibri"/>
              </a:rPr>
              <a:t> </a:t>
            </a:r>
            <a:r>
              <a:rPr b="0" i="0" lang="en" sz="2400" u="none" cap="none" strike="noStrike">
                <a:solidFill>
                  <a:srgbClr val="000000"/>
                </a:solidFill>
                <a:latin typeface="Calibri"/>
                <a:ea typeface="Calibri"/>
                <a:cs typeface="Calibri"/>
                <a:sym typeface="Calibri"/>
              </a:rPr>
              <a:t>“accessible”</a:t>
            </a:r>
            <a:br>
              <a:rPr b="0"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in their mission statement, so accommodating people who are aging or have disabilities is a natural fit.</a:t>
            </a: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44" name="Shape 444"/>
        <p:cNvGrpSpPr/>
        <p:nvPr/>
      </p:nvGrpSpPr>
      <p:grpSpPr>
        <a:xfrm>
          <a:off x="0" y="0"/>
          <a:ext cx="0" cy="0"/>
          <a:chOff x="0" y="0"/>
          <a:chExt cx="0" cy="0"/>
        </a:xfrm>
      </p:grpSpPr>
      <p:pic>
        <p:nvPicPr>
          <p:cNvPr id="445" name="Shape 445"/>
          <p:cNvPicPr preferRelativeResize="0"/>
          <p:nvPr/>
        </p:nvPicPr>
        <p:blipFill rotWithShape="1">
          <a:blip r:embed="rId3">
            <a:alphaModFix/>
          </a:blip>
          <a:srcRect b="0" l="0" r="0" t="0"/>
          <a:stretch/>
        </p:blipFill>
        <p:spPr>
          <a:xfrm>
            <a:off x="0" y="806622"/>
            <a:ext cx="9144000" cy="6104100"/>
          </a:xfrm>
          <a:prstGeom prst="rect">
            <a:avLst/>
          </a:prstGeom>
          <a:noFill/>
          <a:ln>
            <a:noFill/>
          </a:ln>
        </p:spPr>
      </p:pic>
      <p:pic>
        <p:nvPicPr>
          <p:cNvPr descr="2017_Black Chair Drapes_NEW.jpg" id="446" name="Shape 446"/>
          <p:cNvPicPr preferRelativeResize="0"/>
          <p:nvPr/>
        </p:nvPicPr>
        <p:blipFill>
          <a:blip r:embed="rId4">
            <a:alphaModFix/>
          </a:blip>
          <a:stretch>
            <a:fillRect/>
          </a:stretch>
        </p:blipFill>
        <p:spPr>
          <a:xfrm>
            <a:off x="6763675" y="1255875"/>
            <a:ext cx="2380324" cy="39671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50" name="Shape 450"/>
        <p:cNvGrpSpPr/>
        <p:nvPr/>
      </p:nvGrpSpPr>
      <p:grpSpPr>
        <a:xfrm>
          <a:off x="0" y="0"/>
          <a:ext cx="0" cy="0"/>
          <a:chOff x="0" y="0"/>
          <a:chExt cx="0" cy="0"/>
        </a:xfrm>
      </p:grpSpPr>
      <p:sp>
        <p:nvSpPr>
          <p:cNvPr id="451" name="Shape 451"/>
          <p:cNvSpPr txBox="1"/>
          <p:nvPr>
            <p:ph idx="1" type="body"/>
          </p:nvPr>
        </p:nvSpPr>
        <p:spPr>
          <a:xfrm>
            <a:off x="365400" y="1845475"/>
            <a:ext cx="8413200" cy="3231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2"/>
              </a:buClr>
              <a:buFont typeface="Arial"/>
              <a:buNone/>
            </a:pPr>
            <a:r>
              <a:rPr b="1" lang="en" sz="3600">
                <a:solidFill>
                  <a:srgbClr val="000000"/>
                </a:solidFill>
                <a:latin typeface="Calibri"/>
                <a:ea typeface="Calibri"/>
                <a:cs typeface="Calibri"/>
                <a:sym typeface="Calibri"/>
              </a:rPr>
              <a:t>Seat prices should be fair and equal</a:t>
            </a:r>
            <a:br>
              <a:rPr b="1" lang="en" sz="2400">
                <a:solidFill>
                  <a:srgbClr val="000000"/>
                </a:solidFill>
                <a:latin typeface="Calibri"/>
                <a:ea typeface="Calibri"/>
                <a:cs typeface="Calibri"/>
                <a:sym typeface="Calibri"/>
              </a:rPr>
            </a:br>
            <a:br>
              <a:rPr lang="en" sz="2400">
                <a:solidFill>
                  <a:srgbClr val="000000"/>
                </a:solidFill>
                <a:latin typeface="Calibri"/>
                <a:ea typeface="Calibri"/>
                <a:cs typeface="Calibri"/>
                <a:sym typeface="Calibri"/>
              </a:rPr>
            </a:br>
            <a:r>
              <a:rPr lang="en" sz="2400">
                <a:solidFill>
                  <a:srgbClr val="000000"/>
                </a:solidFill>
                <a:latin typeface="Calibri"/>
                <a:ea typeface="Calibri"/>
                <a:cs typeface="Calibri"/>
                <a:sym typeface="Calibri"/>
              </a:rPr>
              <a:t>Main floor is more expensive than balcony seats?</a:t>
            </a:r>
            <a:br>
              <a:rPr lang="en" sz="2400">
                <a:solidFill>
                  <a:srgbClr val="000000"/>
                </a:solidFill>
                <a:latin typeface="Calibri"/>
                <a:ea typeface="Calibri"/>
                <a:cs typeface="Calibri"/>
                <a:sym typeface="Calibri"/>
              </a:rPr>
            </a:br>
            <a:br>
              <a:rPr lang="en" sz="2400">
                <a:solidFill>
                  <a:srgbClr val="000000"/>
                </a:solidFill>
                <a:latin typeface="Calibri"/>
                <a:ea typeface="Calibri"/>
                <a:cs typeface="Calibri"/>
                <a:sym typeface="Calibri"/>
              </a:rPr>
            </a:br>
            <a:r>
              <a:rPr lang="en" sz="2400">
                <a:solidFill>
                  <a:srgbClr val="000000"/>
                </a:solidFill>
                <a:latin typeface="Calibri"/>
                <a:ea typeface="Calibri"/>
                <a:cs typeface="Calibri"/>
                <a:sym typeface="Calibri"/>
              </a:rPr>
              <a:t>Only accessible seats are on main floor?</a:t>
            </a:r>
            <a:br>
              <a:rPr lang="en" sz="2400">
                <a:solidFill>
                  <a:srgbClr val="000000"/>
                </a:solidFill>
                <a:latin typeface="Calibri"/>
                <a:ea typeface="Calibri"/>
                <a:cs typeface="Calibri"/>
                <a:sym typeface="Calibri"/>
              </a:rPr>
            </a:br>
            <a:br>
              <a:rPr lang="en" sz="2400">
                <a:solidFill>
                  <a:srgbClr val="000000"/>
                </a:solidFill>
                <a:latin typeface="Calibri"/>
                <a:ea typeface="Calibri"/>
                <a:cs typeface="Calibri"/>
                <a:sym typeface="Calibri"/>
              </a:rPr>
            </a:br>
            <a:r>
              <a:rPr lang="en" sz="2400">
                <a:solidFill>
                  <a:srgbClr val="000000"/>
                </a:solidFill>
                <a:latin typeface="Calibri"/>
                <a:ea typeface="Calibri"/>
                <a:cs typeface="Calibri"/>
                <a:sym typeface="Calibri"/>
              </a:rPr>
              <a:t>Make sure your accessible seats have main floor AND balcony prices.</a:t>
            </a:r>
            <a:endParaRPr sz="24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Font typeface="Arial"/>
              <a:buNone/>
            </a:pPr>
            <a:r>
              <a:t/>
            </a:r>
            <a:endParaRPr b="1" sz="2400">
              <a:solidFill>
                <a:srgbClr val="FFFFFF"/>
              </a:solidFill>
              <a:latin typeface="Calibri"/>
              <a:ea typeface="Calibri"/>
              <a:cs typeface="Calibri"/>
              <a:sym typeface="Calibri"/>
            </a:endParaRPr>
          </a:p>
          <a:p>
            <a:pPr indent="0" lvl="0" marL="0" marR="0" rtl="0" algn="l">
              <a:lnSpc>
                <a:spcPct val="100000"/>
              </a:lnSpc>
              <a:spcBef>
                <a:spcPts val="500"/>
              </a:spcBef>
              <a:spcAft>
                <a:spcPts val="0"/>
              </a:spcAft>
              <a:buNone/>
            </a:pPr>
            <a:br>
              <a:rPr lang="en" sz="1800">
                <a:solidFill>
                  <a:srgbClr val="FFFFFF"/>
                </a:solidFill>
                <a:latin typeface="Calibri"/>
                <a:ea typeface="Calibri"/>
                <a:cs typeface="Calibri"/>
                <a:sym typeface="Calibri"/>
              </a:rPr>
            </a:br>
            <a:endParaRPr/>
          </a:p>
          <a:p>
            <a:pPr indent="-177800" lvl="0" marL="177800" marR="0" rtl="0" algn="l">
              <a:lnSpc>
                <a:spcPct val="100000"/>
              </a:lnSpc>
              <a:spcBef>
                <a:spcPts val="500"/>
              </a:spcBef>
              <a:spcAft>
                <a:spcPts val="0"/>
              </a:spcAft>
              <a:buClr>
                <a:schemeClr val="dk2"/>
              </a:buClr>
              <a:buFont typeface="Arial"/>
              <a:buNone/>
            </a:pPr>
            <a:r>
              <a:t/>
            </a:r>
            <a:endParaRPr b="0" i="0" sz="1400" u="none" cap="none" strike="noStrike">
              <a:solidFill>
                <a:srgbClr val="595959"/>
              </a:solidFill>
              <a:latin typeface="Cabin"/>
              <a:ea typeface="Cabin"/>
              <a:cs typeface="Cabin"/>
              <a:sym typeface="Cabin"/>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pic>
        <p:nvPicPr>
          <p:cNvPr id="456" name="Shape 456"/>
          <p:cNvPicPr preferRelativeResize="0"/>
          <p:nvPr/>
        </p:nvPicPr>
        <p:blipFill>
          <a:blip r:embed="rId3">
            <a:alphaModFix/>
          </a:blip>
          <a:stretch>
            <a:fillRect/>
          </a:stretch>
        </p:blipFill>
        <p:spPr>
          <a:xfrm>
            <a:off x="1806825" y="1075050"/>
            <a:ext cx="5238417" cy="4838699"/>
          </a:xfrm>
          <a:prstGeom prst="rect">
            <a:avLst/>
          </a:prstGeom>
          <a:noFill/>
          <a:ln>
            <a:noFill/>
          </a:ln>
        </p:spPr>
      </p:pic>
      <p:sp>
        <p:nvSpPr>
          <p:cNvPr id="457" name="Shape 457"/>
          <p:cNvSpPr txBox="1"/>
          <p:nvPr/>
        </p:nvSpPr>
        <p:spPr>
          <a:xfrm>
            <a:off x="4793600" y="1453100"/>
            <a:ext cx="1479300" cy="69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61" name="Shape 461"/>
        <p:cNvGrpSpPr/>
        <p:nvPr/>
      </p:nvGrpSpPr>
      <p:grpSpPr>
        <a:xfrm>
          <a:off x="0" y="0"/>
          <a:ext cx="0" cy="0"/>
          <a:chOff x="0" y="0"/>
          <a:chExt cx="0" cy="0"/>
        </a:xfrm>
      </p:grpSpPr>
      <p:sp>
        <p:nvSpPr>
          <p:cNvPr id="462" name="Shape 462"/>
          <p:cNvSpPr txBox="1"/>
          <p:nvPr>
            <p:ph type="title"/>
          </p:nvPr>
        </p:nvSpPr>
        <p:spPr>
          <a:xfrm>
            <a:off x="2432196" y="805415"/>
            <a:ext cx="6140400" cy="30486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lt2"/>
              </a:buClr>
              <a:buFont typeface="Impact"/>
              <a:buNone/>
            </a:pPr>
            <a:r>
              <a:rPr b="1" i="0" lang="en" sz="3000" u="none" cap="none" strike="noStrike">
                <a:solidFill>
                  <a:srgbClr val="000000"/>
                </a:solidFill>
                <a:latin typeface="Calibri"/>
                <a:ea typeface="Calibri"/>
                <a:cs typeface="Calibri"/>
                <a:sym typeface="Calibri"/>
              </a:rPr>
              <a:t>ACCOMMODATIONS</a:t>
            </a:r>
            <a:r>
              <a:rPr b="1" i="0" lang="en" sz="3000" u="none" cap="none" strike="noStrike">
                <a:solidFill>
                  <a:schemeClr val="lt2"/>
                </a:solidFill>
                <a:latin typeface="Calibri"/>
                <a:ea typeface="Calibri"/>
                <a:cs typeface="Calibri"/>
                <a:sym typeface="Calibri"/>
              </a:rPr>
              <a:t> </a:t>
            </a:r>
            <a:r>
              <a:rPr b="1" i="0" lang="en" sz="3000" u="none" cap="none" strike="noStrike">
                <a:solidFill>
                  <a:srgbClr val="000000"/>
                </a:solidFill>
                <a:latin typeface="Calibri"/>
                <a:ea typeface="Calibri"/>
                <a:cs typeface="Calibri"/>
                <a:sym typeface="Calibri"/>
              </a:rPr>
              <a:t>FOR</a:t>
            </a:r>
            <a:endParaRPr>
              <a:solidFill>
                <a:srgbClr val="000000"/>
              </a:solidFill>
            </a:endParaRPr>
          </a:p>
        </p:txBody>
      </p:sp>
      <p:sp>
        <p:nvSpPr>
          <p:cNvPr id="463" name="Shape 463"/>
          <p:cNvSpPr txBox="1"/>
          <p:nvPr>
            <p:ph idx="1" type="body"/>
          </p:nvPr>
        </p:nvSpPr>
        <p:spPr>
          <a:xfrm>
            <a:off x="2432197" y="3869835"/>
            <a:ext cx="5263200" cy="713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2"/>
              </a:buClr>
              <a:buFont typeface="Arial"/>
              <a:buNone/>
            </a:pPr>
            <a:r>
              <a:rPr b="1" i="0" lang="en" sz="5000" u="none" cap="none" strike="noStrike">
                <a:solidFill>
                  <a:srgbClr val="000000"/>
                </a:solidFill>
                <a:latin typeface="Calibri"/>
                <a:ea typeface="Calibri"/>
                <a:cs typeface="Calibri"/>
                <a:sym typeface="Calibri"/>
              </a:rPr>
              <a:t>VIS</a:t>
            </a:r>
            <a:r>
              <a:rPr lang="en" sz="5000">
                <a:solidFill>
                  <a:srgbClr val="000000"/>
                </a:solidFill>
                <a:latin typeface="Calibri"/>
                <a:ea typeface="Calibri"/>
                <a:cs typeface="Calibri"/>
                <a:sym typeface="Calibri"/>
              </a:rPr>
              <a:t>UAL ACCESS</a:t>
            </a:r>
            <a:endParaRPr>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68" name="Shape 468"/>
        <p:cNvGrpSpPr/>
        <p:nvPr/>
      </p:nvGrpSpPr>
      <p:grpSpPr>
        <a:xfrm>
          <a:off x="0" y="0"/>
          <a:ext cx="0" cy="0"/>
          <a:chOff x="0" y="0"/>
          <a:chExt cx="0" cy="0"/>
        </a:xfrm>
      </p:grpSpPr>
      <p:sp>
        <p:nvSpPr>
          <p:cNvPr id="469" name="Shape 469"/>
          <p:cNvSpPr txBox="1"/>
          <p:nvPr>
            <p:ph type="title"/>
          </p:nvPr>
        </p:nvSpPr>
        <p:spPr>
          <a:xfrm>
            <a:off x="185750" y="1399825"/>
            <a:ext cx="3317700" cy="7485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i="0" lang="en" sz="3800" u="none" cap="none" strike="noStrike">
                <a:solidFill>
                  <a:srgbClr val="000000"/>
                </a:solidFill>
                <a:latin typeface="Calibri"/>
                <a:ea typeface="Calibri"/>
                <a:cs typeface="Calibri"/>
                <a:sym typeface="Calibri"/>
              </a:rPr>
              <a:t>Service Animals</a:t>
            </a:r>
            <a:endParaRPr>
              <a:solidFill>
                <a:srgbClr val="000000"/>
              </a:solidFill>
            </a:endParaRPr>
          </a:p>
        </p:txBody>
      </p:sp>
      <p:sp>
        <p:nvSpPr>
          <p:cNvPr id="470" name="Shape 470"/>
          <p:cNvSpPr txBox="1"/>
          <p:nvPr>
            <p:ph idx="1" type="body"/>
          </p:nvPr>
        </p:nvSpPr>
        <p:spPr>
          <a:xfrm>
            <a:off x="231975" y="2102575"/>
            <a:ext cx="3371400" cy="1051200"/>
          </a:xfrm>
          <a:prstGeom prst="rect">
            <a:avLst/>
          </a:prstGeom>
          <a:noFill/>
          <a:ln>
            <a:noFill/>
          </a:ln>
        </p:spPr>
        <p:txBody>
          <a:bodyPr anchorCtr="0" anchor="t" bIns="34275" lIns="68575" spcFirstLastPara="1" rIns="68575" wrap="square" tIns="34275">
            <a:noAutofit/>
          </a:bodyPr>
          <a:lstStyle/>
          <a:p>
            <a:pPr indent="0" lvl="0" marL="0" marR="0" rtl="0" algn="l">
              <a:lnSpc>
                <a:spcPct val="110000"/>
              </a:lnSpc>
              <a:spcBef>
                <a:spcPts val="0"/>
              </a:spcBef>
              <a:spcAft>
                <a:spcPts val="0"/>
              </a:spcAft>
              <a:buNone/>
            </a:pPr>
            <a:r>
              <a:rPr lang="en" sz="1800">
                <a:solidFill>
                  <a:srgbClr val="000000"/>
                </a:solidFill>
                <a:latin typeface="Calibri"/>
                <a:ea typeface="Calibri"/>
                <a:cs typeface="Calibri"/>
                <a:sym typeface="Calibri"/>
              </a:rPr>
              <a:t>W</a:t>
            </a:r>
            <a:r>
              <a:rPr b="0" i="0" lang="en" sz="1800" u="none" cap="none" strike="noStrike">
                <a:solidFill>
                  <a:srgbClr val="000000"/>
                </a:solidFill>
                <a:latin typeface="Calibri"/>
                <a:ea typeface="Calibri"/>
                <a:cs typeface="Calibri"/>
                <a:sym typeface="Calibri"/>
              </a:rPr>
              <a:t>elcome trained service animals and </a:t>
            </a:r>
            <a:r>
              <a:rPr lang="en" sz="1800">
                <a:solidFill>
                  <a:srgbClr val="000000"/>
                </a:solidFill>
                <a:latin typeface="Calibri"/>
                <a:ea typeface="Calibri"/>
                <a:cs typeface="Calibri"/>
                <a:sym typeface="Calibri"/>
              </a:rPr>
              <a:t>make considerations</a:t>
            </a:r>
            <a:r>
              <a:rPr b="0" i="0" lang="en" sz="1800" u="none" cap="none" strike="noStrike">
                <a:solidFill>
                  <a:srgbClr val="000000"/>
                </a:solidFill>
                <a:latin typeface="Calibri"/>
                <a:ea typeface="Calibri"/>
                <a:cs typeface="Calibri"/>
                <a:sym typeface="Calibri"/>
              </a:rPr>
              <a:t> for </a:t>
            </a:r>
            <a:r>
              <a:rPr lang="en" sz="1800">
                <a:solidFill>
                  <a:srgbClr val="000000"/>
                </a:solidFill>
                <a:latin typeface="Calibri"/>
                <a:ea typeface="Calibri"/>
                <a:cs typeface="Calibri"/>
                <a:sym typeface="Calibri"/>
              </a:rPr>
              <a:t>visitors</a:t>
            </a:r>
            <a:r>
              <a:rPr b="0" i="0" lang="en" sz="1800" u="none" cap="none" strike="noStrike">
                <a:solidFill>
                  <a:srgbClr val="000000"/>
                </a:solidFill>
                <a:latin typeface="Calibri"/>
                <a:ea typeface="Calibri"/>
                <a:cs typeface="Calibri"/>
                <a:sym typeface="Calibri"/>
              </a:rPr>
              <a:t> who are bringing them.</a:t>
            </a:r>
            <a:br>
              <a:rPr b="0" i="0" lang="en" sz="1800" u="none" cap="none" strike="noStrike">
                <a:solidFill>
                  <a:srgbClr val="000000"/>
                </a:solidFill>
                <a:latin typeface="Calibri"/>
                <a:ea typeface="Calibri"/>
                <a:cs typeface="Calibri"/>
                <a:sym typeface="Calibri"/>
              </a:rPr>
            </a:br>
            <a:endParaRPr>
              <a:solidFill>
                <a:srgbClr val="000000"/>
              </a:solidFill>
            </a:endParaRPr>
          </a:p>
          <a:p>
            <a:pPr indent="-177800" lvl="0" marL="177800" marR="0" rtl="0" algn="l">
              <a:lnSpc>
                <a:spcPct val="110000"/>
              </a:lnSpc>
              <a:spcBef>
                <a:spcPts val="500"/>
              </a:spcBef>
              <a:spcAft>
                <a:spcPts val="0"/>
              </a:spcAft>
              <a:buClr>
                <a:schemeClr val="dk2"/>
              </a:buClr>
              <a:buFont typeface="Arial"/>
              <a:buNone/>
            </a:pPr>
            <a:r>
              <a:t/>
            </a:r>
            <a:endParaRPr b="0" i="0" sz="1500" u="none" cap="none" strike="noStrike">
              <a:solidFill>
                <a:srgbClr val="595959"/>
              </a:solidFill>
              <a:latin typeface="Cabin"/>
              <a:ea typeface="Cabin"/>
              <a:cs typeface="Cabin"/>
              <a:sym typeface="Cabin"/>
            </a:endParaRPr>
          </a:p>
        </p:txBody>
      </p:sp>
      <p:pic>
        <p:nvPicPr>
          <p:cNvPr id="471" name="Shape 471"/>
          <p:cNvPicPr preferRelativeResize="0"/>
          <p:nvPr>
            <p:ph idx="2" type="body"/>
          </p:nvPr>
        </p:nvPicPr>
        <p:blipFill rotWithShape="1">
          <a:blip r:embed="rId3">
            <a:alphaModFix/>
          </a:blip>
          <a:srcRect b="0" l="0" r="0" t="0"/>
          <a:stretch/>
        </p:blipFill>
        <p:spPr>
          <a:xfrm>
            <a:off x="3703200" y="1434424"/>
            <a:ext cx="4980300" cy="2943000"/>
          </a:xfrm>
          <a:prstGeom prst="rect">
            <a:avLst/>
          </a:prstGeom>
          <a:noFill/>
          <a:ln>
            <a:noFill/>
          </a:ln>
        </p:spPr>
      </p:pic>
      <p:sp>
        <p:nvSpPr>
          <p:cNvPr id="472" name="Shape 472"/>
          <p:cNvSpPr txBox="1"/>
          <p:nvPr/>
        </p:nvSpPr>
        <p:spPr>
          <a:xfrm>
            <a:off x="4166800" y="4279225"/>
            <a:ext cx="4736100" cy="59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473" name="Shape 473"/>
          <p:cNvPicPr preferRelativeResize="0"/>
          <p:nvPr/>
        </p:nvPicPr>
        <p:blipFill>
          <a:blip r:embed="rId4">
            <a:alphaModFix/>
          </a:blip>
          <a:stretch>
            <a:fillRect/>
          </a:stretch>
        </p:blipFill>
        <p:spPr>
          <a:xfrm>
            <a:off x="1184400" y="3253075"/>
            <a:ext cx="1320400" cy="13204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78" name="Shape 478"/>
        <p:cNvGrpSpPr/>
        <p:nvPr/>
      </p:nvGrpSpPr>
      <p:grpSpPr>
        <a:xfrm>
          <a:off x="0" y="0"/>
          <a:ext cx="0" cy="0"/>
          <a:chOff x="0" y="0"/>
          <a:chExt cx="0" cy="0"/>
        </a:xfrm>
      </p:grpSpPr>
      <p:sp>
        <p:nvSpPr>
          <p:cNvPr id="479" name="Shape 479"/>
          <p:cNvSpPr txBox="1"/>
          <p:nvPr>
            <p:ph type="title"/>
          </p:nvPr>
        </p:nvSpPr>
        <p:spPr>
          <a:xfrm>
            <a:off x="185750" y="1399825"/>
            <a:ext cx="3317700" cy="7485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i="0" lang="en" sz="3800" u="none" cap="none" strike="noStrike">
                <a:solidFill>
                  <a:srgbClr val="000000"/>
                </a:solidFill>
                <a:latin typeface="Calibri"/>
                <a:ea typeface="Calibri"/>
                <a:cs typeface="Calibri"/>
                <a:sym typeface="Calibri"/>
              </a:rPr>
              <a:t>Service Animals</a:t>
            </a:r>
            <a:endParaRPr>
              <a:solidFill>
                <a:srgbClr val="000000"/>
              </a:solidFill>
            </a:endParaRPr>
          </a:p>
        </p:txBody>
      </p:sp>
      <p:sp>
        <p:nvSpPr>
          <p:cNvPr id="480" name="Shape 480"/>
          <p:cNvSpPr txBox="1"/>
          <p:nvPr>
            <p:ph idx="1" type="body"/>
          </p:nvPr>
        </p:nvSpPr>
        <p:spPr>
          <a:xfrm>
            <a:off x="231975" y="2102575"/>
            <a:ext cx="3371400" cy="2990400"/>
          </a:xfrm>
          <a:prstGeom prst="rect">
            <a:avLst/>
          </a:prstGeom>
          <a:noFill/>
          <a:ln>
            <a:noFill/>
          </a:ln>
        </p:spPr>
        <p:txBody>
          <a:bodyPr anchorCtr="0" anchor="t" bIns="34275" lIns="68575" spcFirstLastPara="1" rIns="68575" wrap="square" tIns="34275">
            <a:noAutofit/>
          </a:bodyPr>
          <a:lstStyle/>
          <a:p>
            <a:pPr indent="0" lvl="0" marL="0" rtl="0">
              <a:spcBef>
                <a:spcPts val="0"/>
              </a:spcBef>
              <a:spcAft>
                <a:spcPts val="0"/>
              </a:spcAft>
              <a:buNone/>
            </a:pPr>
            <a:r>
              <a:rPr lang="en" sz="1800">
                <a:solidFill>
                  <a:schemeClr val="dk1"/>
                </a:solidFill>
                <a:latin typeface="Calibri"/>
                <a:ea typeface="Calibri"/>
                <a:cs typeface="Calibri"/>
                <a:sym typeface="Calibri"/>
              </a:rPr>
              <a:t>Service animals can be a dog or miniature horse.</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They can be trained to:</a:t>
            </a: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-lead someone who is blind</a:t>
            </a: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-open doors using a strap</a:t>
            </a: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-prevent falls by bracing handler</a:t>
            </a: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-and more!</a:t>
            </a:r>
            <a:endParaRPr sz="1800">
              <a:solidFill>
                <a:schemeClr val="dk1"/>
              </a:solidFill>
              <a:latin typeface="Calibri"/>
              <a:ea typeface="Calibri"/>
              <a:cs typeface="Calibri"/>
              <a:sym typeface="Calibri"/>
            </a:endParaRPr>
          </a:p>
          <a:p>
            <a:pPr indent="0" lvl="0" marL="0" marR="0" rtl="0" algn="l">
              <a:lnSpc>
                <a:spcPct val="110000"/>
              </a:lnSpc>
              <a:spcBef>
                <a:spcPts val="0"/>
              </a:spcBef>
              <a:spcAft>
                <a:spcPts val="0"/>
              </a:spcAft>
              <a:buNone/>
            </a:pPr>
            <a:br>
              <a:rPr b="0" i="0" lang="en" sz="1800" u="none" cap="none" strike="noStrike">
                <a:solidFill>
                  <a:srgbClr val="000000"/>
                </a:solidFill>
                <a:latin typeface="Calibri"/>
                <a:ea typeface="Calibri"/>
                <a:cs typeface="Calibri"/>
                <a:sym typeface="Calibri"/>
              </a:rPr>
            </a:br>
            <a:endParaRPr>
              <a:solidFill>
                <a:srgbClr val="000000"/>
              </a:solidFill>
            </a:endParaRPr>
          </a:p>
          <a:p>
            <a:pPr indent="-177800" lvl="0" marL="177800" marR="0" rtl="0" algn="l">
              <a:lnSpc>
                <a:spcPct val="110000"/>
              </a:lnSpc>
              <a:spcBef>
                <a:spcPts val="500"/>
              </a:spcBef>
              <a:spcAft>
                <a:spcPts val="0"/>
              </a:spcAft>
              <a:buClr>
                <a:schemeClr val="dk2"/>
              </a:buClr>
              <a:buFont typeface="Arial"/>
              <a:buNone/>
            </a:pPr>
            <a:r>
              <a:t/>
            </a:r>
            <a:endParaRPr b="0" i="0" sz="1500" u="none" cap="none" strike="noStrike">
              <a:solidFill>
                <a:srgbClr val="595959"/>
              </a:solidFill>
              <a:latin typeface="Cabin"/>
              <a:ea typeface="Cabin"/>
              <a:cs typeface="Cabin"/>
              <a:sym typeface="Cabin"/>
            </a:endParaRPr>
          </a:p>
        </p:txBody>
      </p:sp>
      <p:pic>
        <p:nvPicPr>
          <p:cNvPr id="481" name="Shape 481"/>
          <p:cNvPicPr preferRelativeResize="0"/>
          <p:nvPr>
            <p:ph idx="2" type="body"/>
          </p:nvPr>
        </p:nvPicPr>
        <p:blipFill rotWithShape="1">
          <a:blip r:embed="rId3">
            <a:alphaModFix/>
          </a:blip>
          <a:srcRect b="0" l="0" r="0" t="0"/>
          <a:stretch/>
        </p:blipFill>
        <p:spPr>
          <a:xfrm>
            <a:off x="3703200" y="1434424"/>
            <a:ext cx="4980300" cy="2943000"/>
          </a:xfrm>
          <a:prstGeom prst="rect">
            <a:avLst/>
          </a:prstGeom>
          <a:noFill/>
          <a:ln>
            <a:noFill/>
          </a:ln>
        </p:spPr>
      </p:pic>
      <p:sp>
        <p:nvSpPr>
          <p:cNvPr id="482" name="Shape 482"/>
          <p:cNvSpPr txBox="1"/>
          <p:nvPr/>
        </p:nvSpPr>
        <p:spPr>
          <a:xfrm>
            <a:off x="4166800" y="4279225"/>
            <a:ext cx="4736100" cy="59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87" name="Shape 487"/>
        <p:cNvGrpSpPr/>
        <p:nvPr/>
      </p:nvGrpSpPr>
      <p:grpSpPr>
        <a:xfrm>
          <a:off x="0" y="0"/>
          <a:ext cx="0" cy="0"/>
          <a:chOff x="0" y="0"/>
          <a:chExt cx="0" cy="0"/>
        </a:xfrm>
      </p:grpSpPr>
      <p:sp>
        <p:nvSpPr>
          <p:cNvPr id="488" name="Shape 488"/>
          <p:cNvSpPr txBox="1"/>
          <p:nvPr>
            <p:ph type="title"/>
          </p:nvPr>
        </p:nvSpPr>
        <p:spPr>
          <a:xfrm>
            <a:off x="185750" y="1399825"/>
            <a:ext cx="3317700" cy="7485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i="0" lang="en" sz="3800" u="none" cap="none" strike="noStrike">
                <a:solidFill>
                  <a:srgbClr val="000000"/>
                </a:solidFill>
                <a:latin typeface="Calibri"/>
                <a:ea typeface="Calibri"/>
                <a:cs typeface="Calibri"/>
                <a:sym typeface="Calibri"/>
              </a:rPr>
              <a:t>Service Animals</a:t>
            </a:r>
            <a:endParaRPr>
              <a:solidFill>
                <a:srgbClr val="000000"/>
              </a:solidFill>
            </a:endParaRPr>
          </a:p>
        </p:txBody>
      </p:sp>
      <p:sp>
        <p:nvSpPr>
          <p:cNvPr id="489" name="Shape 489"/>
          <p:cNvSpPr txBox="1"/>
          <p:nvPr>
            <p:ph idx="1" type="body"/>
          </p:nvPr>
        </p:nvSpPr>
        <p:spPr>
          <a:xfrm>
            <a:off x="231975" y="2102575"/>
            <a:ext cx="3371400" cy="2990400"/>
          </a:xfrm>
          <a:prstGeom prst="rect">
            <a:avLst/>
          </a:prstGeom>
          <a:noFill/>
          <a:ln>
            <a:noFill/>
          </a:ln>
        </p:spPr>
        <p:txBody>
          <a:bodyPr anchorCtr="0" anchor="t" bIns="34275" lIns="68575" spcFirstLastPara="1" rIns="68575" wrap="square" tIns="34275">
            <a:noAutofit/>
          </a:bodyPr>
          <a:lstStyle/>
          <a:p>
            <a:pPr indent="0" lvl="0" marL="0" marR="0" rtl="0" algn="l">
              <a:lnSpc>
                <a:spcPct val="110000"/>
              </a:lnSpc>
              <a:spcBef>
                <a:spcPts val="0"/>
              </a:spcBef>
              <a:spcAft>
                <a:spcPts val="0"/>
              </a:spcAft>
              <a:buNone/>
            </a:pPr>
            <a:r>
              <a:rPr b="1" lang="en" sz="1800">
                <a:solidFill>
                  <a:schemeClr val="dk1"/>
                </a:solidFill>
                <a:latin typeface="Calibri"/>
                <a:ea typeface="Calibri"/>
                <a:cs typeface="Calibri"/>
                <a:sym typeface="Calibri"/>
              </a:rPr>
              <a:t>Not sure? </a:t>
            </a:r>
            <a:r>
              <a:rPr lang="en" sz="1800">
                <a:solidFill>
                  <a:schemeClr val="dk1"/>
                </a:solidFill>
                <a:latin typeface="Calibri"/>
                <a:ea typeface="Calibri"/>
                <a:cs typeface="Calibri"/>
                <a:sym typeface="Calibri"/>
              </a:rPr>
              <a:t>Ask what the animal is trained to do, not for proof/papers.</a:t>
            </a:r>
            <a:br>
              <a:rPr b="0" i="0" lang="en" sz="1800" u="none" cap="none" strike="noStrike">
                <a:solidFill>
                  <a:srgbClr val="000000"/>
                </a:solidFill>
                <a:latin typeface="Calibri"/>
                <a:ea typeface="Calibri"/>
                <a:cs typeface="Calibri"/>
                <a:sym typeface="Calibri"/>
              </a:rPr>
            </a:br>
            <a:endParaRPr>
              <a:solidFill>
                <a:srgbClr val="000000"/>
              </a:solidFill>
            </a:endParaRPr>
          </a:p>
          <a:p>
            <a:pPr indent="-177800" lvl="0" marL="177800" marR="0" rtl="0" algn="l">
              <a:lnSpc>
                <a:spcPct val="110000"/>
              </a:lnSpc>
              <a:spcBef>
                <a:spcPts val="500"/>
              </a:spcBef>
              <a:spcAft>
                <a:spcPts val="0"/>
              </a:spcAft>
              <a:buClr>
                <a:schemeClr val="dk2"/>
              </a:buClr>
              <a:buFont typeface="Arial"/>
              <a:buNone/>
            </a:pPr>
            <a:r>
              <a:t/>
            </a:r>
            <a:endParaRPr b="0" i="0" sz="1500" u="none" cap="none" strike="noStrike">
              <a:solidFill>
                <a:srgbClr val="595959"/>
              </a:solidFill>
              <a:latin typeface="Cabin"/>
              <a:ea typeface="Cabin"/>
              <a:cs typeface="Cabin"/>
              <a:sym typeface="Cabin"/>
            </a:endParaRPr>
          </a:p>
        </p:txBody>
      </p:sp>
      <p:pic>
        <p:nvPicPr>
          <p:cNvPr id="490" name="Shape 490"/>
          <p:cNvPicPr preferRelativeResize="0"/>
          <p:nvPr>
            <p:ph idx="2" type="body"/>
          </p:nvPr>
        </p:nvPicPr>
        <p:blipFill rotWithShape="1">
          <a:blip r:embed="rId3">
            <a:alphaModFix/>
          </a:blip>
          <a:srcRect b="0" l="0" r="0" t="0"/>
          <a:stretch/>
        </p:blipFill>
        <p:spPr>
          <a:xfrm>
            <a:off x="3703200" y="1434424"/>
            <a:ext cx="4980300" cy="2943000"/>
          </a:xfrm>
          <a:prstGeom prst="rect">
            <a:avLst/>
          </a:prstGeom>
          <a:noFill/>
          <a:ln>
            <a:noFill/>
          </a:ln>
        </p:spPr>
      </p:pic>
      <p:sp>
        <p:nvSpPr>
          <p:cNvPr id="491" name="Shape 491"/>
          <p:cNvSpPr txBox="1"/>
          <p:nvPr/>
        </p:nvSpPr>
        <p:spPr>
          <a:xfrm>
            <a:off x="4166800" y="4279225"/>
            <a:ext cx="4736100" cy="59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96" name="Shape 496"/>
        <p:cNvGrpSpPr/>
        <p:nvPr/>
      </p:nvGrpSpPr>
      <p:grpSpPr>
        <a:xfrm>
          <a:off x="0" y="0"/>
          <a:ext cx="0" cy="0"/>
          <a:chOff x="0" y="0"/>
          <a:chExt cx="0" cy="0"/>
        </a:xfrm>
      </p:grpSpPr>
      <p:sp>
        <p:nvSpPr>
          <p:cNvPr id="497" name="Shape 497"/>
          <p:cNvSpPr txBox="1"/>
          <p:nvPr>
            <p:ph type="title"/>
          </p:nvPr>
        </p:nvSpPr>
        <p:spPr>
          <a:xfrm>
            <a:off x="185800" y="1298650"/>
            <a:ext cx="3981000" cy="685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lang="en">
                <a:solidFill>
                  <a:srgbClr val="000000"/>
                </a:solidFill>
                <a:latin typeface="Calibri"/>
                <a:ea typeface="Calibri"/>
                <a:cs typeface="Calibri"/>
                <a:sym typeface="Calibri"/>
              </a:rPr>
              <a:t>Audio Description</a:t>
            </a:r>
            <a:endParaRPr>
              <a:solidFill>
                <a:srgbClr val="000000"/>
              </a:solidFill>
            </a:endParaRPr>
          </a:p>
        </p:txBody>
      </p:sp>
      <p:sp>
        <p:nvSpPr>
          <p:cNvPr id="498" name="Shape 498"/>
          <p:cNvSpPr txBox="1"/>
          <p:nvPr>
            <p:ph idx="1" type="body"/>
          </p:nvPr>
        </p:nvSpPr>
        <p:spPr>
          <a:xfrm>
            <a:off x="231975" y="2026375"/>
            <a:ext cx="4669800" cy="1405200"/>
          </a:xfrm>
          <a:prstGeom prst="rect">
            <a:avLst/>
          </a:prstGeom>
          <a:noFill/>
          <a:ln>
            <a:noFill/>
          </a:ln>
        </p:spPr>
        <p:txBody>
          <a:bodyPr anchorCtr="0" anchor="t" bIns="34275" lIns="68575" spcFirstLastPara="1" rIns="68575" wrap="square" tIns="34275">
            <a:noAutofit/>
          </a:bodyPr>
          <a:lstStyle/>
          <a:p>
            <a:pPr indent="0" lvl="0" marL="0" marR="0" rtl="0" algn="l">
              <a:lnSpc>
                <a:spcPct val="110000"/>
              </a:lnSpc>
              <a:spcBef>
                <a:spcPts val="0"/>
              </a:spcBef>
              <a:spcAft>
                <a:spcPts val="0"/>
              </a:spcAft>
              <a:buNone/>
            </a:pPr>
            <a:r>
              <a:rPr lang="en" sz="1800">
                <a:solidFill>
                  <a:schemeClr val="dk1"/>
                </a:solidFill>
                <a:latin typeface="Calibri"/>
                <a:ea typeface="Calibri"/>
                <a:cs typeface="Calibri"/>
                <a:sym typeface="Calibri"/>
              </a:rPr>
              <a:t>For people who are blind or low vision, audio description provides additional narration that describes important visual components and unspoken action of a piece of visual media or live performance.</a:t>
            </a:r>
            <a:endParaRPr>
              <a:solidFill>
                <a:srgbClr val="000000"/>
              </a:solidFill>
              <a:latin typeface="Calibri"/>
              <a:ea typeface="Calibri"/>
              <a:cs typeface="Calibri"/>
              <a:sym typeface="Calibri"/>
            </a:endParaRPr>
          </a:p>
          <a:p>
            <a:pPr indent="-177800" lvl="0" marL="177800" marR="0" rtl="0" algn="l">
              <a:lnSpc>
                <a:spcPct val="110000"/>
              </a:lnSpc>
              <a:spcBef>
                <a:spcPts val="500"/>
              </a:spcBef>
              <a:spcAft>
                <a:spcPts val="0"/>
              </a:spcAft>
              <a:buClr>
                <a:schemeClr val="dk2"/>
              </a:buClr>
              <a:buFont typeface="Arial"/>
              <a:buNone/>
            </a:pPr>
            <a:r>
              <a:t/>
            </a:r>
            <a:endParaRPr b="0" i="0" sz="1500" u="none" cap="none" strike="noStrike">
              <a:solidFill>
                <a:srgbClr val="595959"/>
              </a:solidFill>
              <a:latin typeface="Cabin"/>
              <a:ea typeface="Cabin"/>
              <a:cs typeface="Cabin"/>
              <a:sym typeface="Cabin"/>
            </a:endParaRPr>
          </a:p>
        </p:txBody>
      </p:sp>
      <p:sp>
        <p:nvSpPr>
          <p:cNvPr id="499" name="Shape 499"/>
          <p:cNvSpPr txBox="1"/>
          <p:nvPr/>
        </p:nvSpPr>
        <p:spPr>
          <a:xfrm>
            <a:off x="4166800" y="4279225"/>
            <a:ext cx="4736100" cy="59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500" name="Shape 500"/>
          <p:cNvPicPr preferRelativeResize="0"/>
          <p:nvPr/>
        </p:nvPicPr>
        <p:blipFill rotWithShape="1">
          <a:blip r:embed="rId3">
            <a:alphaModFix/>
          </a:blip>
          <a:srcRect b="14353" l="2573" r="3521" t="14446"/>
          <a:stretch/>
        </p:blipFill>
        <p:spPr>
          <a:xfrm>
            <a:off x="3974213" y="1359800"/>
            <a:ext cx="872789" cy="661768"/>
          </a:xfrm>
          <a:prstGeom prst="rect">
            <a:avLst/>
          </a:prstGeom>
          <a:noFill/>
          <a:ln>
            <a:noFill/>
          </a:ln>
        </p:spPr>
      </p:pic>
      <p:pic>
        <p:nvPicPr>
          <p:cNvPr id="501" name="Shape 501"/>
          <p:cNvPicPr preferRelativeResize="0"/>
          <p:nvPr/>
        </p:nvPicPr>
        <p:blipFill>
          <a:blip r:embed="rId4">
            <a:alphaModFix/>
          </a:blip>
          <a:stretch>
            <a:fillRect/>
          </a:stretch>
        </p:blipFill>
        <p:spPr>
          <a:xfrm>
            <a:off x="5217850" y="1570925"/>
            <a:ext cx="3926150" cy="2600325"/>
          </a:xfrm>
          <a:prstGeom prst="rect">
            <a:avLst/>
          </a:prstGeom>
          <a:noFill/>
          <a:ln>
            <a:noFill/>
          </a:ln>
        </p:spPr>
      </p:pic>
      <p:pic>
        <p:nvPicPr>
          <p:cNvPr id="502" name="Shape 502"/>
          <p:cNvPicPr preferRelativeResize="0"/>
          <p:nvPr/>
        </p:nvPicPr>
        <p:blipFill>
          <a:blip r:embed="rId5">
            <a:alphaModFix/>
          </a:blip>
          <a:stretch>
            <a:fillRect/>
          </a:stretch>
        </p:blipFill>
        <p:spPr>
          <a:xfrm>
            <a:off x="30300" y="3711362"/>
            <a:ext cx="4136500" cy="1643413"/>
          </a:xfrm>
          <a:prstGeom prst="rect">
            <a:avLst/>
          </a:prstGeom>
          <a:noFill/>
          <a:ln>
            <a:noFill/>
          </a:ln>
        </p:spPr>
      </p:pic>
      <p:pic>
        <p:nvPicPr>
          <p:cNvPr id="503" name="Shape 503"/>
          <p:cNvPicPr preferRelativeResize="0"/>
          <p:nvPr/>
        </p:nvPicPr>
        <p:blipFill>
          <a:blip r:embed="rId6">
            <a:alphaModFix/>
          </a:blip>
          <a:stretch>
            <a:fillRect/>
          </a:stretch>
        </p:blipFill>
        <p:spPr>
          <a:xfrm>
            <a:off x="4163150" y="3711350"/>
            <a:ext cx="1893350" cy="16916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7" name="Shape 507"/>
        <p:cNvGrpSpPr/>
        <p:nvPr/>
      </p:nvGrpSpPr>
      <p:grpSpPr>
        <a:xfrm>
          <a:off x="0" y="0"/>
          <a:ext cx="0" cy="0"/>
          <a:chOff x="0" y="0"/>
          <a:chExt cx="0" cy="0"/>
        </a:xfrm>
      </p:grpSpPr>
      <p:sp>
        <p:nvSpPr>
          <p:cNvPr id="508" name="Shape 508"/>
          <p:cNvSpPr txBox="1"/>
          <p:nvPr/>
        </p:nvSpPr>
        <p:spPr>
          <a:xfrm>
            <a:off x="380350" y="1227600"/>
            <a:ext cx="2322600" cy="3879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solidFill>
                <a:schemeClr val="dk1"/>
              </a:solidFill>
              <a:latin typeface="Calibri"/>
              <a:ea typeface="Calibri"/>
              <a:cs typeface="Calibri"/>
              <a:sym typeface="Calibri"/>
            </a:endParaRPr>
          </a:p>
          <a:p>
            <a:pPr indent="0" lvl="0" marL="0" rtl="0">
              <a:spcBef>
                <a:spcPts val="0"/>
              </a:spcBef>
              <a:spcAft>
                <a:spcPts val="0"/>
              </a:spcAft>
              <a:buNone/>
            </a:pPr>
            <a:r>
              <a:t/>
            </a:r>
            <a:endParaRPr>
              <a:solidFill>
                <a:schemeClr val="dk1"/>
              </a:solidFill>
              <a:latin typeface="Calibri"/>
              <a:ea typeface="Calibri"/>
              <a:cs typeface="Calibri"/>
              <a:sym typeface="Calibri"/>
            </a:endParaRPr>
          </a:p>
          <a:p>
            <a:pPr indent="0" lvl="0" marL="0" rtl="0">
              <a:spcBef>
                <a:spcPts val="0"/>
              </a:spcBef>
              <a:spcAft>
                <a:spcPts val="0"/>
              </a:spcAft>
              <a:buNone/>
            </a:pPr>
            <a:r>
              <a:rPr lang="en">
                <a:solidFill>
                  <a:schemeClr val="dk1"/>
                </a:solidFill>
                <a:latin typeface="Calibri"/>
                <a:ea typeface="Calibri"/>
                <a:cs typeface="Calibri"/>
                <a:sym typeface="Calibri"/>
              </a:rPr>
              <a:t>Audio description equipment can be </a:t>
            </a:r>
            <a:r>
              <a:rPr b="1" lang="en">
                <a:solidFill>
                  <a:schemeClr val="dk1"/>
                </a:solidFill>
                <a:latin typeface="Calibri"/>
                <a:ea typeface="Calibri"/>
                <a:cs typeface="Calibri"/>
                <a:sym typeface="Calibri"/>
              </a:rPr>
              <a:t>borrowed</a:t>
            </a:r>
            <a:r>
              <a:rPr lang="en">
                <a:solidFill>
                  <a:schemeClr val="dk1"/>
                </a:solidFill>
                <a:latin typeface="Calibri"/>
                <a:ea typeface="Calibri"/>
                <a:cs typeface="Calibri"/>
                <a:sym typeface="Calibri"/>
              </a:rPr>
              <a:t> from CCAC’s Equipment Loan Program as well.</a:t>
            </a:r>
            <a:br>
              <a:rPr lang="en">
                <a:solidFill>
                  <a:schemeClr val="dk1"/>
                </a:solidFill>
                <a:latin typeface="Calibri"/>
                <a:ea typeface="Calibri"/>
                <a:cs typeface="Calibri"/>
                <a:sym typeface="Calibri"/>
              </a:rPr>
            </a:b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chicagoculturalaccess.org/</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accessible-equipment-loans</a:t>
            </a:r>
            <a:br>
              <a:rPr lang="en">
                <a:solidFill>
                  <a:schemeClr val="dk1"/>
                </a:solidFill>
                <a:latin typeface="Calibri"/>
                <a:ea typeface="Calibri"/>
                <a:cs typeface="Calibri"/>
                <a:sym typeface="Calibri"/>
              </a:rPr>
            </a:br>
            <a:endParaRPr>
              <a:solidFill>
                <a:schemeClr val="dk1"/>
              </a:solidFill>
            </a:endParaRPr>
          </a:p>
          <a:p>
            <a:pPr indent="0" lvl="0" marL="0" rtl="0">
              <a:spcBef>
                <a:spcPts val="0"/>
              </a:spcBef>
              <a:spcAft>
                <a:spcPts val="0"/>
              </a:spcAft>
              <a:buNone/>
            </a:pPr>
            <a:r>
              <a:t/>
            </a:r>
            <a:endParaRPr>
              <a:solidFill>
                <a:schemeClr val="dk1"/>
              </a:solidFill>
              <a:latin typeface="Cabin"/>
              <a:ea typeface="Cabin"/>
              <a:cs typeface="Cabin"/>
              <a:sym typeface="Cabin"/>
            </a:endParaRPr>
          </a:p>
          <a:p>
            <a:pPr indent="0" lvl="0" marL="0" rtl="0">
              <a:spcBef>
                <a:spcPts val="0"/>
              </a:spcBef>
              <a:spcAft>
                <a:spcPts val="0"/>
              </a:spcAft>
              <a:buNone/>
            </a:pPr>
            <a:r>
              <a:t/>
            </a:r>
            <a:endParaRPr/>
          </a:p>
        </p:txBody>
      </p:sp>
      <p:pic>
        <p:nvPicPr>
          <p:cNvPr id="509" name="Shape 509"/>
          <p:cNvPicPr preferRelativeResize="0"/>
          <p:nvPr/>
        </p:nvPicPr>
        <p:blipFill>
          <a:blip r:embed="rId3">
            <a:alphaModFix/>
          </a:blip>
          <a:stretch>
            <a:fillRect/>
          </a:stretch>
        </p:blipFill>
        <p:spPr>
          <a:xfrm>
            <a:off x="2702950" y="947800"/>
            <a:ext cx="6406924" cy="424342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14" name="Shape 514"/>
        <p:cNvGrpSpPr/>
        <p:nvPr/>
      </p:nvGrpSpPr>
      <p:grpSpPr>
        <a:xfrm>
          <a:off x="0" y="0"/>
          <a:ext cx="0" cy="0"/>
          <a:chOff x="0" y="0"/>
          <a:chExt cx="0" cy="0"/>
        </a:xfrm>
      </p:grpSpPr>
      <p:sp>
        <p:nvSpPr>
          <p:cNvPr id="515" name="Shape 515"/>
          <p:cNvSpPr txBox="1"/>
          <p:nvPr>
            <p:ph type="title"/>
          </p:nvPr>
        </p:nvSpPr>
        <p:spPr>
          <a:xfrm>
            <a:off x="266050" y="1522325"/>
            <a:ext cx="2761200" cy="753300"/>
          </a:xfrm>
          <a:prstGeom prst="rect">
            <a:avLst/>
          </a:prstGeom>
          <a:noFill/>
          <a:ln>
            <a:noFill/>
          </a:ln>
        </p:spPr>
        <p:txBody>
          <a:bodyPr anchorCtr="0" anchor="t" bIns="34275" lIns="68575" spcFirstLastPara="1" rIns="68575" wrap="square" tIns="34275">
            <a:noAutofit/>
          </a:bodyPr>
          <a:lstStyle/>
          <a:p>
            <a:pPr indent="0" lvl="0" marL="0" marR="0" rtl="0">
              <a:lnSpc>
                <a:spcPct val="90000"/>
              </a:lnSpc>
              <a:spcBef>
                <a:spcPts val="0"/>
              </a:spcBef>
              <a:spcAft>
                <a:spcPts val="0"/>
              </a:spcAft>
              <a:buClr>
                <a:schemeClr val="dk2"/>
              </a:buClr>
              <a:buFont typeface="Impact"/>
              <a:buNone/>
            </a:pPr>
            <a:r>
              <a:rPr b="1" lang="en" sz="3600">
                <a:solidFill>
                  <a:srgbClr val="000000"/>
                </a:solidFill>
                <a:latin typeface="Calibri"/>
                <a:ea typeface="Calibri"/>
                <a:cs typeface="Calibri"/>
                <a:sym typeface="Calibri"/>
              </a:rPr>
              <a:t>Touch Tours</a:t>
            </a:r>
            <a:endParaRPr sz="3600">
              <a:solidFill>
                <a:srgbClr val="000000"/>
              </a:solidFill>
            </a:endParaRPr>
          </a:p>
        </p:txBody>
      </p:sp>
      <p:pic>
        <p:nvPicPr>
          <p:cNvPr descr="Touch Tour_Steppenwolf.jpg" id="516" name="Shape 516"/>
          <p:cNvPicPr preferRelativeResize="0"/>
          <p:nvPr/>
        </p:nvPicPr>
        <p:blipFill>
          <a:blip r:embed="rId3">
            <a:alphaModFix/>
          </a:blip>
          <a:stretch>
            <a:fillRect/>
          </a:stretch>
        </p:blipFill>
        <p:spPr>
          <a:xfrm>
            <a:off x="5788100" y="1126375"/>
            <a:ext cx="3376225" cy="2252626"/>
          </a:xfrm>
          <a:prstGeom prst="rect">
            <a:avLst/>
          </a:prstGeom>
          <a:noFill/>
          <a:ln>
            <a:noFill/>
          </a:ln>
        </p:spPr>
      </p:pic>
      <p:pic>
        <p:nvPicPr>
          <p:cNvPr id="517" name="Shape 517"/>
          <p:cNvPicPr preferRelativeResize="0"/>
          <p:nvPr/>
        </p:nvPicPr>
        <p:blipFill>
          <a:blip r:embed="rId4">
            <a:alphaModFix/>
          </a:blip>
          <a:stretch>
            <a:fillRect/>
          </a:stretch>
        </p:blipFill>
        <p:spPr>
          <a:xfrm>
            <a:off x="2765625" y="1438675"/>
            <a:ext cx="753300" cy="753300"/>
          </a:xfrm>
          <a:prstGeom prst="rect">
            <a:avLst/>
          </a:prstGeom>
          <a:noFill/>
          <a:ln>
            <a:noFill/>
          </a:ln>
        </p:spPr>
      </p:pic>
      <p:pic>
        <p:nvPicPr>
          <p:cNvPr descr="Tour Tour 2_Steppenwolf.jpg" id="518" name="Shape 518"/>
          <p:cNvPicPr preferRelativeResize="0"/>
          <p:nvPr/>
        </p:nvPicPr>
        <p:blipFill>
          <a:blip r:embed="rId5">
            <a:alphaModFix/>
          </a:blip>
          <a:stretch>
            <a:fillRect/>
          </a:stretch>
        </p:blipFill>
        <p:spPr>
          <a:xfrm>
            <a:off x="3807613" y="2790437"/>
            <a:ext cx="3529700" cy="2349375"/>
          </a:xfrm>
          <a:prstGeom prst="rect">
            <a:avLst/>
          </a:prstGeom>
          <a:noFill/>
          <a:ln>
            <a:noFill/>
          </a:ln>
        </p:spPr>
      </p:pic>
      <p:sp>
        <p:nvSpPr>
          <p:cNvPr id="519" name="Shape 519"/>
          <p:cNvSpPr txBox="1"/>
          <p:nvPr/>
        </p:nvSpPr>
        <p:spPr>
          <a:xfrm>
            <a:off x="376650" y="2237475"/>
            <a:ext cx="3243600" cy="2826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Calibri"/>
                <a:ea typeface="Calibri"/>
                <a:cs typeface="Calibri"/>
                <a:sym typeface="Calibri"/>
              </a:rPr>
              <a:t>Provide access to the stage and set before a performance as a way of firming up the descriptive information that sighted guests see. </a:t>
            </a:r>
            <a:br>
              <a:rPr lang="en">
                <a:latin typeface="Calibri"/>
                <a:ea typeface="Calibri"/>
                <a:cs typeface="Calibri"/>
                <a:sym typeface="Calibri"/>
              </a:rPr>
            </a:br>
            <a:br>
              <a:rPr lang="en">
                <a:latin typeface="Calibri"/>
                <a:ea typeface="Calibri"/>
                <a:cs typeface="Calibri"/>
                <a:sym typeface="Calibri"/>
              </a:rPr>
            </a:br>
            <a:r>
              <a:rPr lang="en">
                <a:latin typeface="Calibri"/>
                <a:ea typeface="Calibri"/>
                <a:cs typeface="Calibri"/>
                <a:sym typeface="Calibri"/>
              </a:rPr>
              <a:t>Typically lead by a staff member who describes the visual artistic choices, guests will explore the space, and may like to handle selected props, costumes, and furniture.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8" name="Shape 148"/>
        <p:cNvGrpSpPr/>
        <p:nvPr/>
      </p:nvGrpSpPr>
      <p:grpSpPr>
        <a:xfrm>
          <a:off x="0" y="0"/>
          <a:ext cx="0" cy="0"/>
          <a:chOff x="0" y="0"/>
          <a:chExt cx="0" cy="0"/>
        </a:xfrm>
      </p:grpSpPr>
      <p:sp>
        <p:nvSpPr>
          <p:cNvPr id="149" name="Shape 149"/>
          <p:cNvSpPr txBox="1"/>
          <p:nvPr>
            <p:ph idx="1" type="body"/>
          </p:nvPr>
        </p:nvSpPr>
        <p:spPr>
          <a:xfrm>
            <a:off x="311700" y="1809200"/>
            <a:ext cx="8520600" cy="315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r>
              <a:rPr b="1" i="0" lang="en" sz="4800" u="none" cap="none" strike="noStrike">
                <a:solidFill>
                  <a:srgbClr val="000000"/>
                </a:solidFill>
                <a:latin typeface="Calibri"/>
                <a:ea typeface="Calibri"/>
                <a:cs typeface="Calibri"/>
                <a:sym typeface="Calibri"/>
              </a:rPr>
              <a:t>4. Makes </a:t>
            </a:r>
            <a:r>
              <a:rPr b="1" lang="en" sz="4800">
                <a:solidFill>
                  <a:srgbClr val="000000"/>
                </a:solidFill>
                <a:latin typeface="Calibri"/>
                <a:ea typeface="Calibri"/>
                <a:cs typeface="Calibri"/>
                <a:sym typeface="Calibri"/>
              </a:rPr>
              <a:t>Good Business</a:t>
            </a:r>
            <a:r>
              <a:rPr b="1" i="0" lang="en" sz="4800" u="none" cap="none" strike="noStrike">
                <a:solidFill>
                  <a:srgbClr val="000000"/>
                </a:solidFill>
                <a:latin typeface="Calibri"/>
                <a:ea typeface="Calibri"/>
                <a:cs typeface="Calibri"/>
                <a:sym typeface="Calibri"/>
              </a:rPr>
              <a:t> Sense</a:t>
            </a:r>
            <a:br>
              <a:rPr b="1" i="0" lang="en" sz="30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People who receive good customer service (</a:t>
            </a:r>
            <a:r>
              <a:rPr lang="en" sz="2400">
                <a:solidFill>
                  <a:srgbClr val="000000"/>
                </a:solidFill>
                <a:latin typeface="Calibri"/>
                <a:ea typeface="Calibri"/>
                <a:cs typeface="Calibri"/>
                <a:sym typeface="Calibri"/>
              </a:rPr>
              <a:t>or experience their friends and family receiving good service</a:t>
            </a:r>
            <a:r>
              <a:rPr b="0" i="0" lang="en" sz="2400" u="none" cap="none" strike="noStrike">
                <a:solidFill>
                  <a:srgbClr val="000000"/>
                </a:solidFill>
                <a:latin typeface="Calibri"/>
                <a:ea typeface="Calibri"/>
                <a:cs typeface="Calibri"/>
                <a:sym typeface="Calibri"/>
              </a:rPr>
              <a:t>)</a:t>
            </a:r>
            <a:r>
              <a:rPr lang="en" sz="2400">
                <a:solidFill>
                  <a:srgbClr val="000000"/>
                </a:solidFill>
                <a:latin typeface="Calibri"/>
                <a:ea typeface="Calibri"/>
                <a:cs typeface="Calibri"/>
                <a:sym typeface="Calibri"/>
              </a:rPr>
              <a:t> will </a:t>
            </a:r>
            <a:r>
              <a:rPr b="0" i="0" lang="en" sz="2400" u="none" cap="none" strike="noStrike">
                <a:solidFill>
                  <a:srgbClr val="000000"/>
                </a:solidFill>
                <a:latin typeface="Calibri"/>
                <a:ea typeface="Calibri"/>
                <a:cs typeface="Calibri"/>
                <a:sym typeface="Calibri"/>
              </a:rPr>
              <a:t>feel included </a:t>
            </a:r>
            <a:r>
              <a:rPr lang="en" sz="2400">
                <a:solidFill>
                  <a:srgbClr val="000000"/>
                </a:solidFill>
                <a:latin typeface="Calibri"/>
                <a:ea typeface="Calibri"/>
                <a:cs typeface="Calibri"/>
                <a:sym typeface="Calibri"/>
              </a:rPr>
              <a:t>in your org’s values. </a:t>
            </a:r>
            <a:br>
              <a:rPr lang="en" sz="2400">
                <a:solidFill>
                  <a:srgbClr val="000000"/>
                </a:solidFill>
                <a:latin typeface="Calibri"/>
                <a:ea typeface="Calibri"/>
                <a:cs typeface="Calibri"/>
                <a:sym typeface="Calibri"/>
              </a:rPr>
            </a:br>
            <a:r>
              <a:rPr lang="en" sz="2400">
                <a:solidFill>
                  <a:srgbClr val="000000"/>
                </a:solidFill>
                <a:latin typeface="Calibri"/>
                <a:ea typeface="Calibri"/>
                <a:cs typeface="Calibri"/>
                <a:sym typeface="Calibri"/>
              </a:rPr>
              <a:t>They </a:t>
            </a:r>
            <a:r>
              <a:rPr b="0" i="0" lang="en" sz="2400" u="none" cap="none" strike="noStrike">
                <a:solidFill>
                  <a:srgbClr val="000000"/>
                </a:solidFill>
                <a:latin typeface="Calibri"/>
                <a:ea typeface="Calibri"/>
                <a:cs typeface="Calibri"/>
                <a:sym typeface="Calibri"/>
              </a:rPr>
              <a:t>will return to you and support you with their wallets. </a:t>
            </a: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24" name="Shape 524"/>
        <p:cNvGrpSpPr/>
        <p:nvPr/>
      </p:nvGrpSpPr>
      <p:grpSpPr>
        <a:xfrm>
          <a:off x="0" y="0"/>
          <a:ext cx="0" cy="0"/>
          <a:chOff x="0" y="0"/>
          <a:chExt cx="0" cy="0"/>
        </a:xfrm>
      </p:grpSpPr>
      <p:sp>
        <p:nvSpPr>
          <p:cNvPr id="525" name="Shape 525"/>
          <p:cNvSpPr txBox="1"/>
          <p:nvPr>
            <p:ph type="title"/>
          </p:nvPr>
        </p:nvSpPr>
        <p:spPr>
          <a:xfrm>
            <a:off x="266050" y="1522325"/>
            <a:ext cx="4928100" cy="753300"/>
          </a:xfrm>
          <a:prstGeom prst="rect">
            <a:avLst/>
          </a:prstGeom>
          <a:noFill/>
          <a:ln>
            <a:noFill/>
          </a:ln>
        </p:spPr>
        <p:txBody>
          <a:bodyPr anchorCtr="0" anchor="t" bIns="34275" lIns="68575" spcFirstLastPara="1" rIns="68575" wrap="square" tIns="34275">
            <a:noAutofit/>
          </a:bodyPr>
          <a:lstStyle/>
          <a:p>
            <a:pPr indent="0" lvl="0" marL="0" marR="0" rtl="0">
              <a:lnSpc>
                <a:spcPct val="90000"/>
              </a:lnSpc>
              <a:spcBef>
                <a:spcPts val="0"/>
              </a:spcBef>
              <a:spcAft>
                <a:spcPts val="0"/>
              </a:spcAft>
              <a:buClr>
                <a:schemeClr val="dk2"/>
              </a:buClr>
              <a:buFont typeface="Impact"/>
              <a:buNone/>
            </a:pPr>
            <a:r>
              <a:rPr b="1" lang="en" sz="3600">
                <a:solidFill>
                  <a:srgbClr val="000000"/>
                </a:solidFill>
                <a:latin typeface="Calibri"/>
                <a:ea typeface="Calibri"/>
                <a:cs typeface="Calibri"/>
                <a:sym typeface="Calibri"/>
              </a:rPr>
              <a:t>Braille and Large Print</a:t>
            </a:r>
            <a:endParaRPr sz="3600">
              <a:solidFill>
                <a:srgbClr val="000000"/>
              </a:solidFill>
            </a:endParaRPr>
          </a:p>
        </p:txBody>
      </p:sp>
      <p:sp>
        <p:nvSpPr>
          <p:cNvPr id="526" name="Shape 526"/>
          <p:cNvSpPr txBox="1"/>
          <p:nvPr/>
        </p:nvSpPr>
        <p:spPr>
          <a:xfrm>
            <a:off x="266050" y="2080475"/>
            <a:ext cx="3185400" cy="3059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latin typeface="Calibri"/>
                <a:ea typeface="Calibri"/>
                <a:cs typeface="Calibri"/>
                <a:sym typeface="Calibri"/>
              </a:rPr>
              <a:t>If you offer important info in print, you should consider offering those materials in braille and large print too for your blind or low vision guests.</a:t>
            </a:r>
            <a:br>
              <a:rPr lang="en">
                <a:latin typeface="Calibri"/>
                <a:ea typeface="Calibri"/>
                <a:cs typeface="Calibri"/>
                <a:sym typeface="Calibri"/>
              </a:rPr>
            </a:br>
            <a:br>
              <a:rPr lang="en">
                <a:latin typeface="Calibri"/>
                <a:ea typeface="Calibri"/>
                <a:cs typeface="Calibri"/>
                <a:sym typeface="Calibri"/>
              </a:rPr>
            </a:br>
            <a:r>
              <a:rPr lang="en">
                <a:latin typeface="Calibri"/>
                <a:ea typeface="Calibri"/>
                <a:cs typeface="Calibri"/>
                <a:sym typeface="Calibri"/>
              </a:rPr>
              <a:t>You can use local and online vendors to have materials made in braille for a few dollars a sheet. Do your research on quality.</a:t>
            </a:r>
            <a:br>
              <a:rPr lang="en">
                <a:latin typeface="Calibri"/>
                <a:ea typeface="Calibri"/>
                <a:cs typeface="Calibri"/>
                <a:sym typeface="Calibri"/>
              </a:rPr>
            </a:br>
            <a:br>
              <a:rPr lang="en">
                <a:latin typeface="Calibri"/>
                <a:ea typeface="Calibri"/>
                <a:cs typeface="Calibri"/>
                <a:sym typeface="Calibri"/>
              </a:rPr>
            </a:br>
            <a:r>
              <a:rPr lang="en">
                <a:latin typeface="Calibri"/>
                <a:ea typeface="Calibri"/>
                <a:cs typeface="Calibri"/>
                <a:sym typeface="Calibri"/>
              </a:rPr>
              <a:t>Large print can be achieved cheaply by photocopying your existing brochure at 130%</a:t>
            </a:r>
            <a:endParaRPr>
              <a:latin typeface="Calibri"/>
              <a:ea typeface="Calibri"/>
              <a:cs typeface="Calibri"/>
              <a:sym typeface="Calibri"/>
            </a:endParaRPr>
          </a:p>
        </p:txBody>
      </p:sp>
      <p:pic>
        <p:nvPicPr>
          <p:cNvPr id="527" name="Shape 527"/>
          <p:cNvPicPr preferRelativeResize="0"/>
          <p:nvPr/>
        </p:nvPicPr>
        <p:blipFill>
          <a:blip r:embed="rId3">
            <a:alphaModFix/>
          </a:blip>
          <a:stretch>
            <a:fillRect/>
          </a:stretch>
        </p:blipFill>
        <p:spPr>
          <a:xfrm>
            <a:off x="3507800" y="2080475"/>
            <a:ext cx="743599" cy="743599"/>
          </a:xfrm>
          <a:prstGeom prst="rect">
            <a:avLst/>
          </a:prstGeom>
          <a:noFill/>
          <a:ln>
            <a:noFill/>
          </a:ln>
        </p:spPr>
      </p:pic>
      <p:pic>
        <p:nvPicPr>
          <p:cNvPr id="528" name="Shape 528"/>
          <p:cNvPicPr preferRelativeResize="0"/>
          <p:nvPr/>
        </p:nvPicPr>
        <p:blipFill>
          <a:blip r:embed="rId4">
            <a:alphaModFix/>
          </a:blip>
          <a:stretch>
            <a:fillRect/>
          </a:stretch>
        </p:blipFill>
        <p:spPr>
          <a:xfrm>
            <a:off x="5315901" y="1112650"/>
            <a:ext cx="3844612" cy="2563075"/>
          </a:xfrm>
          <a:prstGeom prst="rect">
            <a:avLst/>
          </a:prstGeom>
          <a:noFill/>
          <a:ln>
            <a:noFill/>
          </a:ln>
        </p:spPr>
      </p:pic>
      <p:pic>
        <p:nvPicPr>
          <p:cNvPr id="529" name="Shape 529"/>
          <p:cNvPicPr preferRelativeResize="0"/>
          <p:nvPr/>
        </p:nvPicPr>
        <p:blipFill rotWithShape="1">
          <a:blip r:embed="rId5">
            <a:alphaModFix/>
          </a:blip>
          <a:srcRect b="11340" l="6507" r="0" t="9243"/>
          <a:stretch/>
        </p:blipFill>
        <p:spPr>
          <a:xfrm>
            <a:off x="4392775" y="2885225"/>
            <a:ext cx="3958774" cy="2242851"/>
          </a:xfrm>
          <a:prstGeom prst="rect">
            <a:avLst/>
          </a:prstGeom>
          <a:noFill/>
          <a:ln>
            <a:noFill/>
          </a:ln>
        </p:spPr>
      </p:pic>
      <p:pic>
        <p:nvPicPr>
          <p:cNvPr id="530" name="Shape 530"/>
          <p:cNvPicPr preferRelativeResize="0"/>
          <p:nvPr/>
        </p:nvPicPr>
        <p:blipFill>
          <a:blip r:embed="rId6">
            <a:alphaModFix/>
          </a:blip>
          <a:stretch>
            <a:fillRect/>
          </a:stretch>
        </p:blipFill>
        <p:spPr>
          <a:xfrm>
            <a:off x="4340925" y="2080475"/>
            <a:ext cx="743600" cy="7436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5" name="Shape 535"/>
        <p:cNvGrpSpPr/>
        <p:nvPr/>
      </p:nvGrpSpPr>
      <p:grpSpPr>
        <a:xfrm>
          <a:off x="0" y="0"/>
          <a:ext cx="0" cy="0"/>
          <a:chOff x="0" y="0"/>
          <a:chExt cx="0" cy="0"/>
        </a:xfrm>
      </p:grpSpPr>
      <p:sp>
        <p:nvSpPr>
          <p:cNvPr id="536" name="Shape 536"/>
          <p:cNvSpPr txBox="1"/>
          <p:nvPr>
            <p:ph type="title"/>
          </p:nvPr>
        </p:nvSpPr>
        <p:spPr>
          <a:xfrm>
            <a:off x="266050" y="1522325"/>
            <a:ext cx="4928100" cy="753300"/>
          </a:xfrm>
          <a:prstGeom prst="rect">
            <a:avLst/>
          </a:prstGeom>
          <a:noFill/>
          <a:ln>
            <a:noFill/>
          </a:ln>
        </p:spPr>
        <p:txBody>
          <a:bodyPr anchorCtr="0" anchor="t" bIns="34275" lIns="68575" spcFirstLastPara="1" rIns="68575" wrap="square" tIns="34275">
            <a:noAutofit/>
          </a:bodyPr>
          <a:lstStyle/>
          <a:p>
            <a:pPr indent="0" lvl="0" marL="0" marR="0" rtl="0">
              <a:lnSpc>
                <a:spcPct val="90000"/>
              </a:lnSpc>
              <a:spcBef>
                <a:spcPts val="0"/>
              </a:spcBef>
              <a:spcAft>
                <a:spcPts val="0"/>
              </a:spcAft>
              <a:buClr>
                <a:schemeClr val="dk2"/>
              </a:buClr>
              <a:buFont typeface="Impact"/>
              <a:buNone/>
            </a:pPr>
            <a:r>
              <a:rPr b="1" lang="en" sz="3600">
                <a:solidFill>
                  <a:srgbClr val="000000"/>
                </a:solidFill>
                <a:latin typeface="Calibri"/>
                <a:ea typeface="Calibri"/>
                <a:cs typeface="Calibri"/>
                <a:sym typeface="Calibri"/>
              </a:rPr>
              <a:t>Design for visual access</a:t>
            </a:r>
            <a:endParaRPr sz="3600">
              <a:solidFill>
                <a:srgbClr val="000000"/>
              </a:solidFill>
            </a:endParaRPr>
          </a:p>
        </p:txBody>
      </p:sp>
      <p:sp>
        <p:nvSpPr>
          <p:cNvPr id="537" name="Shape 537"/>
          <p:cNvSpPr txBox="1"/>
          <p:nvPr/>
        </p:nvSpPr>
        <p:spPr>
          <a:xfrm>
            <a:off x="266050" y="2080475"/>
            <a:ext cx="5102400" cy="3059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800">
                <a:latin typeface="Calibri"/>
                <a:ea typeface="Calibri"/>
                <a:cs typeface="Calibri"/>
                <a:sym typeface="Calibri"/>
              </a:rPr>
              <a:t>Do</a:t>
            </a:r>
            <a:br>
              <a:rPr lang="en" sz="1800">
                <a:latin typeface="Calibri"/>
                <a:ea typeface="Calibri"/>
                <a:cs typeface="Calibri"/>
                <a:sym typeface="Calibri"/>
              </a:rPr>
            </a:br>
            <a:r>
              <a:rPr lang="en" sz="1800">
                <a:latin typeface="Calibri"/>
                <a:ea typeface="Calibri"/>
                <a:cs typeface="Calibri"/>
                <a:sym typeface="Calibri"/>
              </a:rPr>
              <a:t>-Use good color contrasts</a:t>
            </a:r>
            <a:endParaRPr sz="1800">
              <a:latin typeface="Calibri"/>
              <a:ea typeface="Calibri"/>
              <a:cs typeface="Calibri"/>
              <a:sym typeface="Calibri"/>
            </a:endParaRPr>
          </a:p>
          <a:p>
            <a:pPr indent="0" lvl="0" marL="0" rtl="0">
              <a:spcBef>
                <a:spcPts val="0"/>
              </a:spcBef>
              <a:spcAft>
                <a:spcPts val="0"/>
              </a:spcAft>
              <a:buNone/>
            </a:pPr>
            <a:r>
              <a:rPr lang="en" sz="1800">
                <a:latin typeface="Calibri"/>
                <a:ea typeface="Calibri"/>
                <a:cs typeface="Calibri"/>
                <a:sym typeface="Calibri"/>
              </a:rPr>
              <a:t>-Large, readable fonts</a:t>
            </a:r>
            <a:endParaRPr sz="1800">
              <a:latin typeface="Calibri"/>
              <a:ea typeface="Calibri"/>
              <a:cs typeface="Calibri"/>
              <a:sym typeface="Calibri"/>
            </a:endParaRPr>
          </a:p>
          <a:p>
            <a:pPr indent="0" lvl="0" marL="0" rtl="0">
              <a:spcBef>
                <a:spcPts val="0"/>
              </a:spcBef>
              <a:spcAft>
                <a:spcPts val="0"/>
              </a:spcAft>
              <a:buNone/>
            </a:pPr>
            <a:r>
              <a:rPr lang="en" sz="1800">
                <a:latin typeface="Calibri"/>
                <a:ea typeface="Calibri"/>
                <a:cs typeface="Calibri"/>
                <a:sym typeface="Calibri"/>
              </a:rPr>
              <a:t>-Linear layout with clear headers</a:t>
            </a:r>
            <a:br>
              <a:rPr lang="en" sz="1800">
                <a:latin typeface="Calibri"/>
                <a:ea typeface="Calibri"/>
                <a:cs typeface="Calibri"/>
                <a:sym typeface="Calibri"/>
              </a:rPr>
            </a:br>
            <a:br>
              <a:rPr lang="en" sz="1800">
                <a:latin typeface="Calibri"/>
                <a:ea typeface="Calibri"/>
                <a:cs typeface="Calibri"/>
                <a:sym typeface="Calibri"/>
              </a:rPr>
            </a:br>
            <a:r>
              <a:rPr b="1" lang="en" sz="1800">
                <a:latin typeface="Calibri"/>
                <a:ea typeface="Calibri"/>
                <a:cs typeface="Calibri"/>
                <a:sym typeface="Calibri"/>
              </a:rPr>
              <a:t>Don’t</a:t>
            </a:r>
            <a:br>
              <a:rPr lang="en" sz="1800">
                <a:latin typeface="Calibri"/>
                <a:ea typeface="Calibri"/>
                <a:cs typeface="Calibri"/>
                <a:sym typeface="Calibri"/>
              </a:rPr>
            </a:br>
            <a:r>
              <a:rPr lang="en" sz="1800">
                <a:latin typeface="Calibri"/>
                <a:ea typeface="Calibri"/>
                <a:cs typeface="Calibri"/>
                <a:sym typeface="Calibri"/>
              </a:rPr>
              <a:t>-use only color to convey meaning (color blindness)</a:t>
            </a:r>
            <a:br>
              <a:rPr lang="en" sz="1800">
                <a:latin typeface="Calibri"/>
                <a:ea typeface="Calibri"/>
                <a:cs typeface="Calibri"/>
                <a:sym typeface="Calibri"/>
              </a:rPr>
            </a:br>
            <a:r>
              <a:rPr lang="en" sz="1800">
                <a:latin typeface="Calibri"/>
                <a:ea typeface="Calibri"/>
                <a:cs typeface="Calibri"/>
                <a:sym typeface="Calibri"/>
              </a:rPr>
              <a:t>-spread a layout all over page</a:t>
            </a:r>
            <a:br>
              <a:rPr lang="en" sz="1800">
                <a:latin typeface="Calibri"/>
                <a:ea typeface="Calibri"/>
                <a:cs typeface="Calibri"/>
                <a:sym typeface="Calibri"/>
              </a:rPr>
            </a:br>
            <a:r>
              <a:rPr lang="en" sz="1800">
                <a:latin typeface="Calibri"/>
                <a:ea typeface="Calibri"/>
                <a:cs typeface="Calibri"/>
                <a:sym typeface="Calibri"/>
              </a:rPr>
              <a:t>-separate actions from their context (like random buttons)</a:t>
            </a:r>
            <a:br>
              <a:rPr lang="en" sz="1800">
                <a:latin typeface="Calibri"/>
                <a:ea typeface="Calibri"/>
                <a:cs typeface="Calibri"/>
                <a:sym typeface="Calibri"/>
              </a:rPr>
            </a:br>
            <a:endParaRPr sz="1800">
              <a:latin typeface="Calibri"/>
              <a:ea typeface="Calibri"/>
              <a:cs typeface="Calibri"/>
              <a:sym typeface="Calibri"/>
            </a:endParaRPr>
          </a:p>
        </p:txBody>
      </p:sp>
      <p:pic>
        <p:nvPicPr>
          <p:cNvPr id="538" name="Shape 538"/>
          <p:cNvPicPr preferRelativeResize="0"/>
          <p:nvPr/>
        </p:nvPicPr>
        <p:blipFill>
          <a:blip r:embed="rId3">
            <a:alphaModFix/>
          </a:blip>
          <a:stretch>
            <a:fillRect/>
          </a:stretch>
        </p:blipFill>
        <p:spPr>
          <a:xfrm>
            <a:off x="5520825" y="589600"/>
            <a:ext cx="3304783" cy="483870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43" name="Shape 543"/>
        <p:cNvGrpSpPr/>
        <p:nvPr/>
      </p:nvGrpSpPr>
      <p:grpSpPr>
        <a:xfrm>
          <a:off x="0" y="0"/>
          <a:ext cx="0" cy="0"/>
          <a:chOff x="0" y="0"/>
          <a:chExt cx="0" cy="0"/>
        </a:xfrm>
      </p:grpSpPr>
      <p:sp>
        <p:nvSpPr>
          <p:cNvPr id="544" name="Shape 544"/>
          <p:cNvSpPr txBox="1"/>
          <p:nvPr>
            <p:ph type="title"/>
          </p:nvPr>
        </p:nvSpPr>
        <p:spPr>
          <a:xfrm>
            <a:off x="266050" y="1522325"/>
            <a:ext cx="4928100" cy="753300"/>
          </a:xfrm>
          <a:prstGeom prst="rect">
            <a:avLst/>
          </a:prstGeom>
          <a:noFill/>
          <a:ln>
            <a:noFill/>
          </a:ln>
        </p:spPr>
        <p:txBody>
          <a:bodyPr anchorCtr="0" anchor="t" bIns="34275" lIns="68575" spcFirstLastPara="1" rIns="68575" wrap="square" tIns="34275">
            <a:noAutofit/>
          </a:bodyPr>
          <a:lstStyle/>
          <a:p>
            <a:pPr indent="0" lvl="0" marL="0" marR="0" rtl="0">
              <a:lnSpc>
                <a:spcPct val="90000"/>
              </a:lnSpc>
              <a:spcBef>
                <a:spcPts val="0"/>
              </a:spcBef>
              <a:spcAft>
                <a:spcPts val="0"/>
              </a:spcAft>
              <a:buClr>
                <a:schemeClr val="dk2"/>
              </a:buClr>
              <a:buFont typeface="Impact"/>
              <a:buNone/>
            </a:pPr>
            <a:r>
              <a:rPr b="1" lang="en" sz="3600">
                <a:solidFill>
                  <a:srgbClr val="000000"/>
                </a:solidFill>
                <a:latin typeface="Calibri"/>
                <a:ea typeface="Calibri"/>
                <a:cs typeface="Calibri"/>
                <a:sym typeface="Calibri"/>
              </a:rPr>
              <a:t>Design for visual access</a:t>
            </a:r>
            <a:endParaRPr sz="3600">
              <a:solidFill>
                <a:srgbClr val="000000"/>
              </a:solidFill>
            </a:endParaRPr>
          </a:p>
        </p:txBody>
      </p:sp>
      <p:sp>
        <p:nvSpPr>
          <p:cNvPr id="545" name="Shape 545"/>
          <p:cNvSpPr txBox="1"/>
          <p:nvPr/>
        </p:nvSpPr>
        <p:spPr>
          <a:xfrm>
            <a:off x="266050" y="2080475"/>
            <a:ext cx="4174800" cy="3059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800">
                <a:latin typeface="Calibri"/>
                <a:ea typeface="Calibri"/>
                <a:cs typeface="Calibri"/>
                <a:sym typeface="Calibri"/>
              </a:rPr>
              <a:t>Do</a:t>
            </a:r>
            <a:br>
              <a:rPr lang="en" sz="1800">
                <a:latin typeface="Calibri"/>
                <a:ea typeface="Calibri"/>
                <a:cs typeface="Calibri"/>
                <a:sym typeface="Calibri"/>
              </a:rPr>
            </a:br>
            <a:r>
              <a:rPr lang="en" sz="1800">
                <a:latin typeface="Calibri"/>
                <a:ea typeface="Calibri"/>
                <a:cs typeface="Calibri"/>
                <a:sym typeface="Calibri"/>
              </a:rPr>
              <a:t>-Use alt text when uploading images to your website or eblast so a blind person using a screen reader can have the image described to them</a:t>
            </a:r>
            <a:br>
              <a:rPr lang="en" sz="1800">
                <a:latin typeface="Calibri"/>
                <a:ea typeface="Calibri"/>
                <a:cs typeface="Calibri"/>
                <a:sym typeface="Calibri"/>
              </a:rPr>
            </a:br>
            <a:br>
              <a:rPr lang="en" sz="1800">
                <a:latin typeface="Calibri"/>
                <a:ea typeface="Calibri"/>
                <a:cs typeface="Calibri"/>
                <a:sym typeface="Calibri"/>
              </a:rPr>
            </a:br>
            <a:r>
              <a:rPr b="1" lang="en" sz="1800">
                <a:latin typeface="Calibri"/>
                <a:ea typeface="Calibri"/>
                <a:cs typeface="Calibri"/>
                <a:sym typeface="Calibri"/>
              </a:rPr>
              <a:t>Don’t</a:t>
            </a:r>
            <a:br>
              <a:rPr lang="en" sz="1800">
                <a:latin typeface="Calibri"/>
                <a:ea typeface="Calibri"/>
                <a:cs typeface="Calibri"/>
                <a:sym typeface="Calibri"/>
              </a:rPr>
            </a:br>
            <a:r>
              <a:rPr lang="en" sz="1800">
                <a:latin typeface="Calibri"/>
                <a:ea typeface="Calibri"/>
                <a:cs typeface="Calibri"/>
                <a:sym typeface="Calibri"/>
              </a:rPr>
              <a:t>-Convey textual information within an image only, because screen readers won’t pick it up</a:t>
            </a:r>
            <a:endParaRPr sz="1800">
              <a:latin typeface="Calibri"/>
              <a:ea typeface="Calibri"/>
              <a:cs typeface="Calibri"/>
              <a:sym typeface="Calibri"/>
            </a:endParaRPr>
          </a:p>
        </p:txBody>
      </p:sp>
      <p:pic>
        <p:nvPicPr>
          <p:cNvPr id="546" name="Shape 546"/>
          <p:cNvPicPr preferRelativeResize="0"/>
          <p:nvPr/>
        </p:nvPicPr>
        <p:blipFill>
          <a:blip r:embed="rId3">
            <a:alphaModFix/>
          </a:blip>
          <a:stretch>
            <a:fillRect/>
          </a:stretch>
        </p:blipFill>
        <p:spPr>
          <a:xfrm>
            <a:off x="4780625" y="2523025"/>
            <a:ext cx="4358650" cy="25984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550" name="Shape 550"/>
        <p:cNvGrpSpPr/>
        <p:nvPr/>
      </p:nvGrpSpPr>
      <p:grpSpPr>
        <a:xfrm>
          <a:off x="0" y="0"/>
          <a:ext cx="0" cy="0"/>
          <a:chOff x="0" y="0"/>
          <a:chExt cx="0" cy="0"/>
        </a:xfrm>
      </p:grpSpPr>
      <p:sp>
        <p:nvSpPr>
          <p:cNvPr id="551" name="Shape 551"/>
          <p:cNvSpPr txBox="1"/>
          <p:nvPr>
            <p:ph type="title"/>
          </p:nvPr>
        </p:nvSpPr>
        <p:spPr>
          <a:xfrm>
            <a:off x="2432196" y="805415"/>
            <a:ext cx="6140400" cy="30486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lt2"/>
              </a:buClr>
              <a:buFont typeface="Impact"/>
              <a:buNone/>
            </a:pPr>
            <a:r>
              <a:rPr b="1" i="0" lang="en" sz="2400" u="none" cap="none" strike="noStrike">
                <a:solidFill>
                  <a:srgbClr val="000000"/>
                </a:solidFill>
                <a:latin typeface="Calibri"/>
                <a:ea typeface="Calibri"/>
                <a:cs typeface="Calibri"/>
                <a:sym typeface="Calibri"/>
              </a:rPr>
              <a:t>ACCOMMODATIONS</a:t>
            </a:r>
            <a:r>
              <a:rPr b="1" i="0" lang="en" sz="2400" u="none" cap="none" strike="noStrike">
                <a:solidFill>
                  <a:schemeClr val="lt2"/>
                </a:solidFill>
                <a:latin typeface="Calibri"/>
                <a:ea typeface="Calibri"/>
                <a:cs typeface="Calibri"/>
                <a:sym typeface="Calibri"/>
              </a:rPr>
              <a:t> </a:t>
            </a:r>
            <a:r>
              <a:rPr b="1" i="0" lang="en" sz="2400" u="none" cap="none" strike="noStrike">
                <a:solidFill>
                  <a:srgbClr val="000000"/>
                </a:solidFill>
                <a:latin typeface="Calibri"/>
                <a:ea typeface="Calibri"/>
                <a:cs typeface="Calibri"/>
                <a:sym typeface="Calibri"/>
              </a:rPr>
              <a:t>FOR</a:t>
            </a:r>
            <a:endParaRPr sz="2400">
              <a:solidFill>
                <a:srgbClr val="000000"/>
              </a:solidFill>
            </a:endParaRPr>
          </a:p>
        </p:txBody>
      </p:sp>
      <p:sp>
        <p:nvSpPr>
          <p:cNvPr id="552" name="Shape 552"/>
          <p:cNvSpPr txBox="1"/>
          <p:nvPr>
            <p:ph idx="1" type="body"/>
          </p:nvPr>
        </p:nvSpPr>
        <p:spPr>
          <a:xfrm>
            <a:off x="2432200" y="3869825"/>
            <a:ext cx="6230400" cy="959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2"/>
              </a:buClr>
              <a:buFont typeface="Arial"/>
              <a:buNone/>
            </a:pPr>
            <a:r>
              <a:rPr lang="en" sz="3000">
                <a:solidFill>
                  <a:srgbClr val="000000"/>
                </a:solidFill>
                <a:latin typeface="Calibri"/>
                <a:ea typeface="Calibri"/>
                <a:cs typeface="Calibri"/>
                <a:sym typeface="Calibri"/>
              </a:rPr>
              <a:t>PEOPLE WITH COGNITIVE DISABILITIES</a:t>
            </a:r>
            <a:endParaRPr sz="300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sp>
        <p:nvSpPr>
          <p:cNvPr id="557" name="Shape 557"/>
          <p:cNvSpPr txBox="1"/>
          <p:nvPr>
            <p:ph idx="1" type="body"/>
          </p:nvPr>
        </p:nvSpPr>
        <p:spPr>
          <a:xfrm>
            <a:off x="311700" y="1389325"/>
            <a:ext cx="8520600" cy="37542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2400">
                <a:solidFill>
                  <a:srgbClr val="000000"/>
                </a:solidFill>
                <a:latin typeface="Calibri"/>
                <a:ea typeface="Calibri"/>
                <a:cs typeface="Calibri"/>
                <a:sym typeface="Calibri"/>
              </a:rPr>
              <a:t>Cognitive Disabilities and Communication:</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4% of Illinois population</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Autism spectrum, Alzheimer’s, sensory-processing disorders</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Use straightforward instructions. Avoid idioms.</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Speak directly to the person and be age appropriate.</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Listen attentively. Be patient and wait for the person to finish.</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Don’t pretend you understand if you don’t; ask for clarification or repetition.</a:t>
            </a:r>
            <a:endParaRPr sz="2400">
              <a:solidFill>
                <a:srgbClr val="000000"/>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62" name="Shape 562"/>
        <p:cNvGrpSpPr/>
        <p:nvPr/>
      </p:nvGrpSpPr>
      <p:grpSpPr>
        <a:xfrm>
          <a:off x="0" y="0"/>
          <a:ext cx="0" cy="0"/>
          <a:chOff x="0" y="0"/>
          <a:chExt cx="0" cy="0"/>
        </a:xfrm>
      </p:grpSpPr>
      <p:sp>
        <p:nvSpPr>
          <p:cNvPr id="563" name="Shape 563"/>
          <p:cNvSpPr txBox="1"/>
          <p:nvPr>
            <p:ph type="title"/>
          </p:nvPr>
        </p:nvSpPr>
        <p:spPr>
          <a:xfrm>
            <a:off x="185750" y="1399825"/>
            <a:ext cx="6166200" cy="1399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Font typeface="Impact"/>
              <a:buNone/>
            </a:pPr>
            <a:r>
              <a:rPr b="1" i="0" lang="en" sz="3000" u="none" cap="none" strike="noStrike">
                <a:solidFill>
                  <a:srgbClr val="000000"/>
                </a:solidFill>
                <a:latin typeface="Calibri"/>
                <a:ea typeface="Calibri"/>
                <a:cs typeface="Calibri"/>
                <a:sym typeface="Calibri"/>
              </a:rPr>
              <a:t>Se</a:t>
            </a:r>
            <a:r>
              <a:rPr b="1" lang="en" sz="3000">
                <a:solidFill>
                  <a:srgbClr val="000000"/>
                </a:solidFill>
                <a:latin typeface="Calibri"/>
                <a:ea typeface="Calibri"/>
                <a:cs typeface="Calibri"/>
                <a:sym typeface="Calibri"/>
              </a:rPr>
              <a:t>nsory-Friendly/Relaxed Programs</a:t>
            </a:r>
            <a:endParaRPr sz="3000">
              <a:solidFill>
                <a:srgbClr val="000000"/>
              </a:solidFill>
            </a:endParaRPr>
          </a:p>
        </p:txBody>
      </p:sp>
      <p:sp>
        <p:nvSpPr>
          <p:cNvPr id="564" name="Shape 564"/>
          <p:cNvSpPr txBox="1"/>
          <p:nvPr>
            <p:ph idx="1" type="body"/>
          </p:nvPr>
        </p:nvSpPr>
        <p:spPr>
          <a:xfrm>
            <a:off x="79825" y="2151875"/>
            <a:ext cx="3981300" cy="2991600"/>
          </a:xfrm>
          <a:prstGeom prst="rect">
            <a:avLst/>
          </a:prstGeom>
          <a:noFill/>
          <a:ln>
            <a:noFill/>
          </a:ln>
        </p:spPr>
        <p:txBody>
          <a:bodyPr anchorCtr="0" anchor="t" bIns="34275" lIns="68575" spcFirstLastPara="1" rIns="68575" wrap="square" tIns="34275">
            <a:noAutofit/>
          </a:bodyPr>
          <a:lstStyle/>
          <a:p>
            <a:pPr indent="-342900" lvl="0" marL="457200" marR="0" rtl="0" algn="l">
              <a:lnSpc>
                <a:spcPct val="11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Minimize crowds</a:t>
            </a:r>
            <a:endParaRPr sz="1800">
              <a:solidFill>
                <a:srgbClr val="000000"/>
              </a:solidFill>
              <a:latin typeface="Calibri"/>
              <a:ea typeface="Calibri"/>
              <a:cs typeface="Calibri"/>
              <a:sym typeface="Calibri"/>
            </a:endParaRPr>
          </a:p>
          <a:p>
            <a:pPr indent="-342900" lvl="0" marL="457200" marR="0" rtl="0" algn="l">
              <a:lnSpc>
                <a:spcPct val="11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Provide a quiet area</a:t>
            </a:r>
            <a:endParaRPr sz="1800">
              <a:solidFill>
                <a:srgbClr val="000000"/>
              </a:solidFill>
              <a:latin typeface="Calibri"/>
              <a:ea typeface="Calibri"/>
              <a:cs typeface="Calibri"/>
              <a:sym typeface="Calibri"/>
            </a:endParaRPr>
          </a:p>
          <a:p>
            <a:pPr indent="-342900" lvl="0" marL="457200" marR="0" rtl="0" algn="l">
              <a:lnSpc>
                <a:spcPct val="11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Relaxed environment where it’s ok to make noise</a:t>
            </a:r>
            <a:endParaRPr sz="1800">
              <a:solidFill>
                <a:srgbClr val="000000"/>
              </a:solidFill>
              <a:latin typeface="Calibri"/>
              <a:ea typeface="Calibri"/>
              <a:cs typeface="Calibri"/>
              <a:sym typeface="Calibri"/>
            </a:endParaRPr>
          </a:p>
          <a:p>
            <a:pPr indent="-342900" lvl="0" marL="457200" marR="0" rtl="0" algn="l">
              <a:lnSpc>
                <a:spcPct val="11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Raised lights so guests can go in and out easily</a:t>
            </a:r>
            <a:endParaRPr sz="1800">
              <a:solidFill>
                <a:srgbClr val="000000"/>
              </a:solidFill>
              <a:latin typeface="Calibri"/>
              <a:ea typeface="Calibri"/>
              <a:cs typeface="Calibri"/>
              <a:sym typeface="Calibri"/>
            </a:endParaRPr>
          </a:p>
          <a:p>
            <a:pPr indent="-342900" lvl="0" marL="457200" marR="0" rtl="0" algn="l">
              <a:lnSpc>
                <a:spcPct val="11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Scent-free environment</a:t>
            </a:r>
            <a:br>
              <a:rPr lang="en" sz="1800">
                <a:solidFill>
                  <a:srgbClr val="000000"/>
                </a:solidFill>
                <a:latin typeface="Calibri"/>
                <a:ea typeface="Calibri"/>
                <a:cs typeface="Calibri"/>
                <a:sym typeface="Calibri"/>
              </a:rPr>
            </a:br>
            <a:br>
              <a:rPr i="0" lang="en" sz="1800" u="none" cap="none" strike="noStrike">
                <a:solidFill>
                  <a:srgbClr val="000000"/>
                </a:solidFill>
                <a:latin typeface="Calibri"/>
                <a:ea typeface="Calibri"/>
                <a:cs typeface="Calibri"/>
                <a:sym typeface="Calibri"/>
              </a:rPr>
            </a:br>
            <a:endParaRPr i="0" sz="1800" u="none" cap="none" strike="noStrike">
              <a:solidFill>
                <a:srgbClr val="595959"/>
              </a:solidFill>
              <a:latin typeface="Calibri"/>
              <a:ea typeface="Calibri"/>
              <a:cs typeface="Calibri"/>
              <a:sym typeface="Calibri"/>
            </a:endParaRPr>
          </a:p>
        </p:txBody>
      </p:sp>
      <p:sp>
        <p:nvSpPr>
          <p:cNvPr id="565" name="Shape 565"/>
          <p:cNvSpPr txBox="1"/>
          <p:nvPr/>
        </p:nvSpPr>
        <p:spPr>
          <a:xfrm>
            <a:off x="4166800" y="4279225"/>
            <a:ext cx="4736100" cy="59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566" name="Shape 566"/>
          <p:cNvPicPr preferRelativeResize="0"/>
          <p:nvPr/>
        </p:nvPicPr>
        <p:blipFill>
          <a:blip r:embed="rId3">
            <a:alphaModFix/>
          </a:blip>
          <a:stretch>
            <a:fillRect/>
          </a:stretch>
        </p:blipFill>
        <p:spPr>
          <a:xfrm>
            <a:off x="4061175" y="2060725"/>
            <a:ext cx="5092350" cy="28637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pic>
        <p:nvPicPr>
          <p:cNvPr id="571" name="Shape 571"/>
          <p:cNvPicPr preferRelativeResize="0"/>
          <p:nvPr/>
        </p:nvPicPr>
        <p:blipFill rotWithShape="1">
          <a:blip r:embed="rId3">
            <a:alphaModFix/>
          </a:blip>
          <a:srcRect b="5003" l="12984" r="14958" t="15826"/>
          <a:stretch/>
        </p:blipFill>
        <p:spPr>
          <a:xfrm>
            <a:off x="3001188" y="1349125"/>
            <a:ext cx="6142823" cy="3794375"/>
          </a:xfrm>
          <a:prstGeom prst="rect">
            <a:avLst/>
          </a:prstGeom>
          <a:noFill/>
          <a:ln>
            <a:noFill/>
          </a:ln>
        </p:spPr>
      </p:pic>
      <p:sp>
        <p:nvSpPr>
          <p:cNvPr id="572" name="Shape 572"/>
          <p:cNvSpPr txBox="1"/>
          <p:nvPr/>
        </p:nvSpPr>
        <p:spPr>
          <a:xfrm>
            <a:off x="377725" y="2098775"/>
            <a:ext cx="2542200" cy="21432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3000">
                <a:latin typeface="Calibri"/>
                <a:ea typeface="Calibri"/>
                <a:cs typeface="Calibri"/>
                <a:sym typeface="Calibri"/>
              </a:rPr>
              <a:t>Social Stories and Visual Schedules</a:t>
            </a:r>
            <a:endParaRPr b="1" sz="3000">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Shape 577"/>
          <p:cNvSpPr txBox="1"/>
          <p:nvPr>
            <p:ph type="title"/>
          </p:nvPr>
        </p:nvSpPr>
        <p:spPr>
          <a:xfrm>
            <a:off x="240025" y="183415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Things to Keep in Mind for ALL Accommodations</a:t>
            </a:r>
            <a:endParaRPr/>
          </a:p>
        </p:txBody>
      </p:sp>
      <p:sp>
        <p:nvSpPr>
          <p:cNvPr id="578" name="Shape 578"/>
          <p:cNvSpPr txBox="1"/>
          <p:nvPr>
            <p:ph idx="1" type="body"/>
          </p:nvPr>
        </p:nvSpPr>
        <p:spPr>
          <a:xfrm>
            <a:off x="311700" y="2406850"/>
            <a:ext cx="8520600" cy="2564700"/>
          </a:xfrm>
          <a:prstGeom prst="rect">
            <a:avLst/>
          </a:prstGeom>
        </p:spPr>
        <p:txBody>
          <a:bodyPr anchorCtr="0" anchor="t" bIns="91425" lIns="91425" spcFirstLastPara="1" rIns="91425" wrap="square" tIns="91425">
            <a:noAutofit/>
          </a:bodyPr>
          <a:lstStyle/>
          <a:p>
            <a:pPr indent="-381000" lvl="0" marL="45720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No one-size fits all solutions.</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Create a way for people to request accommodations.</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If someone requests something you can’t do, have a conversation, don’t say “no.”</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Some accommodations are scheduled others by request</a:t>
            </a:r>
            <a:endParaRPr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ADA prohibits passing cost on to visitors.</a:t>
            </a:r>
            <a:endParaRPr sz="2400">
              <a:solidFill>
                <a:srgbClr val="000000"/>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Shape 583"/>
          <p:cNvSpPr txBox="1"/>
          <p:nvPr/>
        </p:nvSpPr>
        <p:spPr>
          <a:xfrm>
            <a:off x="529725" y="2141821"/>
            <a:ext cx="8013300" cy="231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Calibri"/>
              <a:buNone/>
            </a:pPr>
            <a:r>
              <a:rPr b="1" lang="en" sz="4800">
                <a:latin typeface="Calibri"/>
                <a:ea typeface="Calibri"/>
                <a:cs typeface="Calibri"/>
                <a:sym typeface="Calibri"/>
              </a:rPr>
              <a:t>How do we let people know we are accessible?</a:t>
            </a:r>
            <a:endParaRPr b="1" i="0" sz="4800" u="none" cap="none" strike="noStrike">
              <a:latin typeface="Calibri"/>
              <a:ea typeface="Calibri"/>
              <a:cs typeface="Calibri"/>
              <a:sym typeface="Calibri"/>
            </a:endParaRPr>
          </a:p>
        </p:txBody>
      </p:sp>
      <p:sp>
        <p:nvSpPr>
          <p:cNvPr id="584" name="Shape 584"/>
          <p:cNvSpPr txBox="1"/>
          <p:nvPr/>
        </p:nvSpPr>
        <p:spPr>
          <a:xfrm>
            <a:off x="3562900" y="1667925"/>
            <a:ext cx="5030100" cy="58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88" name="Shape 588"/>
        <p:cNvGrpSpPr/>
        <p:nvPr/>
      </p:nvGrpSpPr>
      <p:grpSpPr>
        <a:xfrm>
          <a:off x="0" y="0"/>
          <a:ext cx="0" cy="0"/>
          <a:chOff x="0" y="0"/>
          <a:chExt cx="0" cy="0"/>
        </a:xfrm>
      </p:grpSpPr>
      <p:pic>
        <p:nvPicPr>
          <p:cNvPr id="589" name="Shape 589"/>
          <p:cNvPicPr preferRelativeResize="0"/>
          <p:nvPr/>
        </p:nvPicPr>
        <p:blipFill>
          <a:blip r:embed="rId3">
            <a:alphaModFix/>
          </a:blip>
          <a:stretch>
            <a:fillRect/>
          </a:stretch>
        </p:blipFill>
        <p:spPr>
          <a:xfrm>
            <a:off x="1268075" y="953100"/>
            <a:ext cx="6523056" cy="4838699"/>
          </a:xfrm>
          <a:prstGeom prst="rect">
            <a:avLst/>
          </a:prstGeom>
          <a:noFill/>
          <a:ln>
            <a:noFill/>
          </a:ln>
        </p:spPr>
      </p:pic>
      <p:sp>
        <p:nvSpPr>
          <p:cNvPr id="590" name="Shape 590"/>
          <p:cNvSpPr txBox="1"/>
          <p:nvPr/>
        </p:nvSpPr>
        <p:spPr>
          <a:xfrm>
            <a:off x="5482925" y="1506125"/>
            <a:ext cx="1134600" cy="487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3" name="Shape 153"/>
        <p:cNvGrpSpPr/>
        <p:nvPr/>
      </p:nvGrpSpPr>
      <p:grpSpPr>
        <a:xfrm>
          <a:off x="0" y="0"/>
          <a:ext cx="0" cy="0"/>
          <a:chOff x="0" y="0"/>
          <a:chExt cx="0" cy="0"/>
        </a:xfrm>
      </p:grpSpPr>
      <p:sp>
        <p:nvSpPr>
          <p:cNvPr id="154" name="Shape 154"/>
          <p:cNvSpPr txBox="1"/>
          <p:nvPr>
            <p:ph idx="1" type="body"/>
          </p:nvPr>
        </p:nvSpPr>
        <p:spPr>
          <a:xfrm>
            <a:off x="311700" y="1241025"/>
            <a:ext cx="8520600" cy="372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r>
              <a:rPr b="1" i="0" lang="en" sz="4800" u="none" cap="none" strike="noStrike">
                <a:solidFill>
                  <a:srgbClr val="000000"/>
                </a:solidFill>
                <a:latin typeface="Calibri"/>
                <a:ea typeface="Calibri"/>
                <a:cs typeface="Calibri"/>
                <a:sym typeface="Calibri"/>
              </a:rPr>
              <a:t>5. We are Selfish</a:t>
            </a:r>
            <a:br>
              <a:rPr b="1" i="0" lang="en" sz="30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Each one of us will eventually need access</a:t>
            </a:r>
            <a:r>
              <a:rPr lang="en" sz="2400">
                <a:solidFill>
                  <a:srgbClr val="000000"/>
                </a:solidFill>
                <a:latin typeface="Calibri"/>
                <a:ea typeface="Calibri"/>
                <a:cs typeface="Calibri"/>
                <a:sym typeface="Calibri"/>
              </a:rPr>
              <a:t>ible accommodations</a:t>
            </a:r>
            <a:r>
              <a:rPr b="0" i="0" lang="en" sz="2400" u="none" cap="none" strike="noStrike">
                <a:solidFill>
                  <a:srgbClr val="000000"/>
                </a:solidFill>
                <a:latin typeface="Calibri"/>
                <a:ea typeface="Calibri"/>
                <a:cs typeface="Calibri"/>
                <a:sym typeface="Calibri"/>
              </a:rPr>
              <a:t> </a:t>
            </a:r>
            <a:r>
              <a:rPr lang="en" sz="2400">
                <a:solidFill>
                  <a:srgbClr val="000000"/>
                </a:solidFill>
                <a:latin typeface="Calibri"/>
                <a:ea typeface="Calibri"/>
                <a:cs typeface="Calibri"/>
                <a:sym typeface="Calibri"/>
              </a:rPr>
              <a:t>as our bodies age or become injured.</a:t>
            </a:r>
            <a:br>
              <a:rPr b="0"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Perhaps sooner, someone close to </a:t>
            </a:r>
            <a:r>
              <a:rPr lang="en" sz="2400">
                <a:solidFill>
                  <a:srgbClr val="000000"/>
                </a:solidFill>
                <a:latin typeface="Calibri"/>
                <a:ea typeface="Calibri"/>
                <a:cs typeface="Calibri"/>
                <a:sym typeface="Calibri"/>
              </a:rPr>
              <a:t>us</a:t>
            </a:r>
            <a:r>
              <a:rPr b="0" i="0" lang="en" sz="2400" u="none" cap="none" strike="noStrike">
                <a:solidFill>
                  <a:srgbClr val="000000"/>
                </a:solidFill>
                <a:latin typeface="Calibri"/>
                <a:ea typeface="Calibri"/>
                <a:cs typeface="Calibri"/>
                <a:sym typeface="Calibri"/>
              </a:rPr>
              <a:t> will need access</a:t>
            </a:r>
            <a:r>
              <a:rPr lang="en" sz="2400">
                <a:solidFill>
                  <a:srgbClr val="000000"/>
                </a:solidFill>
                <a:latin typeface="Calibri"/>
                <a:ea typeface="Calibri"/>
                <a:cs typeface="Calibri"/>
                <a:sym typeface="Calibri"/>
              </a:rPr>
              <a:t>ible accommodations</a:t>
            </a:r>
            <a:r>
              <a:rPr b="0" i="0" lang="en" sz="2400" u="none" cap="none" strike="noStrike">
                <a:solidFill>
                  <a:srgbClr val="000000"/>
                </a:solidFill>
                <a:latin typeface="Calibri"/>
                <a:ea typeface="Calibri"/>
                <a:cs typeface="Calibri"/>
                <a:sym typeface="Calibri"/>
              </a:rPr>
              <a:t>.</a:t>
            </a:r>
            <a:br>
              <a:rPr b="0" i="0" lang="en" sz="2400" u="none" cap="none" strike="noStrike">
                <a:solidFill>
                  <a:srgbClr val="000000"/>
                </a:solidFill>
                <a:latin typeface="Calibri"/>
                <a:ea typeface="Calibri"/>
                <a:cs typeface="Calibri"/>
                <a:sym typeface="Calibri"/>
              </a:rPr>
            </a:br>
            <a:r>
              <a:rPr b="0" i="0" lang="en" sz="2400" u="none" cap="none" strike="noStrike">
                <a:solidFill>
                  <a:srgbClr val="000000"/>
                </a:solidFill>
                <a:latin typeface="Calibri"/>
                <a:ea typeface="Calibri"/>
                <a:cs typeface="Calibri"/>
                <a:sym typeface="Calibri"/>
              </a:rPr>
              <a:t>We don’t want to inevitably be shut out from doing things we love. So we build accessibility for ourselves.</a:t>
            </a: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3000" u="none" cap="none" strike="noStrike">
                <a:solidFill>
                  <a:srgbClr val="000000"/>
                </a:solidFill>
                <a:latin typeface="Calibri"/>
                <a:ea typeface="Calibri"/>
                <a:cs typeface="Calibri"/>
                <a:sym typeface="Calibri"/>
              </a:rPr>
            </a:br>
            <a:br>
              <a:rPr b="0" i="0" lang="en"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94" name="Shape 594"/>
        <p:cNvGrpSpPr/>
        <p:nvPr/>
      </p:nvGrpSpPr>
      <p:grpSpPr>
        <a:xfrm>
          <a:off x="0" y="0"/>
          <a:ext cx="0" cy="0"/>
          <a:chOff x="0" y="0"/>
          <a:chExt cx="0" cy="0"/>
        </a:xfrm>
      </p:grpSpPr>
      <p:pic>
        <p:nvPicPr>
          <p:cNvPr descr="Venues page screen shot.JPG" id="595" name="Shape 595">
            <a:hlinkClick r:id="rId3"/>
          </p:cNvPr>
          <p:cNvPicPr preferRelativeResize="0"/>
          <p:nvPr/>
        </p:nvPicPr>
        <p:blipFill>
          <a:blip r:embed="rId4">
            <a:alphaModFix/>
          </a:blip>
          <a:stretch>
            <a:fillRect/>
          </a:stretch>
        </p:blipFill>
        <p:spPr>
          <a:xfrm>
            <a:off x="2236337" y="943850"/>
            <a:ext cx="4671325" cy="48995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99" name="Shape 599"/>
        <p:cNvGrpSpPr/>
        <p:nvPr/>
      </p:nvGrpSpPr>
      <p:grpSpPr>
        <a:xfrm>
          <a:off x="0" y="0"/>
          <a:ext cx="0" cy="0"/>
          <a:chOff x="0" y="0"/>
          <a:chExt cx="0" cy="0"/>
        </a:xfrm>
      </p:grpSpPr>
      <p:pic>
        <p:nvPicPr>
          <p:cNvPr descr="Francis Parker_Left Hallway.jpg" id="600" name="Shape 600"/>
          <p:cNvPicPr preferRelativeResize="0"/>
          <p:nvPr/>
        </p:nvPicPr>
        <p:blipFill>
          <a:blip r:embed="rId3">
            <a:alphaModFix/>
          </a:blip>
          <a:stretch>
            <a:fillRect/>
          </a:stretch>
        </p:blipFill>
        <p:spPr>
          <a:xfrm>
            <a:off x="764375" y="1086225"/>
            <a:ext cx="3042950" cy="4057278"/>
          </a:xfrm>
          <a:prstGeom prst="rect">
            <a:avLst/>
          </a:prstGeom>
          <a:noFill/>
          <a:ln>
            <a:noFill/>
          </a:ln>
        </p:spPr>
      </p:pic>
      <p:pic>
        <p:nvPicPr>
          <p:cNvPr descr="Looped Auditorium_18x24.jpg" id="601" name="Shape 601"/>
          <p:cNvPicPr preferRelativeResize="0"/>
          <p:nvPr/>
        </p:nvPicPr>
        <p:blipFill>
          <a:blip r:embed="rId4">
            <a:alphaModFix/>
          </a:blip>
          <a:stretch>
            <a:fillRect/>
          </a:stretch>
        </p:blipFill>
        <p:spPr>
          <a:xfrm>
            <a:off x="4733725" y="1065000"/>
            <a:ext cx="3114149" cy="4152222"/>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05" name="Shape 605"/>
        <p:cNvGrpSpPr/>
        <p:nvPr/>
      </p:nvGrpSpPr>
      <p:grpSpPr>
        <a:xfrm>
          <a:off x="0" y="0"/>
          <a:ext cx="0" cy="0"/>
          <a:chOff x="0" y="0"/>
          <a:chExt cx="0" cy="0"/>
        </a:xfrm>
      </p:grpSpPr>
      <p:pic>
        <p:nvPicPr>
          <p:cNvPr descr="Screen shot of ADA link on show page with red arrow.jpg" id="606" name="Shape 606"/>
          <p:cNvPicPr preferRelativeResize="0"/>
          <p:nvPr/>
        </p:nvPicPr>
        <p:blipFill>
          <a:blip r:embed="rId3">
            <a:alphaModFix/>
          </a:blip>
          <a:stretch>
            <a:fillRect/>
          </a:stretch>
        </p:blipFill>
        <p:spPr>
          <a:xfrm>
            <a:off x="1897800" y="1173850"/>
            <a:ext cx="5057175" cy="37338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10" name="Shape 610"/>
        <p:cNvGrpSpPr/>
        <p:nvPr/>
      </p:nvGrpSpPr>
      <p:grpSpPr>
        <a:xfrm>
          <a:off x="0" y="0"/>
          <a:ext cx="0" cy="0"/>
          <a:chOff x="0" y="0"/>
          <a:chExt cx="0" cy="0"/>
        </a:xfrm>
      </p:grpSpPr>
      <p:pic>
        <p:nvPicPr>
          <p:cNvPr descr="Screen shot of ADA service menu.JPG" id="611" name="Shape 611"/>
          <p:cNvPicPr preferRelativeResize="0"/>
          <p:nvPr/>
        </p:nvPicPr>
        <p:blipFill>
          <a:blip r:embed="rId3">
            <a:alphaModFix/>
          </a:blip>
          <a:stretch>
            <a:fillRect/>
          </a:stretch>
        </p:blipFill>
        <p:spPr>
          <a:xfrm>
            <a:off x="1663412" y="1205800"/>
            <a:ext cx="5817175" cy="3655649"/>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15" name="Shape 615"/>
        <p:cNvGrpSpPr/>
        <p:nvPr/>
      </p:nvGrpSpPr>
      <p:grpSpPr>
        <a:xfrm>
          <a:off x="0" y="0"/>
          <a:ext cx="0" cy="0"/>
          <a:chOff x="0" y="0"/>
          <a:chExt cx="0" cy="0"/>
        </a:xfrm>
      </p:grpSpPr>
      <p:pic>
        <p:nvPicPr>
          <p:cNvPr descr="Screen shot of ADA form in CRM.JPG" id="616" name="Shape 616"/>
          <p:cNvPicPr preferRelativeResize="0"/>
          <p:nvPr/>
        </p:nvPicPr>
        <p:blipFill>
          <a:blip r:embed="rId3">
            <a:alphaModFix/>
          </a:blip>
          <a:stretch>
            <a:fillRect/>
          </a:stretch>
        </p:blipFill>
        <p:spPr>
          <a:xfrm>
            <a:off x="759863" y="915725"/>
            <a:ext cx="7624274" cy="415769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20" name="Shape 620"/>
        <p:cNvGrpSpPr/>
        <p:nvPr/>
      </p:nvGrpSpPr>
      <p:grpSpPr>
        <a:xfrm>
          <a:off x="0" y="0"/>
          <a:ext cx="0" cy="0"/>
          <a:chOff x="0" y="0"/>
          <a:chExt cx="0" cy="0"/>
        </a:xfrm>
      </p:grpSpPr>
      <p:pic>
        <p:nvPicPr>
          <p:cNvPr descr="Screen shot of Accessibility Requests Report.JPG" id="621" name="Shape 621"/>
          <p:cNvPicPr preferRelativeResize="0"/>
          <p:nvPr/>
        </p:nvPicPr>
        <p:blipFill>
          <a:blip r:embed="rId3">
            <a:alphaModFix/>
          </a:blip>
          <a:stretch>
            <a:fillRect/>
          </a:stretch>
        </p:blipFill>
        <p:spPr>
          <a:xfrm>
            <a:off x="554250" y="1137600"/>
            <a:ext cx="8188351" cy="39763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pic>
        <p:nvPicPr>
          <p:cNvPr descr="House Manager Report.JPG" id="626" name="Shape 626"/>
          <p:cNvPicPr preferRelativeResize="0"/>
          <p:nvPr/>
        </p:nvPicPr>
        <p:blipFill>
          <a:blip r:embed="rId3">
            <a:alphaModFix/>
          </a:blip>
          <a:stretch>
            <a:fillRect/>
          </a:stretch>
        </p:blipFill>
        <p:spPr>
          <a:xfrm>
            <a:off x="1060374" y="1342575"/>
            <a:ext cx="6832650" cy="38404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30" name="Shape 630"/>
        <p:cNvGrpSpPr/>
        <p:nvPr/>
      </p:nvGrpSpPr>
      <p:grpSpPr>
        <a:xfrm>
          <a:off x="0" y="0"/>
          <a:ext cx="0" cy="0"/>
          <a:chOff x="0" y="0"/>
          <a:chExt cx="0" cy="0"/>
        </a:xfrm>
      </p:grpSpPr>
      <p:pic>
        <p:nvPicPr>
          <p:cNvPr descr="OC symbol on events.png" id="631" name="Shape 631"/>
          <p:cNvPicPr preferRelativeResize="0"/>
          <p:nvPr/>
        </p:nvPicPr>
        <p:blipFill rotWithShape="1">
          <a:blip r:embed="rId3">
            <a:alphaModFix/>
          </a:blip>
          <a:srcRect b="0" l="0" r="0" t="17129"/>
          <a:stretch/>
        </p:blipFill>
        <p:spPr>
          <a:xfrm>
            <a:off x="1371900" y="1161450"/>
            <a:ext cx="6347199" cy="40097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sp>
        <p:nvSpPr>
          <p:cNvPr id="636" name="Shape 636"/>
          <p:cNvSpPr txBox="1"/>
          <p:nvPr/>
        </p:nvSpPr>
        <p:spPr>
          <a:xfrm>
            <a:off x="275475" y="1388650"/>
            <a:ext cx="6537600" cy="3547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400"/>
              <a:t>Start budgeting and planning for access</a:t>
            </a:r>
            <a:br>
              <a:rPr b="1" lang="en" sz="2400"/>
            </a:br>
            <a:br>
              <a:rPr b="1" lang="en" sz="2400"/>
            </a:br>
            <a:r>
              <a:rPr lang="en" sz="1800"/>
              <a:t>Accessibility is achieved holistically by </a:t>
            </a:r>
            <a:r>
              <a:rPr b="1" lang="en" sz="1800"/>
              <a:t>ALL</a:t>
            </a:r>
            <a:r>
              <a:rPr lang="en" sz="1800"/>
              <a:t> these helpers:</a:t>
            </a:r>
            <a:br>
              <a:rPr lang="en" sz="1800"/>
            </a:br>
            <a:r>
              <a:rPr lang="en" sz="1800"/>
              <a:t>-guest services</a:t>
            </a:r>
            <a:endParaRPr sz="1800"/>
          </a:p>
          <a:p>
            <a:pPr indent="0" lvl="0" marL="0">
              <a:spcBef>
                <a:spcPts val="0"/>
              </a:spcBef>
              <a:spcAft>
                <a:spcPts val="0"/>
              </a:spcAft>
              <a:buNone/>
            </a:pPr>
            <a:r>
              <a:rPr lang="en" sz="1800"/>
              <a:t>-education</a:t>
            </a:r>
            <a:endParaRPr sz="1800"/>
          </a:p>
          <a:p>
            <a:pPr indent="0" lvl="0" marL="0">
              <a:spcBef>
                <a:spcPts val="0"/>
              </a:spcBef>
              <a:spcAft>
                <a:spcPts val="0"/>
              </a:spcAft>
              <a:buNone/>
            </a:pPr>
            <a:r>
              <a:rPr lang="en" sz="1800"/>
              <a:t>-development</a:t>
            </a:r>
            <a:endParaRPr sz="1800"/>
          </a:p>
          <a:p>
            <a:pPr indent="0" lvl="0" marL="0">
              <a:spcBef>
                <a:spcPts val="0"/>
              </a:spcBef>
              <a:spcAft>
                <a:spcPts val="0"/>
              </a:spcAft>
              <a:buNone/>
            </a:pPr>
            <a:r>
              <a:rPr lang="en" sz="1800"/>
              <a:t>-marketing</a:t>
            </a:r>
            <a:endParaRPr sz="1800"/>
          </a:p>
          <a:p>
            <a:pPr indent="0" lvl="0" marL="0">
              <a:spcBef>
                <a:spcPts val="0"/>
              </a:spcBef>
              <a:spcAft>
                <a:spcPts val="0"/>
              </a:spcAft>
              <a:buNone/>
            </a:pPr>
            <a:r>
              <a:rPr lang="en" sz="1800"/>
              <a:t>-programming / artistic direction</a:t>
            </a:r>
            <a:endParaRPr sz="1800"/>
          </a:p>
          <a:p>
            <a:pPr indent="0" lvl="0" marL="0">
              <a:spcBef>
                <a:spcPts val="0"/>
              </a:spcBef>
              <a:spcAft>
                <a:spcPts val="0"/>
              </a:spcAft>
              <a:buNone/>
            </a:pPr>
            <a:r>
              <a:rPr lang="en" sz="1800"/>
              <a:t>-finance and operations</a:t>
            </a:r>
            <a:endParaRPr sz="1800"/>
          </a:p>
          <a:p>
            <a:pPr indent="0" lvl="0" marL="0">
              <a:spcBef>
                <a:spcPts val="0"/>
              </a:spcBef>
              <a:spcAft>
                <a:spcPts val="0"/>
              </a:spcAft>
              <a:buNone/>
            </a:pPr>
            <a:r>
              <a:rPr lang="en" sz="1800"/>
              <a:t>-human resources</a:t>
            </a:r>
            <a:br>
              <a:rPr lang="en"/>
            </a:br>
            <a:endParaRPr/>
          </a:p>
        </p:txBody>
      </p:sp>
      <p:pic>
        <p:nvPicPr>
          <p:cNvPr id="637" name="Shape 637"/>
          <p:cNvPicPr preferRelativeResize="0"/>
          <p:nvPr/>
        </p:nvPicPr>
        <p:blipFill>
          <a:blip r:embed="rId3">
            <a:alphaModFix/>
          </a:blip>
          <a:stretch>
            <a:fillRect/>
          </a:stretch>
        </p:blipFill>
        <p:spPr>
          <a:xfrm>
            <a:off x="6339025" y="1589575"/>
            <a:ext cx="2026125" cy="202612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sp>
        <p:nvSpPr>
          <p:cNvPr id="642" name="Shape 642"/>
          <p:cNvSpPr txBox="1"/>
          <p:nvPr/>
        </p:nvSpPr>
        <p:spPr>
          <a:xfrm>
            <a:off x="275475" y="1388650"/>
            <a:ext cx="8521800" cy="3547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2400"/>
              <a:t>Do some outreach and partner up</a:t>
            </a:r>
            <a:br>
              <a:rPr b="1" lang="en" sz="2400"/>
            </a:br>
            <a:br>
              <a:rPr b="1" lang="en" sz="2400"/>
            </a:br>
            <a:r>
              <a:rPr lang="en" sz="1800"/>
              <a:t>-Sign up for CCAC’s email list serv</a:t>
            </a:r>
            <a:endParaRPr sz="1800"/>
          </a:p>
          <a:p>
            <a:pPr indent="0" lvl="0" marL="0" rtl="0">
              <a:spcBef>
                <a:spcPts val="0"/>
              </a:spcBef>
              <a:spcAft>
                <a:spcPts val="0"/>
              </a:spcAft>
              <a:buNone/>
            </a:pPr>
            <a:r>
              <a:rPr lang="en" sz="1800"/>
              <a:t>-Promote your event’s on CCAC’s access calendar</a:t>
            </a:r>
            <a:br>
              <a:rPr lang="en" sz="1800"/>
            </a:br>
            <a:r>
              <a:rPr lang="en" sz="1800"/>
              <a:t>-Connect to facebook and meetup groups with disabilites</a:t>
            </a:r>
            <a:br>
              <a:rPr lang="en" sz="1800"/>
            </a:br>
            <a:r>
              <a:rPr lang="en" sz="1800"/>
              <a:t>-Connect to local agencies that serve these communities</a:t>
            </a:r>
            <a:br>
              <a:rPr lang="en" sz="1800"/>
            </a:br>
            <a:r>
              <a:rPr lang="en" sz="1800"/>
              <a:t>-Connect with colleges and universities with programs on disability and human development, universal design, sign language (UIC, Columbia College)</a:t>
            </a:r>
            <a:br>
              <a:rPr lang="en" sz="1800"/>
            </a:br>
            <a:r>
              <a:rPr lang="en" sz="1800"/>
              <a:t>-Partner with organizations that train staff, such as JJ’s List</a:t>
            </a:r>
            <a:br>
              <a:rPr lang="en" sz="1800"/>
            </a:br>
            <a:r>
              <a:rPr lang="en" sz="1800"/>
              <a:t>-Partner with artists/performers with disabilities</a:t>
            </a:r>
            <a:br>
              <a:rPr lang="en"/>
            </a:br>
            <a:endParaRPr/>
          </a:p>
        </p:txBody>
      </p:sp>
      <p:pic>
        <p:nvPicPr>
          <p:cNvPr id="643" name="Shape 643"/>
          <p:cNvPicPr preferRelativeResize="0"/>
          <p:nvPr/>
        </p:nvPicPr>
        <p:blipFill>
          <a:blip r:embed="rId3">
            <a:alphaModFix/>
          </a:blip>
          <a:stretch>
            <a:fillRect/>
          </a:stretch>
        </p:blipFill>
        <p:spPr>
          <a:xfrm>
            <a:off x="6101075" y="965900"/>
            <a:ext cx="1909325" cy="1909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8" name="Shape 158"/>
        <p:cNvGrpSpPr/>
        <p:nvPr/>
      </p:nvGrpSpPr>
      <p:grpSpPr>
        <a:xfrm>
          <a:off x="0" y="0"/>
          <a:ext cx="0" cy="0"/>
          <a:chOff x="0" y="0"/>
          <a:chExt cx="0" cy="0"/>
        </a:xfrm>
      </p:grpSpPr>
      <p:sp>
        <p:nvSpPr>
          <p:cNvPr id="159" name="Shape 159"/>
          <p:cNvSpPr txBox="1"/>
          <p:nvPr>
            <p:ph idx="1" type="body"/>
          </p:nvPr>
        </p:nvSpPr>
        <p:spPr>
          <a:xfrm>
            <a:off x="506772" y="773948"/>
            <a:ext cx="8520600" cy="689092"/>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br>
              <a:rPr b="0" i="0" lang="en" sz="3000" u="none" cap="none" strike="noStrike">
                <a:solidFill>
                  <a:srgbClr val="FFFFFF"/>
                </a:solidFill>
                <a:latin typeface="Calibri"/>
                <a:ea typeface="Calibri"/>
                <a:cs typeface="Calibri"/>
                <a:sym typeface="Calibri"/>
              </a:rPr>
            </a:br>
            <a:br>
              <a:rPr b="0" i="0" lang="en" sz="3000" u="none" cap="none" strike="noStrike">
                <a:solidFill>
                  <a:srgbClr val="FFFFFF"/>
                </a:solidFill>
                <a:latin typeface="Calibri"/>
                <a:ea typeface="Calibri"/>
                <a:cs typeface="Calibri"/>
                <a:sym typeface="Calibri"/>
              </a:rPr>
            </a:br>
            <a:br>
              <a:rPr b="0" i="0" lang="en" sz="1800" u="none" cap="none" strike="noStrike">
                <a:solidFill>
                  <a:schemeClr val="dk2"/>
                </a:solidFill>
                <a:latin typeface="Arial"/>
                <a:ea typeface="Arial"/>
                <a:cs typeface="Arial"/>
                <a:sym typeface="Arial"/>
              </a:rPr>
            </a:br>
            <a:endParaRPr b="0" i="0" sz="1800" u="none" cap="none" strike="noStrike">
              <a:solidFill>
                <a:schemeClr val="dk2"/>
              </a:solidFill>
              <a:latin typeface="Arial"/>
              <a:ea typeface="Arial"/>
              <a:cs typeface="Arial"/>
              <a:sym typeface="Arial"/>
            </a:endParaRPr>
          </a:p>
        </p:txBody>
      </p:sp>
      <p:sp>
        <p:nvSpPr>
          <p:cNvPr id="160" name="Shape 160"/>
          <p:cNvSpPr/>
          <p:nvPr/>
        </p:nvSpPr>
        <p:spPr>
          <a:xfrm>
            <a:off x="1158820" y="4181373"/>
            <a:ext cx="6620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Calibri"/>
              <a:buNone/>
            </a:pPr>
            <a:r>
              <a:rPr b="1" i="0" lang="en" sz="3200" u="none" cap="none" strike="noStrike">
                <a:latin typeface="Calibri"/>
                <a:ea typeface="Calibri"/>
                <a:cs typeface="Calibri"/>
                <a:sym typeface="Calibri"/>
              </a:rPr>
              <a:t>1 in 5 Americans has a disability</a:t>
            </a:r>
            <a:endParaRPr b="1" i="0" sz="3200" u="none" cap="none" strike="noStrike">
              <a:latin typeface="Calibri"/>
              <a:ea typeface="Calibri"/>
              <a:cs typeface="Calibri"/>
              <a:sym typeface="Calibri"/>
            </a:endParaRPr>
          </a:p>
        </p:txBody>
      </p:sp>
      <p:pic>
        <p:nvPicPr>
          <p:cNvPr id="161" name="Shape 161"/>
          <p:cNvPicPr preferRelativeResize="0"/>
          <p:nvPr/>
        </p:nvPicPr>
        <p:blipFill rotWithShape="1">
          <a:blip r:embed="rId3">
            <a:alphaModFix/>
          </a:blip>
          <a:srcRect b="0" l="0" r="0" t="0"/>
          <a:stretch/>
        </p:blipFill>
        <p:spPr>
          <a:xfrm>
            <a:off x="2563605" y="930034"/>
            <a:ext cx="3897000" cy="38970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Shape 648"/>
          <p:cNvSpPr txBox="1"/>
          <p:nvPr/>
        </p:nvSpPr>
        <p:spPr>
          <a:xfrm>
            <a:off x="275475" y="1231275"/>
            <a:ext cx="8521800" cy="859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2400"/>
              <a:t>Resources </a:t>
            </a:r>
            <a:br>
              <a:rPr b="1" lang="en" sz="2400"/>
            </a:br>
            <a:r>
              <a:rPr lang="en" sz="2400"/>
              <a:t>chicagoculturalaccess.org/resources</a:t>
            </a:r>
            <a:br>
              <a:rPr b="1" lang="en" sz="2400"/>
            </a:br>
            <a:br>
              <a:rPr b="1" lang="en" sz="2400"/>
            </a:br>
            <a:br>
              <a:rPr lang="en"/>
            </a:br>
            <a:endParaRPr/>
          </a:p>
        </p:txBody>
      </p:sp>
      <p:sp>
        <p:nvSpPr>
          <p:cNvPr id="649" name="Shape 649"/>
          <p:cNvSpPr txBox="1"/>
          <p:nvPr/>
        </p:nvSpPr>
        <p:spPr>
          <a:xfrm>
            <a:off x="279925" y="2090775"/>
            <a:ext cx="4366200" cy="2877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chemeClr val="dk1"/>
                </a:solidFill>
              </a:rPr>
              <a:t>ASL interpreters</a:t>
            </a:r>
            <a:br>
              <a:rPr b="1" lang="en">
                <a:solidFill>
                  <a:schemeClr val="dk1"/>
                </a:solidFill>
              </a:rPr>
            </a:br>
            <a:r>
              <a:rPr lang="en">
                <a:solidFill>
                  <a:schemeClr val="dk1"/>
                </a:solidFill>
              </a:rPr>
              <a:t>CAIRS</a:t>
            </a:r>
            <a:br>
              <a:rPr lang="en">
                <a:solidFill>
                  <a:schemeClr val="dk1"/>
                </a:solidFill>
              </a:rPr>
            </a:br>
            <a:r>
              <a:rPr lang="en">
                <a:solidFill>
                  <a:schemeClr val="dk1"/>
                </a:solidFill>
              </a:rPr>
              <a:t>Chicago Hearing Society</a:t>
            </a:r>
            <a:br>
              <a:rPr lang="en">
                <a:solidFill>
                  <a:schemeClr val="dk1"/>
                </a:solidFill>
              </a:rPr>
            </a:br>
            <a:endParaRPr>
              <a:solidFill>
                <a:schemeClr val="dk1"/>
              </a:solidFill>
            </a:endParaRPr>
          </a:p>
          <a:p>
            <a:pPr indent="0" lvl="0" marL="0">
              <a:spcBef>
                <a:spcPts val="0"/>
              </a:spcBef>
              <a:spcAft>
                <a:spcPts val="0"/>
              </a:spcAft>
              <a:buClr>
                <a:schemeClr val="dk1"/>
              </a:buClr>
              <a:buSzPts val="1100"/>
              <a:buFont typeface="Arial"/>
              <a:buNone/>
            </a:pPr>
            <a:r>
              <a:rPr b="1" lang="en">
                <a:solidFill>
                  <a:schemeClr val="dk1"/>
                </a:solidFill>
              </a:rPr>
              <a:t>Captioning Services</a:t>
            </a:r>
            <a:br>
              <a:rPr lang="en">
                <a:solidFill>
                  <a:schemeClr val="dk1"/>
                </a:solidFill>
              </a:rPr>
            </a:br>
            <a:r>
              <a:rPr lang="en">
                <a:solidFill>
                  <a:schemeClr val="dk1"/>
                </a:solidFill>
              </a:rPr>
              <a:t>Efficiency Reporting (real time CART)</a:t>
            </a:r>
            <a:br>
              <a:rPr lang="en">
                <a:solidFill>
                  <a:schemeClr val="dk1"/>
                </a:solidFill>
              </a:rPr>
            </a:br>
            <a:r>
              <a:rPr lang="en">
                <a:solidFill>
                  <a:schemeClr val="dk1"/>
                </a:solidFill>
              </a:rPr>
              <a:t>CaptionAccess (real time CART)</a:t>
            </a:r>
            <a:br>
              <a:rPr lang="en">
                <a:solidFill>
                  <a:schemeClr val="dk1"/>
                </a:solidFill>
              </a:rPr>
            </a:br>
            <a:r>
              <a:rPr lang="en">
                <a:solidFill>
                  <a:schemeClr val="dk1"/>
                </a:solidFill>
              </a:rPr>
              <a:t>CaptionPoint (scripted performance)</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C2 (scripted performance)</a:t>
            </a:r>
            <a:br>
              <a:rPr lang="en">
                <a:solidFill>
                  <a:schemeClr val="dk1"/>
                </a:solidFill>
              </a:rPr>
            </a:br>
            <a:br>
              <a:rPr lang="en">
                <a:solidFill>
                  <a:schemeClr val="dk1"/>
                </a:solidFill>
              </a:rPr>
            </a:br>
            <a:r>
              <a:rPr b="1" lang="en">
                <a:solidFill>
                  <a:schemeClr val="dk1"/>
                </a:solidFill>
              </a:rPr>
              <a:t>CART-writers</a:t>
            </a:r>
            <a:br>
              <a:rPr lang="en">
                <a:solidFill>
                  <a:schemeClr val="dk1"/>
                </a:solidFill>
              </a:rPr>
            </a:br>
            <a:r>
              <a:rPr lang="en">
                <a:solidFill>
                  <a:schemeClr val="dk1"/>
                </a:solidFill>
              </a:rPr>
              <a:t>Catherine Rajcan - crajcan@efficiencyreporting.com</a:t>
            </a:r>
            <a:br>
              <a:rPr lang="en">
                <a:solidFill>
                  <a:schemeClr val="dk1"/>
                </a:solidFill>
              </a:rPr>
            </a:br>
            <a:r>
              <a:rPr lang="en">
                <a:solidFill>
                  <a:schemeClr val="dk1"/>
                </a:solidFill>
              </a:rPr>
              <a:t>Jo Gayle - jigcsr@gmail.com</a:t>
            </a:r>
            <a:br>
              <a:rPr lang="en">
                <a:solidFill>
                  <a:schemeClr val="dk1"/>
                </a:solidFill>
              </a:rPr>
            </a:br>
            <a:endParaRPr/>
          </a:p>
        </p:txBody>
      </p:sp>
      <p:sp>
        <p:nvSpPr>
          <p:cNvPr id="650" name="Shape 650"/>
          <p:cNvSpPr txBox="1"/>
          <p:nvPr/>
        </p:nvSpPr>
        <p:spPr>
          <a:xfrm>
            <a:off x="4599200" y="2027375"/>
            <a:ext cx="4493400" cy="2941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chemeClr val="dk1"/>
                </a:solidFill>
              </a:rPr>
              <a:t>Equipment</a:t>
            </a:r>
            <a:br>
              <a:rPr lang="en">
                <a:solidFill>
                  <a:schemeClr val="dk1"/>
                </a:solidFill>
              </a:rPr>
            </a:br>
            <a:r>
              <a:rPr lang="en">
                <a:solidFill>
                  <a:schemeClr val="dk1"/>
                </a:solidFill>
              </a:rPr>
              <a:t>CCAC Equipment Loan Program (for borrowing)</a:t>
            </a:r>
            <a:br>
              <a:rPr lang="en">
                <a:solidFill>
                  <a:schemeClr val="dk1"/>
                </a:solidFill>
              </a:rPr>
            </a:br>
            <a:r>
              <a:rPr lang="en">
                <a:solidFill>
                  <a:schemeClr val="dk1"/>
                </a:solidFill>
              </a:rPr>
              <a:t>TC Furlong (for buying)</a:t>
            </a:r>
            <a:br>
              <a:rPr lang="en">
                <a:solidFill>
                  <a:schemeClr val="dk1"/>
                </a:solidFill>
              </a:rPr>
            </a:br>
            <a:br>
              <a:rPr lang="en">
                <a:solidFill>
                  <a:schemeClr val="dk1"/>
                </a:solidFill>
              </a:rPr>
            </a:br>
            <a:r>
              <a:rPr b="1" lang="en">
                <a:solidFill>
                  <a:schemeClr val="dk1"/>
                </a:solidFill>
              </a:rPr>
              <a:t>Experienced Audio Describers</a:t>
            </a:r>
            <a:br>
              <a:rPr b="1" lang="en">
                <a:solidFill>
                  <a:schemeClr val="dk1"/>
                </a:solidFill>
              </a:rPr>
            </a:br>
            <a:r>
              <a:rPr lang="en">
                <a:solidFill>
                  <a:schemeClr val="dk1"/>
                </a:solidFill>
              </a:rPr>
              <a:t>Aaron Aptaker - aaronaptaker@gmail.com</a:t>
            </a:r>
            <a:endParaRPr>
              <a:solidFill>
                <a:schemeClr val="dk1"/>
              </a:solidFill>
            </a:endParaRPr>
          </a:p>
          <a:p>
            <a:pPr indent="0" lvl="0" marL="0">
              <a:spcBef>
                <a:spcPts val="0"/>
              </a:spcBef>
              <a:spcAft>
                <a:spcPts val="0"/>
              </a:spcAft>
              <a:buNone/>
            </a:pPr>
            <a:r>
              <a:rPr lang="en">
                <a:solidFill>
                  <a:schemeClr val="dk1"/>
                </a:solidFill>
              </a:rPr>
              <a:t>Evan Hatfield - evanhat@gmail.com</a:t>
            </a:r>
            <a:endParaRPr>
              <a:solidFill>
                <a:schemeClr val="dk1"/>
              </a:solidFill>
            </a:endParaRPr>
          </a:p>
          <a:p>
            <a:pPr indent="0" lvl="0" marL="0">
              <a:spcBef>
                <a:spcPts val="0"/>
              </a:spcBef>
              <a:spcAft>
                <a:spcPts val="0"/>
              </a:spcAft>
              <a:buNone/>
            </a:pPr>
            <a:r>
              <a:rPr lang="en">
                <a:solidFill>
                  <a:schemeClr val="dk1"/>
                </a:solidFill>
              </a:rPr>
              <a:t>Jason Harrington - jharrington@chicagoshakes.com</a:t>
            </a:r>
            <a:endParaRPr>
              <a:solidFill>
                <a:schemeClr val="dk1"/>
              </a:solidFill>
            </a:endParaRPr>
          </a:p>
          <a:p>
            <a:pPr indent="0" lvl="0" marL="0">
              <a:spcBef>
                <a:spcPts val="0"/>
              </a:spcBef>
              <a:spcAft>
                <a:spcPts val="0"/>
              </a:spcAft>
              <a:buNone/>
            </a:pPr>
            <a:r>
              <a:rPr lang="en">
                <a:solidFill>
                  <a:schemeClr val="dk1"/>
                </a:solidFill>
              </a:rPr>
              <a:t>Shayne Kennedy - shaynekennedy@comcast.net</a:t>
            </a:r>
            <a:endParaRPr>
              <a:solidFill>
                <a:schemeClr val="dk1"/>
              </a:solidFill>
            </a:endParaRPr>
          </a:p>
          <a:p>
            <a:pPr indent="0" lvl="0" marL="0">
              <a:spcBef>
                <a:spcPts val="0"/>
              </a:spcBef>
              <a:spcAft>
                <a:spcPts val="0"/>
              </a:spcAft>
              <a:buNone/>
            </a:pPr>
            <a:r>
              <a:rPr lang="en">
                <a:solidFill>
                  <a:schemeClr val="dk1"/>
                </a:solidFill>
              </a:rPr>
              <a:t>Jack Miggins - jackmiggins@gmail.com</a:t>
            </a:r>
            <a:endParaRPr>
              <a:solidFill>
                <a:schemeClr val="dk1"/>
              </a:solidFill>
            </a:endParaRPr>
          </a:p>
          <a:p>
            <a:pPr indent="0" lvl="0" marL="0">
              <a:spcBef>
                <a:spcPts val="0"/>
              </a:spcBef>
              <a:spcAft>
                <a:spcPts val="0"/>
              </a:spcAft>
              <a:buNone/>
            </a:pPr>
            <a:r>
              <a:rPr lang="en">
                <a:solidFill>
                  <a:schemeClr val="dk1"/>
                </a:solidFill>
              </a:rPr>
              <a:t>Martin Wilde - martin@wildemouth.com</a:t>
            </a:r>
            <a:endParaRPr>
              <a:solidFill>
                <a:schemeClr val="dk1"/>
              </a:solidFill>
            </a:endParaRPr>
          </a:p>
          <a:p>
            <a:pPr indent="0" lvl="0" marL="0">
              <a:spcBef>
                <a:spcPts val="0"/>
              </a:spcBef>
              <a:spcAft>
                <a:spcPts val="0"/>
              </a:spcAft>
              <a:buNone/>
            </a:pPr>
            <a:r>
              <a:rPr lang="en">
                <a:solidFill>
                  <a:schemeClr val="dk1"/>
                </a:solidFill>
              </a:rPr>
              <a:t>Will Quam - willquam@gmail.com</a:t>
            </a:r>
            <a:endParaRPr>
              <a:solidFill>
                <a:schemeClr val="dk1"/>
              </a:solidFill>
            </a:endParaRPr>
          </a:p>
          <a:p>
            <a:pPr indent="0" lvl="0" marL="0">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4" name="Shape 654"/>
        <p:cNvGrpSpPr/>
        <p:nvPr/>
      </p:nvGrpSpPr>
      <p:grpSpPr>
        <a:xfrm>
          <a:off x="0" y="0"/>
          <a:ext cx="0" cy="0"/>
          <a:chOff x="0" y="0"/>
          <a:chExt cx="0" cy="0"/>
        </a:xfrm>
      </p:grpSpPr>
      <p:sp>
        <p:nvSpPr>
          <p:cNvPr id="655" name="Shape 655"/>
          <p:cNvSpPr txBox="1"/>
          <p:nvPr/>
        </p:nvSpPr>
        <p:spPr>
          <a:xfrm>
            <a:off x="275475" y="348725"/>
            <a:ext cx="8521800" cy="45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4800"/>
          </a:p>
          <a:p>
            <a:pPr indent="0" lvl="0" marL="0" rtl="0" algn="ctr">
              <a:spcBef>
                <a:spcPts val="0"/>
              </a:spcBef>
              <a:spcAft>
                <a:spcPts val="0"/>
              </a:spcAft>
              <a:buNone/>
            </a:pPr>
            <a:r>
              <a:t/>
            </a:r>
            <a:endParaRPr b="1" sz="4800"/>
          </a:p>
          <a:p>
            <a:pPr indent="0" lvl="0" marL="0" algn="ctr">
              <a:spcBef>
                <a:spcPts val="0"/>
              </a:spcBef>
              <a:spcAft>
                <a:spcPts val="0"/>
              </a:spcAft>
              <a:buNone/>
            </a:pPr>
            <a:r>
              <a:rPr b="1" lang="en" sz="4800"/>
              <a:t>QUESTIONS?</a:t>
            </a:r>
            <a:endParaRPr b="1" sz="4800"/>
          </a:p>
          <a:p>
            <a:pPr indent="0" lvl="0" marL="0" rtl="0">
              <a:spcBef>
                <a:spcPts val="0"/>
              </a:spcBef>
              <a:spcAft>
                <a:spcPts val="0"/>
              </a:spcAft>
              <a:buNone/>
            </a:pPr>
            <a:br>
              <a:rPr b="1" lang="en" sz="2400"/>
            </a:br>
            <a:br>
              <a:rPr lang="en"/>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5" name="Shape 165"/>
        <p:cNvGrpSpPr/>
        <p:nvPr/>
      </p:nvGrpSpPr>
      <p:grpSpPr>
        <a:xfrm>
          <a:off x="0" y="0"/>
          <a:ext cx="0" cy="0"/>
          <a:chOff x="0" y="0"/>
          <a:chExt cx="0" cy="0"/>
        </a:xfrm>
      </p:grpSpPr>
      <p:sp>
        <p:nvSpPr>
          <p:cNvPr id="166" name="Shape 166"/>
          <p:cNvSpPr txBox="1"/>
          <p:nvPr>
            <p:ph idx="1" type="body"/>
          </p:nvPr>
        </p:nvSpPr>
        <p:spPr>
          <a:xfrm>
            <a:off x="506772" y="773948"/>
            <a:ext cx="8520600" cy="689092"/>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Calibri"/>
              <a:buNone/>
            </a:pPr>
            <a:br>
              <a:rPr b="0" i="0" lang="en" sz="3000" u="none" cap="none" strike="noStrike">
                <a:solidFill>
                  <a:srgbClr val="FFFFFF"/>
                </a:solidFill>
                <a:latin typeface="Calibri"/>
                <a:ea typeface="Calibri"/>
                <a:cs typeface="Calibri"/>
                <a:sym typeface="Calibri"/>
              </a:rPr>
            </a:br>
            <a:br>
              <a:rPr b="0" i="0" lang="en" sz="3000" u="none" cap="none" strike="noStrike">
                <a:solidFill>
                  <a:srgbClr val="FFFFFF"/>
                </a:solidFill>
                <a:latin typeface="Calibri"/>
                <a:ea typeface="Calibri"/>
                <a:cs typeface="Calibri"/>
                <a:sym typeface="Calibri"/>
              </a:rPr>
            </a:br>
            <a:br>
              <a:rPr b="0" i="0" lang="en" sz="1800" u="none" cap="none" strike="noStrike">
                <a:solidFill>
                  <a:schemeClr val="dk2"/>
                </a:solidFill>
                <a:latin typeface="Arial"/>
                <a:ea typeface="Arial"/>
                <a:cs typeface="Arial"/>
                <a:sym typeface="Arial"/>
              </a:rPr>
            </a:br>
            <a:endParaRPr b="0" i="0" sz="1800" u="none" cap="none" strike="noStrike">
              <a:solidFill>
                <a:schemeClr val="dk2"/>
              </a:solidFill>
              <a:latin typeface="Arial"/>
              <a:ea typeface="Arial"/>
              <a:cs typeface="Arial"/>
              <a:sym typeface="Arial"/>
            </a:endParaRPr>
          </a:p>
        </p:txBody>
      </p:sp>
      <p:sp>
        <p:nvSpPr>
          <p:cNvPr id="167" name="Shape 167"/>
          <p:cNvSpPr/>
          <p:nvPr/>
        </p:nvSpPr>
        <p:spPr>
          <a:xfrm>
            <a:off x="1084289" y="3928557"/>
            <a:ext cx="66204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Calibri"/>
              <a:buNone/>
            </a:pPr>
            <a:r>
              <a:rPr b="1" i="0" lang="en" sz="3200" u="none" cap="none" strike="noStrike">
                <a:latin typeface="Calibri"/>
                <a:ea typeface="Calibri"/>
                <a:cs typeface="Calibri"/>
                <a:sym typeface="Calibri"/>
              </a:rPr>
              <a:t>77.3 million Baby Boomers make up 25% of U.S. population</a:t>
            </a:r>
            <a:endParaRPr b="1" i="0" sz="3200" u="none" cap="none" strike="noStrike">
              <a:latin typeface="Calibri"/>
              <a:ea typeface="Calibri"/>
              <a:cs typeface="Calibri"/>
              <a:sym typeface="Calibri"/>
            </a:endParaRPr>
          </a:p>
        </p:txBody>
      </p:sp>
      <p:pic>
        <p:nvPicPr>
          <p:cNvPr id="168" name="Shape 168"/>
          <p:cNvPicPr preferRelativeResize="0"/>
          <p:nvPr/>
        </p:nvPicPr>
        <p:blipFill rotWithShape="1">
          <a:blip r:embed="rId3">
            <a:alphaModFix/>
          </a:blip>
          <a:srcRect b="0" l="0" r="0" t="0"/>
          <a:stretch/>
        </p:blipFill>
        <p:spPr>
          <a:xfrm>
            <a:off x="1103350" y="1343700"/>
            <a:ext cx="6582300" cy="2632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